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sldIdLst>
    <p:sldId id="256" r:id="rId2"/>
    <p:sldId id="257" r:id="rId3"/>
    <p:sldId id="281" r:id="rId4"/>
    <p:sldId id="287" r:id="rId5"/>
    <p:sldId id="298" r:id="rId6"/>
    <p:sldId id="299" r:id="rId7"/>
    <p:sldId id="293" r:id="rId8"/>
    <p:sldId id="294" r:id="rId9"/>
    <p:sldId id="295" r:id="rId10"/>
    <p:sldId id="296" r:id="rId11"/>
    <p:sldId id="297" r:id="rId12"/>
    <p:sldId id="292" r:id="rId13"/>
    <p:sldId id="261" r:id="rId14"/>
    <p:sldId id="262" r:id="rId15"/>
    <p:sldId id="263" r:id="rId16"/>
    <p:sldId id="264" r:id="rId17"/>
    <p:sldId id="265" r:id="rId18"/>
    <p:sldId id="280" r:id="rId19"/>
    <p:sldId id="267" r:id="rId20"/>
    <p:sldId id="286" r:id="rId21"/>
    <p:sldId id="282" r:id="rId22"/>
    <p:sldId id="285" r:id="rId23"/>
    <p:sldId id="284" r:id="rId24"/>
    <p:sldId id="279" r:id="rId25"/>
  </p:sldIdLst>
  <p:sldSz cx="10693400" cy="7562850"/>
  <p:notesSz cx="10693400" cy="75628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FF"/>
    <a:srgbClr val="00CC00"/>
    <a:srgbClr val="0033CC"/>
    <a:srgbClr val="800080"/>
    <a:srgbClr val="F3E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06" d="100"/>
          <a:sy n="106" d="100"/>
        </p:scale>
        <p:origin x="1254" y="10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0" i="0">
                <a:solidFill>
                  <a:srgbClr val="6F2F9F"/>
                </a:solidFill>
                <a:latin typeface="Tahoma"/>
                <a:cs typeface="Tahoma"/>
              </a:defRPr>
            </a:lvl1pPr>
          </a:lstStyle>
          <a:p>
            <a:pPr marL="12700">
              <a:lnSpc>
                <a:spcPct val="100000"/>
              </a:lnSpc>
              <a:spcBef>
                <a:spcPts val="75"/>
              </a:spcBef>
            </a:pPr>
            <a:r>
              <a:rPr spc="45" dirty="0">
                <a:solidFill>
                  <a:srgbClr val="4F6128"/>
                </a:solidFill>
              </a:rPr>
              <a:t>1</a:t>
            </a:r>
            <a:r>
              <a:rPr spc="35" dirty="0"/>
              <a:t>6</a:t>
            </a:r>
            <a:r>
              <a:rPr sz="1050" spc="-60" baseline="39682" dirty="0"/>
              <a:t>t</a:t>
            </a:r>
            <a:r>
              <a:rPr sz="1050" spc="-89" baseline="39682" dirty="0"/>
              <a:t>h</a:t>
            </a:r>
            <a:r>
              <a:rPr sz="1050" baseline="39682" dirty="0"/>
              <a:t> </a:t>
            </a:r>
            <a:r>
              <a:rPr sz="1050" spc="-142" baseline="39682" dirty="0"/>
              <a:t> </a:t>
            </a:r>
            <a:r>
              <a:rPr sz="1200" spc="-70" dirty="0"/>
              <a:t>SE</a:t>
            </a:r>
            <a:r>
              <a:rPr sz="1200" spc="-65" dirty="0"/>
              <a:t>E</a:t>
            </a:r>
            <a:r>
              <a:rPr sz="1200" spc="-35" dirty="0"/>
              <a:t> </a:t>
            </a:r>
            <a:r>
              <a:rPr sz="1200" spc="-114" dirty="0"/>
              <a:t>R</a:t>
            </a:r>
            <a:r>
              <a:rPr sz="1200" spc="-55" dirty="0"/>
              <a:t>ese</a:t>
            </a:r>
            <a:r>
              <a:rPr sz="1200" spc="-25" dirty="0"/>
              <a:t>ar</a:t>
            </a:r>
            <a:r>
              <a:rPr sz="1200" spc="-10" dirty="0"/>
              <a:t>c</a:t>
            </a:r>
            <a:r>
              <a:rPr sz="1200" spc="-45" dirty="0"/>
              <a:t>h</a:t>
            </a:r>
            <a:r>
              <a:rPr sz="1200" spc="-30" dirty="0"/>
              <a:t> </a:t>
            </a:r>
            <a:r>
              <a:rPr sz="1200" dirty="0"/>
              <a:t>W</a:t>
            </a:r>
            <a:r>
              <a:rPr sz="1200" spc="-25" dirty="0"/>
              <a:t>or</a:t>
            </a:r>
            <a:r>
              <a:rPr sz="1200" spc="-35" dirty="0"/>
              <a:t>kshop</a:t>
            </a:r>
            <a:endParaRPr sz="1200"/>
          </a:p>
        </p:txBody>
      </p:sp>
      <p:sp>
        <p:nvSpPr>
          <p:cNvPr id="5" name="Holder 5"/>
          <p:cNvSpPr>
            <a:spLocks noGrp="1"/>
          </p:cNvSpPr>
          <p:nvPr>
            <p:ph type="dt" sz="half" idx="6"/>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5" dirty="0"/>
              <a:t>A</a:t>
            </a:r>
            <a:r>
              <a:rPr spc="-45" dirty="0"/>
              <a:t>n</a:t>
            </a:r>
            <a:r>
              <a:rPr spc="-30" dirty="0"/>
              <a:t> </a:t>
            </a:r>
            <a:r>
              <a:rPr spc="-50" dirty="0"/>
              <a:t>ass</a:t>
            </a:r>
            <a:r>
              <a:rPr spc="-65" dirty="0"/>
              <a:t>essm</a:t>
            </a:r>
            <a:r>
              <a:rPr spc="-55" dirty="0"/>
              <a:t>e</a:t>
            </a:r>
            <a:r>
              <a:rPr spc="-75" dirty="0"/>
              <a:t>nt</a:t>
            </a:r>
            <a:r>
              <a:rPr spc="-30" dirty="0"/>
              <a:t> </a:t>
            </a:r>
            <a:r>
              <a:rPr spc="15" dirty="0"/>
              <a:t>o</a:t>
            </a:r>
            <a:r>
              <a:rPr spc="-75" dirty="0"/>
              <a:t>f</a:t>
            </a:r>
            <a:r>
              <a:rPr dirty="0"/>
              <a:t> </a:t>
            </a:r>
            <a:r>
              <a:rPr spc="-60" dirty="0"/>
              <a:t> </a:t>
            </a:r>
            <a:r>
              <a:rPr spc="-10" dirty="0"/>
              <a:t>c</a:t>
            </a:r>
            <a:r>
              <a:rPr spc="-30" dirty="0"/>
              <a:t>lima</a:t>
            </a:r>
            <a:r>
              <a:rPr spc="-35" dirty="0"/>
              <a:t>t</a:t>
            </a:r>
            <a:r>
              <a:rPr spc="-40" dirty="0"/>
              <a:t>e</a:t>
            </a:r>
            <a:r>
              <a:rPr spc="-25" dirty="0"/>
              <a:t> </a:t>
            </a:r>
            <a:r>
              <a:rPr spc="-10" dirty="0"/>
              <a:t>c</a:t>
            </a:r>
            <a:r>
              <a:rPr spc="-25" dirty="0"/>
              <a:t>ha</a:t>
            </a:r>
            <a:r>
              <a:rPr spc="-30" dirty="0"/>
              <a:t>n</a:t>
            </a:r>
            <a:r>
              <a:rPr spc="-25" dirty="0"/>
              <a:t>ge </a:t>
            </a:r>
            <a:r>
              <a:rPr spc="-65" dirty="0"/>
              <a:t>r</a:t>
            </a:r>
            <a:r>
              <a:rPr spc="-30" dirty="0"/>
              <a:t>e</a:t>
            </a:r>
            <a:r>
              <a:rPr spc="-15" dirty="0"/>
              <a:t>l</a:t>
            </a:r>
            <a:r>
              <a:rPr spc="-40" dirty="0"/>
              <a:t>ate</a:t>
            </a:r>
            <a:r>
              <a:rPr spc="-15" dirty="0"/>
              <a:t>d</a:t>
            </a:r>
            <a:r>
              <a:rPr spc="-30" dirty="0"/>
              <a:t> </a:t>
            </a:r>
            <a:r>
              <a:rPr spc="-65" dirty="0"/>
              <a:t>r</a:t>
            </a:r>
            <a:r>
              <a:rPr spc="-55" dirty="0"/>
              <a:t>isks</a:t>
            </a:r>
            <a:r>
              <a:rPr spc="-30" dirty="0"/>
              <a:t> </a:t>
            </a:r>
            <a:r>
              <a:rPr spc="-25" dirty="0"/>
              <a:t>in</a:t>
            </a:r>
            <a:r>
              <a:rPr spc="-45" dirty="0"/>
              <a:t> </a:t>
            </a:r>
            <a:r>
              <a:rPr spc="-65" dirty="0"/>
              <a:t>th</a:t>
            </a:r>
            <a:r>
              <a:rPr spc="-70" dirty="0"/>
              <a:t>e</a:t>
            </a:r>
            <a:r>
              <a:rPr spc="-30" dirty="0"/>
              <a:t> </a:t>
            </a:r>
            <a:r>
              <a:rPr spc="-5" dirty="0"/>
              <a:t>c</a:t>
            </a:r>
            <a:r>
              <a:rPr spc="-35" dirty="0"/>
              <a:t>ase</a:t>
            </a:r>
            <a:r>
              <a:rPr spc="-40" dirty="0"/>
              <a:t> o</a:t>
            </a:r>
            <a:r>
              <a:rPr spc="-20" dirty="0"/>
              <a:t>f</a:t>
            </a:r>
            <a:r>
              <a:rPr spc="-25" dirty="0"/>
              <a:t> </a:t>
            </a:r>
            <a:r>
              <a:rPr spc="-65" dirty="0"/>
              <a:t>th</a:t>
            </a:r>
            <a:r>
              <a:rPr spc="-70" dirty="0"/>
              <a:t>e</a:t>
            </a:r>
            <a:r>
              <a:rPr spc="-40" dirty="0"/>
              <a:t> </a:t>
            </a:r>
            <a:r>
              <a:rPr dirty="0"/>
              <a:t>W</a:t>
            </a:r>
            <a:r>
              <a:rPr spc="40" dirty="0"/>
              <a:t>B</a:t>
            </a:r>
            <a:r>
              <a:rPr spc="35" dirty="0"/>
              <a:t>C</a:t>
            </a:r>
            <a:r>
              <a:rPr spc="-80" dirty="0"/>
              <a:t>s</a:t>
            </a:r>
          </a:p>
        </p:txBody>
      </p:sp>
      <p:sp>
        <p:nvSpPr>
          <p:cNvPr id="6" name="Holder 6"/>
          <p:cNvSpPr>
            <a:spLocks noGrp="1"/>
          </p:cNvSpPr>
          <p:nvPr>
            <p:ph type="sldNum" sz="quarter" idx="7"/>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25" dirty="0"/>
              <a:t>Page</a:t>
            </a:r>
            <a:r>
              <a:rPr spc="-50" dirty="0"/>
              <a:t> </a:t>
            </a:r>
            <a:fld id="{81D60167-4931-47E6-BA6A-407CBD079E47}" type="slidenum">
              <a:rPr spc="35" dirty="0"/>
              <a:t>‹#›</a:t>
            </a:fld>
            <a:r>
              <a:rPr spc="-45" dirty="0"/>
              <a:t> </a:t>
            </a:r>
            <a:r>
              <a:rPr spc="-35" dirty="0"/>
              <a:t>of</a:t>
            </a:r>
            <a:r>
              <a:rPr spc="-50" dirty="0"/>
              <a:t> </a:t>
            </a:r>
            <a:r>
              <a:rPr spc="35" dirty="0"/>
              <a:t>24</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chemeClr val="tx1"/>
                </a:solidFill>
                <a:latin typeface="Arial MT"/>
                <a:cs typeface="Arial MT"/>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1200" b="0" i="0">
                <a:solidFill>
                  <a:srgbClr val="6F2F9F"/>
                </a:solidFill>
                <a:latin typeface="Tahoma"/>
                <a:cs typeface="Tahoma"/>
              </a:defRPr>
            </a:lvl1pPr>
          </a:lstStyle>
          <a:p>
            <a:pPr marL="12700">
              <a:lnSpc>
                <a:spcPct val="100000"/>
              </a:lnSpc>
              <a:spcBef>
                <a:spcPts val="75"/>
              </a:spcBef>
            </a:pPr>
            <a:r>
              <a:rPr spc="45" dirty="0">
                <a:solidFill>
                  <a:srgbClr val="4F6128"/>
                </a:solidFill>
              </a:rPr>
              <a:t>1</a:t>
            </a:r>
            <a:r>
              <a:rPr spc="35" dirty="0"/>
              <a:t>6</a:t>
            </a:r>
            <a:r>
              <a:rPr sz="1050" spc="-60" baseline="39682" dirty="0"/>
              <a:t>t</a:t>
            </a:r>
            <a:r>
              <a:rPr sz="1050" spc="-89" baseline="39682" dirty="0"/>
              <a:t>h</a:t>
            </a:r>
            <a:r>
              <a:rPr sz="1050" baseline="39682" dirty="0"/>
              <a:t> </a:t>
            </a:r>
            <a:r>
              <a:rPr sz="1050" spc="-142" baseline="39682" dirty="0"/>
              <a:t> </a:t>
            </a:r>
            <a:r>
              <a:rPr sz="1200" spc="-70" dirty="0"/>
              <a:t>SE</a:t>
            </a:r>
            <a:r>
              <a:rPr sz="1200" spc="-65" dirty="0"/>
              <a:t>E</a:t>
            </a:r>
            <a:r>
              <a:rPr sz="1200" spc="-35" dirty="0"/>
              <a:t> </a:t>
            </a:r>
            <a:r>
              <a:rPr sz="1200" spc="-114" dirty="0"/>
              <a:t>R</a:t>
            </a:r>
            <a:r>
              <a:rPr sz="1200" spc="-55" dirty="0"/>
              <a:t>ese</a:t>
            </a:r>
            <a:r>
              <a:rPr sz="1200" spc="-25" dirty="0"/>
              <a:t>ar</a:t>
            </a:r>
            <a:r>
              <a:rPr sz="1200" spc="-10" dirty="0"/>
              <a:t>c</a:t>
            </a:r>
            <a:r>
              <a:rPr sz="1200" spc="-45" dirty="0"/>
              <a:t>h</a:t>
            </a:r>
            <a:r>
              <a:rPr sz="1200" spc="-30" dirty="0"/>
              <a:t> </a:t>
            </a:r>
            <a:r>
              <a:rPr sz="1200" dirty="0"/>
              <a:t>W</a:t>
            </a:r>
            <a:r>
              <a:rPr sz="1200" spc="-25" dirty="0"/>
              <a:t>or</a:t>
            </a:r>
            <a:r>
              <a:rPr sz="1200" spc="-35" dirty="0"/>
              <a:t>kshop</a:t>
            </a:r>
            <a:endParaRPr sz="1200"/>
          </a:p>
        </p:txBody>
      </p:sp>
      <p:sp>
        <p:nvSpPr>
          <p:cNvPr id="5" name="Holder 5"/>
          <p:cNvSpPr>
            <a:spLocks noGrp="1"/>
          </p:cNvSpPr>
          <p:nvPr>
            <p:ph type="dt" sz="half" idx="6"/>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5" dirty="0"/>
              <a:t>A</a:t>
            </a:r>
            <a:r>
              <a:rPr spc="-45" dirty="0"/>
              <a:t>n</a:t>
            </a:r>
            <a:r>
              <a:rPr spc="-30" dirty="0"/>
              <a:t> </a:t>
            </a:r>
            <a:r>
              <a:rPr spc="-50" dirty="0"/>
              <a:t>ass</a:t>
            </a:r>
            <a:r>
              <a:rPr spc="-65" dirty="0"/>
              <a:t>essm</a:t>
            </a:r>
            <a:r>
              <a:rPr spc="-55" dirty="0"/>
              <a:t>e</a:t>
            </a:r>
            <a:r>
              <a:rPr spc="-75" dirty="0"/>
              <a:t>nt</a:t>
            </a:r>
            <a:r>
              <a:rPr spc="-30" dirty="0"/>
              <a:t> </a:t>
            </a:r>
            <a:r>
              <a:rPr spc="15" dirty="0"/>
              <a:t>o</a:t>
            </a:r>
            <a:r>
              <a:rPr spc="-75" dirty="0"/>
              <a:t>f</a:t>
            </a:r>
            <a:r>
              <a:rPr dirty="0"/>
              <a:t> </a:t>
            </a:r>
            <a:r>
              <a:rPr spc="-60" dirty="0"/>
              <a:t> </a:t>
            </a:r>
            <a:r>
              <a:rPr spc="-10" dirty="0"/>
              <a:t>c</a:t>
            </a:r>
            <a:r>
              <a:rPr spc="-30" dirty="0"/>
              <a:t>lima</a:t>
            </a:r>
            <a:r>
              <a:rPr spc="-35" dirty="0"/>
              <a:t>t</a:t>
            </a:r>
            <a:r>
              <a:rPr spc="-40" dirty="0"/>
              <a:t>e</a:t>
            </a:r>
            <a:r>
              <a:rPr spc="-25" dirty="0"/>
              <a:t> </a:t>
            </a:r>
            <a:r>
              <a:rPr spc="-10" dirty="0"/>
              <a:t>c</a:t>
            </a:r>
            <a:r>
              <a:rPr spc="-25" dirty="0"/>
              <a:t>ha</a:t>
            </a:r>
            <a:r>
              <a:rPr spc="-30" dirty="0"/>
              <a:t>n</a:t>
            </a:r>
            <a:r>
              <a:rPr spc="-25" dirty="0"/>
              <a:t>ge </a:t>
            </a:r>
            <a:r>
              <a:rPr spc="-65" dirty="0"/>
              <a:t>r</a:t>
            </a:r>
            <a:r>
              <a:rPr spc="-30" dirty="0"/>
              <a:t>e</a:t>
            </a:r>
            <a:r>
              <a:rPr spc="-15" dirty="0"/>
              <a:t>l</a:t>
            </a:r>
            <a:r>
              <a:rPr spc="-40" dirty="0"/>
              <a:t>ate</a:t>
            </a:r>
            <a:r>
              <a:rPr spc="-15" dirty="0"/>
              <a:t>d</a:t>
            </a:r>
            <a:r>
              <a:rPr spc="-30" dirty="0"/>
              <a:t> </a:t>
            </a:r>
            <a:r>
              <a:rPr spc="-65" dirty="0"/>
              <a:t>r</a:t>
            </a:r>
            <a:r>
              <a:rPr spc="-55" dirty="0"/>
              <a:t>isks</a:t>
            </a:r>
            <a:r>
              <a:rPr spc="-30" dirty="0"/>
              <a:t> </a:t>
            </a:r>
            <a:r>
              <a:rPr spc="-25" dirty="0"/>
              <a:t>in</a:t>
            </a:r>
            <a:r>
              <a:rPr spc="-45" dirty="0"/>
              <a:t> </a:t>
            </a:r>
            <a:r>
              <a:rPr spc="-65" dirty="0"/>
              <a:t>th</a:t>
            </a:r>
            <a:r>
              <a:rPr spc="-70" dirty="0"/>
              <a:t>e</a:t>
            </a:r>
            <a:r>
              <a:rPr spc="-30" dirty="0"/>
              <a:t> </a:t>
            </a:r>
            <a:r>
              <a:rPr spc="-5" dirty="0"/>
              <a:t>c</a:t>
            </a:r>
            <a:r>
              <a:rPr spc="-35" dirty="0"/>
              <a:t>ase</a:t>
            </a:r>
            <a:r>
              <a:rPr spc="-40" dirty="0"/>
              <a:t> o</a:t>
            </a:r>
            <a:r>
              <a:rPr spc="-20" dirty="0"/>
              <a:t>f</a:t>
            </a:r>
            <a:r>
              <a:rPr spc="-25" dirty="0"/>
              <a:t> </a:t>
            </a:r>
            <a:r>
              <a:rPr spc="-65" dirty="0"/>
              <a:t>th</a:t>
            </a:r>
            <a:r>
              <a:rPr spc="-70" dirty="0"/>
              <a:t>e</a:t>
            </a:r>
            <a:r>
              <a:rPr spc="-40" dirty="0"/>
              <a:t> </a:t>
            </a:r>
            <a:r>
              <a:rPr dirty="0"/>
              <a:t>W</a:t>
            </a:r>
            <a:r>
              <a:rPr spc="40" dirty="0"/>
              <a:t>B</a:t>
            </a:r>
            <a:r>
              <a:rPr spc="35" dirty="0"/>
              <a:t>C</a:t>
            </a:r>
            <a:r>
              <a:rPr spc="-80" dirty="0"/>
              <a:t>s</a:t>
            </a:r>
          </a:p>
        </p:txBody>
      </p:sp>
      <p:sp>
        <p:nvSpPr>
          <p:cNvPr id="6" name="Holder 6"/>
          <p:cNvSpPr>
            <a:spLocks noGrp="1"/>
          </p:cNvSpPr>
          <p:nvPr>
            <p:ph type="sldNum" sz="quarter" idx="7"/>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25" dirty="0"/>
              <a:t>Page</a:t>
            </a:r>
            <a:r>
              <a:rPr spc="-50" dirty="0"/>
              <a:t> </a:t>
            </a:r>
            <a:fld id="{81D60167-4931-47E6-BA6A-407CBD079E47}" type="slidenum">
              <a:rPr spc="35" dirty="0"/>
              <a:t>‹#›</a:t>
            </a:fld>
            <a:r>
              <a:rPr spc="-45" dirty="0"/>
              <a:t> </a:t>
            </a:r>
            <a:r>
              <a:rPr spc="-35" dirty="0"/>
              <a:t>of</a:t>
            </a:r>
            <a:r>
              <a:rPr spc="-50" dirty="0"/>
              <a:t> </a:t>
            </a:r>
            <a:r>
              <a:rPr spc="35" dirty="0"/>
              <a:t>24</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chemeClr val="tx1"/>
                </a:solidFill>
                <a:latin typeface="Arial MT"/>
                <a:cs typeface="Arial MT"/>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0" i="0">
                <a:solidFill>
                  <a:srgbClr val="6F2F9F"/>
                </a:solidFill>
                <a:latin typeface="Tahoma"/>
                <a:cs typeface="Tahoma"/>
              </a:defRPr>
            </a:lvl1pPr>
          </a:lstStyle>
          <a:p>
            <a:pPr marL="12700">
              <a:lnSpc>
                <a:spcPct val="100000"/>
              </a:lnSpc>
              <a:spcBef>
                <a:spcPts val="75"/>
              </a:spcBef>
            </a:pPr>
            <a:r>
              <a:rPr spc="45" dirty="0">
                <a:solidFill>
                  <a:srgbClr val="4F6128"/>
                </a:solidFill>
              </a:rPr>
              <a:t>1</a:t>
            </a:r>
            <a:r>
              <a:rPr spc="35" dirty="0"/>
              <a:t>6</a:t>
            </a:r>
            <a:r>
              <a:rPr sz="1050" spc="-60" baseline="39682" dirty="0"/>
              <a:t>t</a:t>
            </a:r>
            <a:r>
              <a:rPr sz="1050" spc="-89" baseline="39682" dirty="0"/>
              <a:t>h</a:t>
            </a:r>
            <a:r>
              <a:rPr sz="1050" baseline="39682" dirty="0"/>
              <a:t> </a:t>
            </a:r>
            <a:r>
              <a:rPr sz="1050" spc="-142" baseline="39682" dirty="0"/>
              <a:t> </a:t>
            </a:r>
            <a:r>
              <a:rPr sz="1200" spc="-70" dirty="0"/>
              <a:t>SE</a:t>
            </a:r>
            <a:r>
              <a:rPr sz="1200" spc="-65" dirty="0"/>
              <a:t>E</a:t>
            </a:r>
            <a:r>
              <a:rPr sz="1200" spc="-35" dirty="0"/>
              <a:t> </a:t>
            </a:r>
            <a:r>
              <a:rPr sz="1200" spc="-114" dirty="0"/>
              <a:t>R</a:t>
            </a:r>
            <a:r>
              <a:rPr sz="1200" spc="-55" dirty="0"/>
              <a:t>ese</a:t>
            </a:r>
            <a:r>
              <a:rPr sz="1200" spc="-25" dirty="0"/>
              <a:t>ar</a:t>
            </a:r>
            <a:r>
              <a:rPr sz="1200" spc="-10" dirty="0"/>
              <a:t>c</a:t>
            </a:r>
            <a:r>
              <a:rPr sz="1200" spc="-45" dirty="0"/>
              <a:t>h</a:t>
            </a:r>
            <a:r>
              <a:rPr sz="1200" spc="-30" dirty="0"/>
              <a:t> </a:t>
            </a:r>
            <a:r>
              <a:rPr sz="1200" dirty="0"/>
              <a:t>W</a:t>
            </a:r>
            <a:r>
              <a:rPr sz="1200" spc="-25" dirty="0"/>
              <a:t>or</a:t>
            </a:r>
            <a:r>
              <a:rPr sz="1200" spc="-35" dirty="0"/>
              <a:t>kshop</a:t>
            </a:r>
            <a:endParaRPr sz="1200"/>
          </a:p>
        </p:txBody>
      </p:sp>
      <p:sp>
        <p:nvSpPr>
          <p:cNvPr id="6" name="Holder 6"/>
          <p:cNvSpPr>
            <a:spLocks noGrp="1"/>
          </p:cNvSpPr>
          <p:nvPr>
            <p:ph type="dt" sz="half" idx="6"/>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5" dirty="0"/>
              <a:t>A</a:t>
            </a:r>
            <a:r>
              <a:rPr spc="-45" dirty="0"/>
              <a:t>n</a:t>
            </a:r>
            <a:r>
              <a:rPr spc="-30" dirty="0"/>
              <a:t> </a:t>
            </a:r>
            <a:r>
              <a:rPr spc="-50" dirty="0"/>
              <a:t>ass</a:t>
            </a:r>
            <a:r>
              <a:rPr spc="-65" dirty="0"/>
              <a:t>essm</a:t>
            </a:r>
            <a:r>
              <a:rPr spc="-55" dirty="0"/>
              <a:t>e</a:t>
            </a:r>
            <a:r>
              <a:rPr spc="-75" dirty="0"/>
              <a:t>nt</a:t>
            </a:r>
            <a:r>
              <a:rPr spc="-30" dirty="0"/>
              <a:t> </a:t>
            </a:r>
            <a:r>
              <a:rPr spc="15" dirty="0"/>
              <a:t>o</a:t>
            </a:r>
            <a:r>
              <a:rPr spc="-75" dirty="0"/>
              <a:t>f</a:t>
            </a:r>
            <a:r>
              <a:rPr dirty="0"/>
              <a:t> </a:t>
            </a:r>
            <a:r>
              <a:rPr spc="-60" dirty="0"/>
              <a:t> </a:t>
            </a:r>
            <a:r>
              <a:rPr spc="-10" dirty="0"/>
              <a:t>c</a:t>
            </a:r>
            <a:r>
              <a:rPr spc="-30" dirty="0"/>
              <a:t>lima</a:t>
            </a:r>
            <a:r>
              <a:rPr spc="-35" dirty="0"/>
              <a:t>t</a:t>
            </a:r>
            <a:r>
              <a:rPr spc="-40" dirty="0"/>
              <a:t>e</a:t>
            </a:r>
            <a:r>
              <a:rPr spc="-25" dirty="0"/>
              <a:t> </a:t>
            </a:r>
            <a:r>
              <a:rPr spc="-10" dirty="0"/>
              <a:t>c</a:t>
            </a:r>
            <a:r>
              <a:rPr spc="-25" dirty="0"/>
              <a:t>ha</a:t>
            </a:r>
            <a:r>
              <a:rPr spc="-30" dirty="0"/>
              <a:t>n</a:t>
            </a:r>
            <a:r>
              <a:rPr spc="-25" dirty="0"/>
              <a:t>ge </a:t>
            </a:r>
            <a:r>
              <a:rPr spc="-65" dirty="0"/>
              <a:t>r</a:t>
            </a:r>
            <a:r>
              <a:rPr spc="-30" dirty="0"/>
              <a:t>e</a:t>
            </a:r>
            <a:r>
              <a:rPr spc="-15" dirty="0"/>
              <a:t>l</a:t>
            </a:r>
            <a:r>
              <a:rPr spc="-40" dirty="0"/>
              <a:t>ate</a:t>
            </a:r>
            <a:r>
              <a:rPr spc="-15" dirty="0"/>
              <a:t>d</a:t>
            </a:r>
            <a:r>
              <a:rPr spc="-30" dirty="0"/>
              <a:t> </a:t>
            </a:r>
            <a:r>
              <a:rPr spc="-65" dirty="0"/>
              <a:t>r</a:t>
            </a:r>
            <a:r>
              <a:rPr spc="-55" dirty="0"/>
              <a:t>isks</a:t>
            </a:r>
            <a:r>
              <a:rPr spc="-30" dirty="0"/>
              <a:t> </a:t>
            </a:r>
            <a:r>
              <a:rPr spc="-25" dirty="0"/>
              <a:t>in</a:t>
            </a:r>
            <a:r>
              <a:rPr spc="-45" dirty="0"/>
              <a:t> </a:t>
            </a:r>
            <a:r>
              <a:rPr spc="-65" dirty="0"/>
              <a:t>th</a:t>
            </a:r>
            <a:r>
              <a:rPr spc="-70" dirty="0"/>
              <a:t>e</a:t>
            </a:r>
            <a:r>
              <a:rPr spc="-30" dirty="0"/>
              <a:t> </a:t>
            </a:r>
            <a:r>
              <a:rPr spc="-5" dirty="0"/>
              <a:t>c</a:t>
            </a:r>
            <a:r>
              <a:rPr spc="-35" dirty="0"/>
              <a:t>ase</a:t>
            </a:r>
            <a:r>
              <a:rPr spc="-40" dirty="0"/>
              <a:t> o</a:t>
            </a:r>
            <a:r>
              <a:rPr spc="-20" dirty="0"/>
              <a:t>f</a:t>
            </a:r>
            <a:r>
              <a:rPr spc="-25" dirty="0"/>
              <a:t> </a:t>
            </a:r>
            <a:r>
              <a:rPr spc="-65" dirty="0"/>
              <a:t>th</a:t>
            </a:r>
            <a:r>
              <a:rPr spc="-70" dirty="0"/>
              <a:t>e</a:t>
            </a:r>
            <a:r>
              <a:rPr spc="-40" dirty="0"/>
              <a:t> </a:t>
            </a:r>
            <a:r>
              <a:rPr dirty="0"/>
              <a:t>W</a:t>
            </a:r>
            <a:r>
              <a:rPr spc="40" dirty="0"/>
              <a:t>B</a:t>
            </a:r>
            <a:r>
              <a:rPr spc="35" dirty="0"/>
              <a:t>C</a:t>
            </a:r>
            <a:r>
              <a:rPr spc="-80" dirty="0"/>
              <a:t>s</a:t>
            </a:r>
          </a:p>
        </p:txBody>
      </p:sp>
      <p:sp>
        <p:nvSpPr>
          <p:cNvPr id="7" name="Holder 7"/>
          <p:cNvSpPr>
            <a:spLocks noGrp="1"/>
          </p:cNvSpPr>
          <p:nvPr>
            <p:ph type="sldNum" sz="quarter" idx="7"/>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25" dirty="0"/>
              <a:t>Page</a:t>
            </a:r>
            <a:r>
              <a:rPr spc="-50" dirty="0"/>
              <a:t> </a:t>
            </a:r>
            <a:fld id="{81D60167-4931-47E6-BA6A-407CBD079E47}" type="slidenum">
              <a:rPr spc="35" dirty="0"/>
              <a:t>‹#›</a:t>
            </a:fld>
            <a:r>
              <a:rPr spc="-45" dirty="0"/>
              <a:t> </a:t>
            </a:r>
            <a:r>
              <a:rPr spc="-35" dirty="0"/>
              <a:t>of</a:t>
            </a:r>
            <a:r>
              <a:rPr spc="-50" dirty="0"/>
              <a:t> </a:t>
            </a:r>
            <a:r>
              <a:rPr spc="35" dirty="0"/>
              <a:t>24</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chemeClr val="tx1"/>
                </a:solidFill>
                <a:latin typeface="Arial MT"/>
                <a:cs typeface="Arial MT"/>
              </a:defRPr>
            </a:lvl1pPr>
          </a:lstStyle>
          <a:p>
            <a:endParaRPr/>
          </a:p>
        </p:txBody>
      </p:sp>
      <p:sp>
        <p:nvSpPr>
          <p:cNvPr id="3" name="Holder 3"/>
          <p:cNvSpPr>
            <a:spLocks noGrp="1"/>
          </p:cNvSpPr>
          <p:nvPr>
            <p:ph type="ftr" sz="quarter" idx="5"/>
          </p:nvPr>
        </p:nvSpPr>
        <p:spPr/>
        <p:txBody>
          <a:bodyPr lIns="0" tIns="0" rIns="0" bIns="0"/>
          <a:lstStyle>
            <a:lvl1pPr>
              <a:defRPr sz="1200" b="0" i="0">
                <a:solidFill>
                  <a:srgbClr val="6F2F9F"/>
                </a:solidFill>
                <a:latin typeface="Tahoma"/>
                <a:cs typeface="Tahoma"/>
              </a:defRPr>
            </a:lvl1pPr>
          </a:lstStyle>
          <a:p>
            <a:pPr marL="12700">
              <a:lnSpc>
                <a:spcPct val="100000"/>
              </a:lnSpc>
              <a:spcBef>
                <a:spcPts val="75"/>
              </a:spcBef>
            </a:pPr>
            <a:r>
              <a:rPr spc="45" dirty="0">
                <a:solidFill>
                  <a:srgbClr val="4F6128"/>
                </a:solidFill>
              </a:rPr>
              <a:t>1</a:t>
            </a:r>
            <a:r>
              <a:rPr spc="35" dirty="0"/>
              <a:t>6</a:t>
            </a:r>
            <a:r>
              <a:rPr sz="1050" spc="-60" baseline="39682" dirty="0"/>
              <a:t>t</a:t>
            </a:r>
            <a:r>
              <a:rPr sz="1050" spc="-89" baseline="39682" dirty="0"/>
              <a:t>h</a:t>
            </a:r>
            <a:r>
              <a:rPr sz="1050" baseline="39682" dirty="0"/>
              <a:t> </a:t>
            </a:r>
            <a:r>
              <a:rPr sz="1050" spc="-142" baseline="39682" dirty="0"/>
              <a:t> </a:t>
            </a:r>
            <a:r>
              <a:rPr sz="1200" spc="-70" dirty="0"/>
              <a:t>SE</a:t>
            </a:r>
            <a:r>
              <a:rPr sz="1200" spc="-65" dirty="0"/>
              <a:t>E</a:t>
            </a:r>
            <a:r>
              <a:rPr sz="1200" spc="-35" dirty="0"/>
              <a:t> </a:t>
            </a:r>
            <a:r>
              <a:rPr sz="1200" spc="-114" dirty="0"/>
              <a:t>R</a:t>
            </a:r>
            <a:r>
              <a:rPr sz="1200" spc="-55" dirty="0"/>
              <a:t>ese</a:t>
            </a:r>
            <a:r>
              <a:rPr sz="1200" spc="-25" dirty="0"/>
              <a:t>ar</a:t>
            </a:r>
            <a:r>
              <a:rPr sz="1200" spc="-10" dirty="0"/>
              <a:t>c</a:t>
            </a:r>
            <a:r>
              <a:rPr sz="1200" spc="-45" dirty="0"/>
              <a:t>h</a:t>
            </a:r>
            <a:r>
              <a:rPr sz="1200" spc="-30" dirty="0"/>
              <a:t> </a:t>
            </a:r>
            <a:r>
              <a:rPr sz="1200" dirty="0"/>
              <a:t>W</a:t>
            </a:r>
            <a:r>
              <a:rPr sz="1200" spc="-25" dirty="0"/>
              <a:t>or</a:t>
            </a:r>
            <a:r>
              <a:rPr sz="1200" spc="-35" dirty="0"/>
              <a:t>kshop</a:t>
            </a:r>
            <a:endParaRPr sz="1200"/>
          </a:p>
        </p:txBody>
      </p:sp>
      <p:sp>
        <p:nvSpPr>
          <p:cNvPr id="4" name="Holder 4"/>
          <p:cNvSpPr>
            <a:spLocks noGrp="1"/>
          </p:cNvSpPr>
          <p:nvPr>
            <p:ph type="dt" sz="half" idx="6"/>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5" dirty="0"/>
              <a:t>A</a:t>
            </a:r>
            <a:r>
              <a:rPr spc="-45" dirty="0"/>
              <a:t>n</a:t>
            </a:r>
            <a:r>
              <a:rPr spc="-30" dirty="0"/>
              <a:t> </a:t>
            </a:r>
            <a:r>
              <a:rPr spc="-50" dirty="0"/>
              <a:t>ass</a:t>
            </a:r>
            <a:r>
              <a:rPr spc="-65" dirty="0"/>
              <a:t>essm</a:t>
            </a:r>
            <a:r>
              <a:rPr spc="-55" dirty="0"/>
              <a:t>e</a:t>
            </a:r>
            <a:r>
              <a:rPr spc="-75" dirty="0"/>
              <a:t>nt</a:t>
            </a:r>
            <a:r>
              <a:rPr spc="-30" dirty="0"/>
              <a:t> </a:t>
            </a:r>
            <a:r>
              <a:rPr spc="15" dirty="0"/>
              <a:t>o</a:t>
            </a:r>
            <a:r>
              <a:rPr spc="-75" dirty="0"/>
              <a:t>f</a:t>
            </a:r>
            <a:r>
              <a:rPr dirty="0"/>
              <a:t> </a:t>
            </a:r>
            <a:r>
              <a:rPr spc="-60" dirty="0"/>
              <a:t> </a:t>
            </a:r>
            <a:r>
              <a:rPr spc="-10" dirty="0"/>
              <a:t>c</a:t>
            </a:r>
            <a:r>
              <a:rPr spc="-30" dirty="0"/>
              <a:t>lima</a:t>
            </a:r>
            <a:r>
              <a:rPr spc="-35" dirty="0"/>
              <a:t>t</a:t>
            </a:r>
            <a:r>
              <a:rPr spc="-40" dirty="0"/>
              <a:t>e</a:t>
            </a:r>
            <a:r>
              <a:rPr spc="-25" dirty="0"/>
              <a:t> </a:t>
            </a:r>
            <a:r>
              <a:rPr spc="-10" dirty="0"/>
              <a:t>c</a:t>
            </a:r>
            <a:r>
              <a:rPr spc="-25" dirty="0"/>
              <a:t>ha</a:t>
            </a:r>
            <a:r>
              <a:rPr spc="-30" dirty="0"/>
              <a:t>n</a:t>
            </a:r>
            <a:r>
              <a:rPr spc="-25" dirty="0"/>
              <a:t>ge </a:t>
            </a:r>
            <a:r>
              <a:rPr spc="-65" dirty="0"/>
              <a:t>r</a:t>
            </a:r>
            <a:r>
              <a:rPr spc="-30" dirty="0"/>
              <a:t>e</a:t>
            </a:r>
            <a:r>
              <a:rPr spc="-15" dirty="0"/>
              <a:t>l</a:t>
            </a:r>
            <a:r>
              <a:rPr spc="-40" dirty="0"/>
              <a:t>ate</a:t>
            </a:r>
            <a:r>
              <a:rPr spc="-15" dirty="0"/>
              <a:t>d</a:t>
            </a:r>
            <a:r>
              <a:rPr spc="-30" dirty="0"/>
              <a:t> </a:t>
            </a:r>
            <a:r>
              <a:rPr spc="-65" dirty="0"/>
              <a:t>r</a:t>
            </a:r>
            <a:r>
              <a:rPr spc="-55" dirty="0"/>
              <a:t>isks</a:t>
            </a:r>
            <a:r>
              <a:rPr spc="-30" dirty="0"/>
              <a:t> </a:t>
            </a:r>
            <a:r>
              <a:rPr spc="-25" dirty="0"/>
              <a:t>in</a:t>
            </a:r>
            <a:r>
              <a:rPr spc="-45" dirty="0"/>
              <a:t> </a:t>
            </a:r>
            <a:r>
              <a:rPr spc="-65" dirty="0"/>
              <a:t>th</a:t>
            </a:r>
            <a:r>
              <a:rPr spc="-70" dirty="0"/>
              <a:t>e</a:t>
            </a:r>
            <a:r>
              <a:rPr spc="-30" dirty="0"/>
              <a:t> </a:t>
            </a:r>
            <a:r>
              <a:rPr spc="-5" dirty="0"/>
              <a:t>c</a:t>
            </a:r>
            <a:r>
              <a:rPr spc="-35" dirty="0"/>
              <a:t>ase</a:t>
            </a:r>
            <a:r>
              <a:rPr spc="-40" dirty="0"/>
              <a:t> o</a:t>
            </a:r>
            <a:r>
              <a:rPr spc="-20" dirty="0"/>
              <a:t>f</a:t>
            </a:r>
            <a:r>
              <a:rPr spc="-25" dirty="0"/>
              <a:t> </a:t>
            </a:r>
            <a:r>
              <a:rPr spc="-65" dirty="0"/>
              <a:t>th</a:t>
            </a:r>
            <a:r>
              <a:rPr spc="-70" dirty="0"/>
              <a:t>e</a:t>
            </a:r>
            <a:r>
              <a:rPr spc="-40" dirty="0"/>
              <a:t> </a:t>
            </a:r>
            <a:r>
              <a:rPr dirty="0"/>
              <a:t>W</a:t>
            </a:r>
            <a:r>
              <a:rPr spc="40" dirty="0"/>
              <a:t>B</a:t>
            </a:r>
            <a:r>
              <a:rPr spc="35" dirty="0"/>
              <a:t>C</a:t>
            </a:r>
            <a:r>
              <a:rPr spc="-80" dirty="0"/>
              <a:t>s</a:t>
            </a:r>
          </a:p>
        </p:txBody>
      </p:sp>
      <p:sp>
        <p:nvSpPr>
          <p:cNvPr id="5" name="Holder 5"/>
          <p:cNvSpPr>
            <a:spLocks noGrp="1"/>
          </p:cNvSpPr>
          <p:nvPr>
            <p:ph type="sldNum" sz="quarter" idx="7"/>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25" dirty="0"/>
              <a:t>Page</a:t>
            </a:r>
            <a:r>
              <a:rPr spc="-50" dirty="0"/>
              <a:t> </a:t>
            </a:r>
            <a:fld id="{81D60167-4931-47E6-BA6A-407CBD079E47}" type="slidenum">
              <a:rPr spc="35" dirty="0"/>
              <a:t>‹#›</a:t>
            </a:fld>
            <a:r>
              <a:rPr spc="-45" dirty="0"/>
              <a:t> </a:t>
            </a:r>
            <a:r>
              <a:rPr spc="-35" dirty="0"/>
              <a:t>of</a:t>
            </a:r>
            <a:r>
              <a:rPr spc="-50" dirty="0"/>
              <a:t> </a:t>
            </a:r>
            <a:r>
              <a:rPr spc="35" dirty="0"/>
              <a:t>24</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0" i="0">
                <a:solidFill>
                  <a:srgbClr val="6F2F9F"/>
                </a:solidFill>
                <a:latin typeface="Tahoma"/>
                <a:cs typeface="Tahoma"/>
              </a:defRPr>
            </a:lvl1pPr>
          </a:lstStyle>
          <a:p>
            <a:pPr marL="12700">
              <a:lnSpc>
                <a:spcPct val="100000"/>
              </a:lnSpc>
              <a:spcBef>
                <a:spcPts val="75"/>
              </a:spcBef>
            </a:pPr>
            <a:r>
              <a:rPr spc="45" dirty="0">
                <a:solidFill>
                  <a:srgbClr val="4F6128"/>
                </a:solidFill>
              </a:rPr>
              <a:t>1</a:t>
            </a:r>
            <a:r>
              <a:rPr spc="35" dirty="0"/>
              <a:t>6</a:t>
            </a:r>
            <a:r>
              <a:rPr sz="1050" spc="-60" baseline="39682" dirty="0"/>
              <a:t>t</a:t>
            </a:r>
            <a:r>
              <a:rPr sz="1050" spc="-89" baseline="39682" dirty="0"/>
              <a:t>h</a:t>
            </a:r>
            <a:r>
              <a:rPr sz="1050" baseline="39682" dirty="0"/>
              <a:t> </a:t>
            </a:r>
            <a:r>
              <a:rPr sz="1050" spc="-142" baseline="39682" dirty="0"/>
              <a:t> </a:t>
            </a:r>
            <a:r>
              <a:rPr sz="1200" spc="-70" dirty="0"/>
              <a:t>SE</a:t>
            </a:r>
            <a:r>
              <a:rPr sz="1200" spc="-65" dirty="0"/>
              <a:t>E</a:t>
            </a:r>
            <a:r>
              <a:rPr sz="1200" spc="-35" dirty="0"/>
              <a:t> </a:t>
            </a:r>
            <a:r>
              <a:rPr sz="1200" spc="-114" dirty="0"/>
              <a:t>R</a:t>
            </a:r>
            <a:r>
              <a:rPr sz="1200" spc="-55" dirty="0"/>
              <a:t>ese</a:t>
            </a:r>
            <a:r>
              <a:rPr sz="1200" spc="-25" dirty="0"/>
              <a:t>ar</a:t>
            </a:r>
            <a:r>
              <a:rPr sz="1200" spc="-10" dirty="0"/>
              <a:t>c</a:t>
            </a:r>
            <a:r>
              <a:rPr sz="1200" spc="-45" dirty="0"/>
              <a:t>h</a:t>
            </a:r>
            <a:r>
              <a:rPr sz="1200" spc="-30" dirty="0"/>
              <a:t> </a:t>
            </a:r>
            <a:r>
              <a:rPr sz="1200" dirty="0"/>
              <a:t>W</a:t>
            </a:r>
            <a:r>
              <a:rPr sz="1200" spc="-25" dirty="0"/>
              <a:t>or</a:t>
            </a:r>
            <a:r>
              <a:rPr sz="1200" spc="-35" dirty="0"/>
              <a:t>kshop</a:t>
            </a:r>
            <a:endParaRPr sz="1200"/>
          </a:p>
        </p:txBody>
      </p:sp>
      <p:sp>
        <p:nvSpPr>
          <p:cNvPr id="3" name="Holder 3"/>
          <p:cNvSpPr>
            <a:spLocks noGrp="1"/>
          </p:cNvSpPr>
          <p:nvPr>
            <p:ph type="dt" sz="half" idx="6"/>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5" dirty="0"/>
              <a:t>A</a:t>
            </a:r>
            <a:r>
              <a:rPr spc="-45" dirty="0"/>
              <a:t>n</a:t>
            </a:r>
            <a:r>
              <a:rPr spc="-30" dirty="0"/>
              <a:t> </a:t>
            </a:r>
            <a:r>
              <a:rPr spc="-50" dirty="0"/>
              <a:t>ass</a:t>
            </a:r>
            <a:r>
              <a:rPr spc="-65" dirty="0"/>
              <a:t>essm</a:t>
            </a:r>
            <a:r>
              <a:rPr spc="-55" dirty="0"/>
              <a:t>e</a:t>
            </a:r>
            <a:r>
              <a:rPr spc="-75" dirty="0"/>
              <a:t>nt</a:t>
            </a:r>
            <a:r>
              <a:rPr spc="-30" dirty="0"/>
              <a:t> </a:t>
            </a:r>
            <a:r>
              <a:rPr spc="15" dirty="0"/>
              <a:t>o</a:t>
            </a:r>
            <a:r>
              <a:rPr spc="-75" dirty="0"/>
              <a:t>f</a:t>
            </a:r>
            <a:r>
              <a:rPr dirty="0"/>
              <a:t> </a:t>
            </a:r>
            <a:r>
              <a:rPr spc="-60" dirty="0"/>
              <a:t> </a:t>
            </a:r>
            <a:r>
              <a:rPr spc="-10" dirty="0"/>
              <a:t>c</a:t>
            </a:r>
            <a:r>
              <a:rPr spc="-30" dirty="0"/>
              <a:t>lima</a:t>
            </a:r>
            <a:r>
              <a:rPr spc="-35" dirty="0"/>
              <a:t>t</a:t>
            </a:r>
            <a:r>
              <a:rPr spc="-40" dirty="0"/>
              <a:t>e</a:t>
            </a:r>
            <a:r>
              <a:rPr spc="-25" dirty="0"/>
              <a:t> </a:t>
            </a:r>
            <a:r>
              <a:rPr spc="-10" dirty="0"/>
              <a:t>c</a:t>
            </a:r>
            <a:r>
              <a:rPr spc="-25" dirty="0"/>
              <a:t>ha</a:t>
            </a:r>
            <a:r>
              <a:rPr spc="-30" dirty="0"/>
              <a:t>n</a:t>
            </a:r>
            <a:r>
              <a:rPr spc="-25" dirty="0"/>
              <a:t>ge </a:t>
            </a:r>
            <a:r>
              <a:rPr spc="-65" dirty="0"/>
              <a:t>r</a:t>
            </a:r>
            <a:r>
              <a:rPr spc="-30" dirty="0"/>
              <a:t>e</a:t>
            </a:r>
            <a:r>
              <a:rPr spc="-15" dirty="0"/>
              <a:t>l</a:t>
            </a:r>
            <a:r>
              <a:rPr spc="-40" dirty="0"/>
              <a:t>ate</a:t>
            </a:r>
            <a:r>
              <a:rPr spc="-15" dirty="0"/>
              <a:t>d</a:t>
            </a:r>
            <a:r>
              <a:rPr spc="-30" dirty="0"/>
              <a:t> </a:t>
            </a:r>
            <a:r>
              <a:rPr spc="-65" dirty="0"/>
              <a:t>r</a:t>
            </a:r>
            <a:r>
              <a:rPr spc="-55" dirty="0"/>
              <a:t>isks</a:t>
            </a:r>
            <a:r>
              <a:rPr spc="-30" dirty="0"/>
              <a:t> </a:t>
            </a:r>
            <a:r>
              <a:rPr spc="-25" dirty="0"/>
              <a:t>in</a:t>
            </a:r>
            <a:r>
              <a:rPr spc="-45" dirty="0"/>
              <a:t> </a:t>
            </a:r>
            <a:r>
              <a:rPr spc="-65" dirty="0"/>
              <a:t>th</a:t>
            </a:r>
            <a:r>
              <a:rPr spc="-70" dirty="0"/>
              <a:t>e</a:t>
            </a:r>
            <a:r>
              <a:rPr spc="-30" dirty="0"/>
              <a:t> </a:t>
            </a:r>
            <a:r>
              <a:rPr spc="-5" dirty="0"/>
              <a:t>c</a:t>
            </a:r>
            <a:r>
              <a:rPr spc="-35" dirty="0"/>
              <a:t>ase</a:t>
            </a:r>
            <a:r>
              <a:rPr spc="-40" dirty="0"/>
              <a:t> o</a:t>
            </a:r>
            <a:r>
              <a:rPr spc="-20" dirty="0"/>
              <a:t>f</a:t>
            </a:r>
            <a:r>
              <a:rPr spc="-25" dirty="0"/>
              <a:t> </a:t>
            </a:r>
            <a:r>
              <a:rPr spc="-65" dirty="0"/>
              <a:t>th</a:t>
            </a:r>
            <a:r>
              <a:rPr spc="-70" dirty="0"/>
              <a:t>e</a:t>
            </a:r>
            <a:r>
              <a:rPr spc="-40" dirty="0"/>
              <a:t> </a:t>
            </a:r>
            <a:r>
              <a:rPr dirty="0"/>
              <a:t>W</a:t>
            </a:r>
            <a:r>
              <a:rPr spc="40" dirty="0"/>
              <a:t>B</a:t>
            </a:r>
            <a:r>
              <a:rPr spc="35" dirty="0"/>
              <a:t>C</a:t>
            </a:r>
            <a:r>
              <a:rPr spc="-80" dirty="0"/>
              <a:t>s</a:t>
            </a:r>
          </a:p>
        </p:txBody>
      </p:sp>
      <p:sp>
        <p:nvSpPr>
          <p:cNvPr id="4" name="Holder 4"/>
          <p:cNvSpPr>
            <a:spLocks noGrp="1"/>
          </p:cNvSpPr>
          <p:nvPr>
            <p:ph type="sldNum" sz="quarter" idx="7"/>
          </p:nvPr>
        </p:nvSpPr>
        <p:spPr/>
        <p:txBody>
          <a:bodyPr lIns="0" tIns="0" rIns="0" bIns="0"/>
          <a:lstStyle>
            <a:lvl1pPr>
              <a:defRPr sz="1200" b="0" i="0">
                <a:solidFill>
                  <a:srgbClr val="4F6128"/>
                </a:solidFill>
                <a:latin typeface="Tahoma"/>
                <a:cs typeface="Tahoma"/>
              </a:defRPr>
            </a:lvl1pPr>
          </a:lstStyle>
          <a:p>
            <a:pPr marL="12700">
              <a:lnSpc>
                <a:spcPct val="100000"/>
              </a:lnSpc>
              <a:spcBef>
                <a:spcPts val="55"/>
              </a:spcBef>
            </a:pPr>
            <a:r>
              <a:rPr spc="-25" dirty="0"/>
              <a:t>Page</a:t>
            </a:r>
            <a:r>
              <a:rPr spc="-50" dirty="0"/>
              <a:t> </a:t>
            </a:r>
            <a:fld id="{81D60167-4931-47E6-BA6A-407CBD079E47}" type="slidenum">
              <a:rPr spc="35" dirty="0"/>
              <a:t>‹#›</a:t>
            </a:fld>
            <a:r>
              <a:rPr spc="-45" dirty="0"/>
              <a:t> </a:t>
            </a:r>
            <a:r>
              <a:rPr spc="-35" dirty="0"/>
              <a:t>of</a:t>
            </a:r>
            <a:r>
              <a:rPr spc="-50" dirty="0"/>
              <a:t> </a:t>
            </a:r>
            <a:r>
              <a:rPr spc="35" dirty="0"/>
              <a:t>24</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451104" y="7046976"/>
            <a:ext cx="9881870" cy="12700"/>
          </a:xfrm>
          <a:custGeom>
            <a:avLst/>
            <a:gdLst/>
            <a:ahLst/>
            <a:cxnLst/>
            <a:rect l="l" t="t" r="r" b="b"/>
            <a:pathLst>
              <a:path w="9881870" h="12700">
                <a:moveTo>
                  <a:pt x="9881654" y="0"/>
                </a:moveTo>
                <a:lnTo>
                  <a:pt x="8744458" y="0"/>
                </a:lnTo>
                <a:lnTo>
                  <a:pt x="8732266" y="0"/>
                </a:lnTo>
                <a:lnTo>
                  <a:pt x="0" y="0"/>
                </a:lnTo>
                <a:lnTo>
                  <a:pt x="0" y="12192"/>
                </a:lnTo>
                <a:lnTo>
                  <a:pt x="8732266" y="12192"/>
                </a:lnTo>
                <a:lnTo>
                  <a:pt x="8744458" y="12192"/>
                </a:lnTo>
                <a:lnTo>
                  <a:pt x="9881654" y="12192"/>
                </a:lnTo>
                <a:lnTo>
                  <a:pt x="9881654" y="0"/>
                </a:lnTo>
                <a:close/>
              </a:path>
            </a:pathLst>
          </a:custGeom>
          <a:solidFill>
            <a:srgbClr val="006600"/>
          </a:solidFill>
        </p:spPr>
        <p:txBody>
          <a:bodyPr wrap="square" lIns="0" tIns="0" rIns="0" bIns="0" rtlCol="0"/>
          <a:lstStyle/>
          <a:p>
            <a:endParaRPr/>
          </a:p>
        </p:txBody>
      </p:sp>
      <p:sp>
        <p:nvSpPr>
          <p:cNvPr id="2" name="Holder 2"/>
          <p:cNvSpPr>
            <a:spLocks noGrp="1"/>
          </p:cNvSpPr>
          <p:nvPr>
            <p:ph type="title"/>
          </p:nvPr>
        </p:nvSpPr>
        <p:spPr>
          <a:xfrm>
            <a:off x="506095" y="840994"/>
            <a:ext cx="9681209" cy="915035"/>
          </a:xfrm>
          <a:prstGeom prst="rect">
            <a:avLst/>
          </a:prstGeom>
        </p:spPr>
        <p:txBody>
          <a:bodyPr wrap="square" lIns="0" tIns="0" rIns="0" bIns="0">
            <a:spAutoFit/>
          </a:bodyPr>
          <a:lstStyle>
            <a:lvl1pPr>
              <a:defRPr sz="2400" b="0" i="0">
                <a:solidFill>
                  <a:schemeClr val="tx1"/>
                </a:solidFill>
                <a:latin typeface="Arial MT"/>
                <a:cs typeface="Arial MT"/>
              </a:defRPr>
            </a:lvl1pPr>
          </a:lstStyle>
          <a:p>
            <a:endParaRPr/>
          </a:p>
        </p:txBody>
      </p:sp>
      <p:sp>
        <p:nvSpPr>
          <p:cNvPr id="3" name="Holder 3"/>
          <p:cNvSpPr>
            <a:spLocks noGrp="1"/>
          </p:cNvSpPr>
          <p:nvPr>
            <p:ph type="body" idx="1"/>
          </p:nvPr>
        </p:nvSpPr>
        <p:spPr>
          <a:xfrm>
            <a:off x="506730" y="2590927"/>
            <a:ext cx="9679939" cy="1729104"/>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6278517" y="7124424"/>
            <a:ext cx="1849120" cy="210820"/>
          </a:xfrm>
          <a:prstGeom prst="rect">
            <a:avLst/>
          </a:prstGeom>
        </p:spPr>
        <p:txBody>
          <a:bodyPr wrap="square" lIns="0" tIns="0" rIns="0" bIns="0">
            <a:spAutoFit/>
          </a:bodyPr>
          <a:lstStyle>
            <a:lvl1pPr>
              <a:defRPr sz="1200" b="0" i="0">
                <a:solidFill>
                  <a:srgbClr val="6F2F9F"/>
                </a:solidFill>
                <a:latin typeface="Tahoma"/>
                <a:cs typeface="Tahoma"/>
              </a:defRPr>
            </a:lvl1pPr>
          </a:lstStyle>
          <a:p>
            <a:pPr marL="12700">
              <a:lnSpc>
                <a:spcPct val="100000"/>
              </a:lnSpc>
              <a:spcBef>
                <a:spcPts val="75"/>
              </a:spcBef>
            </a:pPr>
            <a:r>
              <a:rPr spc="45" dirty="0">
                <a:solidFill>
                  <a:srgbClr val="4F6128"/>
                </a:solidFill>
              </a:rPr>
              <a:t>1</a:t>
            </a:r>
            <a:r>
              <a:rPr spc="35" dirty="0"/>
              <a:t>6</a:t>
            </a:r>
            <a:r>
              <a:rPr sz="1050" spc="-60" baseline="39682" dirty="0"/>
              <a:t>t</a:t>
            </a:r>
            <a:r>
              <a:rPr sz="1050" spc="-89" baseline="39682" dirty="0"/>
              <a:t>h</a:t>
            </a:r>
            <a:r>
              <a:rPr sz="1050" baseline="39682" dirty="0"/>
              <a:t> </a:t>
            </a:r>
            <a:r>
              <a:rPr sz="1050" spc="-142" baseline="39682" dirty="0"/>
              <a:t> </a:t>
            </a:r>
            <a:r>
              <a:rPr sz="1200" spc="-70" dirty="0"/>
              <a:t>SE</a:t>
            </a:r>
            <a:r>
              <a:rPr sz="1200" spc="-65" dirty="0"/>
              <a:t>E</a:t>
            </a:r>
            <a:r>
              <a:rPr sz="1200" spc="-35" dirty="0"/>
              <a:t> </a:t>
            </a:r>
            <a:r>
              <a:rPr sz="1200" spc="-114" dirty="0"/>
              <a:t>R</a:t>
            </a:r>
            <a:r>
              <a:rPr sz="1200" spc="-55" dirty="0"/>
              <a:t>ese</a:t>
            </a:r>
            <a:r>
              <a:rPr sz="1200" spc="-25" dirty="0"/>
              <a:t>ar</a:t>
            </a:r>
            <a:r>
              <a:rPr sz="1200" spc="-10" dirty="0"/>
              <a:t>c</a:t>
            </a:r>
            <a:r>
              <a:rPr sz="1200" spc="-45" dirty="0"/>
              <a:t>h</a:t>
            </a:r>
            <a:r>
              <a:rPr sz="1200" spc="-30" dirty="0"/>
              <a:t> </a:t>
            </a:r>
            <a:r>
              <a:rPr sz="1200" dirty="0"/>
              <a:t>W</a:t>
            </a:r>
            <a:r>
              <a:rPr sz="1200" spc="-25" dirty="0"/>
              <a:t>or</a:t>
            </a:r>
            <a:r>
              <a:rPr sz="1200" spc="-35" dirty="0"/>
              <a:t>kshop</a:t>
            </a:r>
            <a:endParaRPr sz="1200"/>
          </a:p>
        </p:txBody>
      </p:sp>
      <p:sp>
        <p:nvSpPr>
          <p:cNvPr id="5" name="Holder 5"/>
          <p:cNvSpPr>
            <a:spLocks noGrp="1"/>
          </p:cNvSpPr>
          <p:nvPr>
            <p:ph type="dt" sz="half" idx="6"/>
          </p:nvPr>
        </p:nvSpPr>
        <p:spPr>
          <a:xfrm>
            <a:off x="505459" y="7126799"/>
            <a:ext cx="4525645" cy="208279"/>
          </a:xfrm>
          <a:prstGeom prst="rect">
            <a:avLst/>
          </a:prstGeom>
        </p:spPr>
        <p:txBody>
          <a:bodyPr wrap="square" lIns="0" tIns="0" rIns="0" bIns="0">
            <a:spAutoFit/>
          </a:bodyPr>
          <a:lstStyle>
            <a:lvl1pPr>
              <a:defRPr sz="1200" b="0" i="0">
                <a:solidFill>
                  <a:srgbClr val="4F6128"/>
                </a:solidFill>
                <a:latin typeface="Tahoma"/>
                <a:cs typeface="Tahoma"/>
              </a:defRPr>
            </a:lvl1pPr>
          </a:lstStyle>
          <a:p>
            <a:pPr marL="12700">
              <a:lnSpc>
                <a:spcPct val="100000"/>
              </a:lnSpc>
              <a:spcBef>
                <a:spcPts val="55"/>
              </a:spcBef>
            </a:pPr>
            <a:r>
              <a:rPr spc="-5" dirty="0"/>
              <a:t>A</a:t>
            </a:r>
            <a:r>
              <a:rPr spc="-45" dirty="0"/>
              <a:t>n</a:t>
            </a:r>
            <a:r>
              <a:rPr spc="-30" dirty="0"/>
              <a:t> </a:t>
            </a:r>
            <a:r>
              <a:rPr spc="-50" dirty="0"/>
              <a:t>ass</a:t>
            </a:r>
            <a:r>
              <a:rPr spc="-65" dirty="0"/>
              <a:t>essm</a:t>
            </a:r>
            <a:r>
              <a:rPr spc="-55" dirty="0"/>
              <a:t>e</a:t>
            </a:r>
            <a:r>
              <a:rPr spc="-75" dirty="0"/>
              <a:t>nt</a:t>
            </a:r>
            <a:r>
              <a:rPr spc="-30" dirty="0"/>
              <a:t> </a:t>
            </a:r>
            <a:r>
              <a:rPr spc="15" dirty="0"/>
              <a:t>o</a:t>
            </a:r>
            <a:r>
              <a:rPr spc="-75" dirty="0"/>
              <a:t>f</a:t>
            </a:r>
            <a:r>
              <a:rPr dirty="0"/>
              <a:t> </a:t>
            </a:r>
            <a:r>
              <a:rPr spc="-60" dirty="0"/>
              <a:t> </a:t>
            </a:r>
            <a:r>
              <a:rPr spc="-10" dirty="0"/>
              <a:t>c</a:t>
            </a:r>
            <a:r>
              <a:rPr spc="-30" dirty="0"/>
              <a:t>lima</a:t>
            </a:r>
            <a:r>
              <a:rPr spc="-35" dirty="0"/>
              <a:t>t</a:t>
            </a:r>
            <a:r>
              <a:rPr spc="-40" dirty="0"/>
              <a:t>e</a:t>
            </a:r>
            <a:r>
              <a:rPr spc="-25" dirty="0"/>
              <a:t> </a:t>
            </a:r>
            <a:r>
              <a:rPr spc="-10" dirty="0"/>
              <a:t>c</a:t>
            </a:r>
            <a:r>
              <a:rPr spc="-25" dirty="0"/>
              <a:t>ha</a:t>
            </a:r>
            <a:r>
              <a:rPr spc="-30" dirty="0"/>
              <a:t>n</a:t>
            </a:r>
            <a:r>
              <a:rPr spc="-25" dirty="0"/>
              <a:t>ge </a:t>
            </a:r>
            <a:r>
              <a:rPr spc="-65" dirty="0"/>
              <a:t>r</a:t>
            </a:r>
            <a:r>
              <a:rPr spc="-30" dirty="0"/>
              <a:t>e</a:t>
            </a:r>
            <a:r>
              <a:rPr spc="-15" dirty="0"/>
              <a:t>l</a:t>
            </a:r>
            <a:r>
              <a:rPr spc="-40" dirty="0"/>
              <a:t>ate</a:t>
            </a:r>
            <a:r>
              <a:rPr spc="-15" dirty="0"/>
              <a:t>d</a:t>
            </a:r>
            <a:r>
              <a:rPr spc="-30" dirty="0"/>
              <a:t> </a:t>
            </a:r>
            <a:r>
              <a:rPr spc="-65" dirty="0"/>
              <a:t>r</a:t>
            </a:r>
            <a:r>
              <a:rPr spc="-55" dirty="0"/>
              <a:t>isks</a:t>
            </a:r>
            <a:r>
              <a:rPr spc="-30" dirty="0"/>
              <a:t> </a:t>
            </a:r>
            <a:r>
              <a:rPr spc="-25" dirty="0"/>
              <a:t>in</a:t>
            </a:r>
            <a:r>
              <a:rPr spc="-45" dirty="0"/>
              <a:t> </a:t>
            </a:r>
            <a:r>
              <a:rPr spc="-65" dirty="0"/>
              <a:t>th</a:t>
            </a:r>
            <a:r>
              <a:rPr spc="-70" dirty="0"/>
              <a:t>e</a:t>
            </a:r>
            <a:r>
              <a:rPr spc="-30" dirty="0"/>
              <a:t> </a:t>
            </a:r>
            <a:r>
              <a:rPr spc="-5" dirty="0"/>
              <a:t>c</a:t>
            </a:r>
            <a:r>
              <a:rPr spc="-35" dirty="0"/>
              <a:t>ase</a:t>
            </a:r>
            <a:r>
              <a:rPr spc="-40" dirty="0"/>
              <a:t> o</a:t>
            </a:r>
            <a:r>
              <a:rPr spc="-20" dirty="0"/>
              <a:t>f</a:t>
            </a:r>
            <a:r>
              <a:rPr spc="-25" dirty="0"/>
              <a:t> </a:t>
            </a:r>
            <a:r>
              <a:rPr spc="-65" dirty="0"/>
              <a:t>th</a:t>
            </a:r>
            <a:r>
              <a:rPr spc="-70" dirty="0"/>
              <a:t>e</a:t>
            </a:r>
            <a:r>
              <a:rPr spc="-40" dirty="0"/>
              <a:t> </a:t>
            </a:r>
            <a:r>
              <a:rPr dirty="0"/>
              <a:t>W</a:t>
            </a:r>
            <a:r>
              <a:rPr spc="40" dirty="0"/>
              <a:t>B</a:t>
            </a:r>
            <a:r>
              <a:rPr spc="35" dirty="0"/>
              <a:t>C</a:t>
            </a:r>
            <a:r>
              <a:rPr spc="-80" dirty="0"/>
              <a:t>s</a:t>
            </a:r>
          </a:p>
        </p:txBody>
      </p:sp>
      <p:sp>
        <p:nvSpPr>
          <p:cNvPr id="6" name="Holder 6"/>
          <p:cNvSpPr>
            <a:spLocks noGrp="1"/>
          </p:cNvSpPr>
          <p:nvPr>
            <p:ph type="sldNum" sz="quarter" idx="7"/>
          </p:nvPr>
        </p:nvSpPr>
        <p:spPr>
          <a:xfrm>
            <a:off x="9326118" y="7126799"/>
            <a:ext cx="990600" cy="208279"/>
          </a:xfrm>
          <a:prstGeom prst="rect">
            <a:avLst/>
          </a:prstGeom>
        </p:spPr>
        <p:txBody>
          <a:bodyPr wrap="square" lIns="0" tIns="0" rIns="0" bIns="0">
            <a:spAutoFit/>
          </a:bodyPr>
          <a:lstStyle>
            <a:lvl1pPr>
              <a:defRPr sz="1200" b="0" i="0">
                <a:solidFill>
                  <a:srgbClr val="4F6128"/>
                </a:solidFill>
                <a:latin typeface="Tahoma"/>
                <a:cs typeface="Tahoma"/>
              </a:defRPr>
            </a:lvl1pPr>
          </a:lstStyle>
          <a:p>
            <a:pPr marL="12700">
              <a:lnSpc>
                <a:spcPct val="100000"/>
              </a:lnSpc>
              <a:spcBef>
                <a:spcPts val="55"/>
              </a:spcBef>
            </a:pPr>
            <a:r>
              <a:rPr spc="-25" dirty="0"/>
              <a:t>Page</a:t>
            </a:r>
            <a:r>
              <a:rPr spc="-50" dirty="0"/>
              <a:t> </a:t>
            </a:r>
            <a:fld id="{81D60167-4931-47E6-BA6A-407CBD079E47}" type="slidenum">
              <a:rPr spc="35" dirty="0"/>
              <a:t>‹#›</a:t>
            </a:fld>
            <a:r>
              <a:rPr spc="-45" dirty="0"/>
              <a:t> </a:t>
            </a:r>
            <a:r>
              <a:rPr spc="-35" dirty="0"/>
              <a:t>of</a:t>
            </a:r>
            <a:r>
              <a:rPr spc="-50" dirty="0"/>
              <a:t> </a:t>
            </a:r>
            <a:r>
              <a:rPr spc="35" dirty="0"/>
              <a:t>24</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jpg"/><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jpg"/><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4.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29.e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3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30.emf"/><Relationship Id="rId4"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mailto:gshijaku@bankofalbania.org" TargetMode="External"/><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5.jpg"/><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91135" y="106677"/>
            <a:ext cx="10323830" cy="7343776"/>
          </a:xfrm>
          <a:prstGeom prst="rect">
            <a:avLst/>
          </a:prstGeom>
        </p:spPr>
      </p:pic>
      <p:pic>
        <p:nvPicPr>
          <p:cNvPr id="3" name="object 3"/>
          <p:cNvPicPr/>
          <p:nvPr/>
        </p:nvPicPr>
        <p:blipFill>
          <a:blip r:embed="rId3" cstate="print"/>
          <a:stretch>
            <a:fillRect/>
          </a:stretch>
        </p:blipFill>
        <p:spPr>
          <a:xfrm>
            <a:off x="4396740" y="186055"/>
            <a:ext cx="1947544" cy="1250950"/>
          </a:xfrm>
          <a:prstGeom prst="rect">
            <a:avLst/>
          </a:prstGeom>
        </p:spPr>
      </p:pic>
      <p:graphicFrame>
        <p:nvGraphicFramePr>
          <p:cNvPr id="4" name="object 4"/>
          <p:cNvGraphicFramePr>
            <a:graphicFrameLocks noGrp="1"/>
          </p:cNvGraphicFramePr>
          <p:nvPr>
            <p:extLst>
              <p:ext uri="{D42A27DB-BD31-4B8C-83A1-F6EECF244321}">
                <p14:modId xmlns:p14="http://schemas.microsoft.com/office/powerpoint/2010/main" val="1326625916"/>
              </p:ext>
            </p:extLst>
          </p:nvPr>
        </p:nvGraphicFramePr>
        <p:xfrm>
          <a:off x="191134" y="179832"/>
          <a:ext cx="10323830" cy="7182992"/>
        </p:xfrm>
        <a:graphic>
          <a:graphicData uri="http://schemas.openxmlformats.org/drawingml/2006/table">
            <a:tbl>
              <a:tblPr firstRow="1" bandRow="1">
                <a:tableStyleId>{2D5ABB26-0587-4C30-8999-92F81FD0307C}</a:tableStyleId>
              </a:tblPr>
              <a:tblGrid>
                <a:gridCol w="126366">
                  <a:extLst>
                    <a:ext uri="{9D8B030D-6E8A-4147-A177-3AD203B41FA5}">
                      <a16:colId xmlns="" xmlns:a16="http://schemas.microsoft.com/office/drawing/2014/main" val="20000"/>
                    </a:ext>
                  </a:extLst>
                </a:gridCol>
                <a:gridCol w="10134600">
                  <a:extLst>
                    <a:ext uri="{9D8B030D-6E8A-4147-A177-3AD203B41FA5}">
                      <a16:colId xmlns="" xmlns:a16="http://schemas.microsoft.com/office/drawing/2014/main" val="20001"/>
                    </a:ext>
                  </a:extLst>
                </a:gridCol>
                <a:gridCol w="62864"/>
              </a:tblGrid>
              <a:tr h="916986">
                <a:tc>
                  <a:txBody>
                    <a:bodyPr/>
                    <a:lstStyle/>
                    <a:p>
                      <a:pPr>
                        <a:lnSpc>
                          <a:spcPct val="100000"/>
                        </a:lnSpc>
                      </a:pPr>
                      <a:endParaRPr sz="2200" dirty="0">
                        <a:latin typeface="Times New Roman"/>
                        <a:cs typeface="Times New Roman"/>
                      </a:endParaRPr>
                    </a:p>
                  </a:txBody>
                  <a:tcPr marL="0" marR="0" marT="0" marB="0"/>
                </a:tc>
                <a:tc>
                  <a:txBody>
                    <a:bodyPr/>
                    <a:lstStyle/>
                    <a:p>
                      <a:pPr>
                        <a:lnSpc>
                          <a:spcPct val="100000"/>
                        </a:lnSpc>
                      </a:pPr>
                      <a:endParaRPr sz="2200" dirty="0">
                        <a:latin typeface="Times New Roman"/>
                        <a:cs typeface="Times New Roman"/>
                      </a:endParaRPr>
                    </a:p>
                  </a:txBody>
                  <a:tcPr marL="0" marR="0" marT="0" marB="0"/>
                </a:tc>
                <a:tc>
                  <a:txBody>
                    <a:bodyPr/>
                    <a:lstStyle/>
                    <a:p>
                      <a:endParaRPr lang="en-GB" dirty="0"/>
                    </a:p>
                  </a:txBody>
                  <a:tcPr marL="0" marR="0" marT="0" marB="0"/>
                </a:tc>
                <a:extLst>
                  <a:ext uri="{0D108BD9-81ED-4DB2-BD59-A6C34878D82A}">
                    <a16:rowId xmlns="" xmlns:a16="http://schemas.microsoft.com/office/drawing/2014/main" val="10000"/>
                  </a:ext>
                </a:extLst>
              </a:tr>
              <a:tr h="5100596">
                <a:tc>
                  <a:txBody>
                    <a:bodyPr/>
                    <a:lstStyle/>
                    <a:p>
                      <a:pPr>
                        <a:lnSpc>
                          <a:spcPct val="100000"/>
                        </a:lnSpc>
                      </a:pPr>
                      <a:endParaRPr sz="2200">
                        <a:latin typeface="Times New Roman"/>
                        <a:cs typeface="Times New Roman"/>
                      </a:endParaRPr>
                    </a:p>
                  </a:txBody>
                  <a:tcPr marL="0" marR="0" marT="0" marB="0"/>
                </a:tc>
                <a:tc>
                  <a:txBody>
                    <a:bodyPr/>
                    <a:lstStyle/>
                    <a:p>
                      <a:pPr>
                        <a:lnSpc>
                          <a:spcPct val="100000"/>
                        </a:lnSpc>
                        <a:spcBef>
                          <a:spcPts val="55"/>
                        </a:spcBef>
                      </a:pPr>
                      <a:endParaRPr sz="3700" dirty="0"/>
                    </a:p>
                    <a:p>
                      <a:pPr algn="ctr"/>
                      <a:r>
                        <a:rPr lang="en-GB" sz="3200" spc="-5" dirty="0" smtClean="0">
                          <a:solidFill>
                            <a:srgbClr val="0033CC"/>
                          </a:solidFill>
                        </a:rPr>
                        <a:t>Growth-at-Risk and Climate Change Risks: </a:t>
                      </a:r>
                    </a:p>
                    <a:p>
                      <a:pPr algn="ctr"/>
                      <a:r>
                        <a:rPr lang="en-GB" sz="3200" spc="-5" dirty="0" smtClean="0">
                          <a:solidFill>
                            <a:srgbClr val="0033CC"/>
                          </a:solidFill>
                        </a:rPr>
                        <a:t>An Empirical Analysis in the case of Albania</a:t>
                      </a:r>
                    </a:p>
                    <a:p>
                      <a:pPr algn="ctr">
                        <a:lnSpc>
                          <a:spcPts val="2575"/>
                        </a:lnSpc>
                        <a:spcBef>
                          <a:spcPts val="2335"/>
                        </a:spcBef>
                      </a:pPr>
                      <a:r>
                        <a:rPr sz="2200" spc="-220" dirty="0" smtClean="0"/>
                        <a:t>by</a:t>
                      </a:r>
                      <a:endParaRPr sz="2200" dirty="0"/>
                    </a:p>
                    <a:p>
                      <a:pPr algn="ctr">
                        <a:lnSpc>
                          <a:spcPts val="2815"/>
                        </a:lnSpc>
                      </a:pPr>
                      <a:r>
                        <a:rPr sz="2800" spc="-5" dirty="0"/>
                        <a:t>Ge</a:t>
                      </a:r>
                      <a:r>
                        <a:rPr sz="2800" dirty="0"/>
                        <a:t>r</a:t>
                      </a:r>
                      <a:r>
                        <a:rPr sz="2800" spc="-5" dirty="0"/>
                        <a:t>t</a:t>
                      </a:r>
                      <a:r>
                        <a:rPr sz="2800" dirty="0"/>
                        <a:t>i</a:t>
                      </a:r>
                      <a:r>
                        <a:rPr sz="2400" spc="-120" dirty="0"/>
                        <a:t> </a:t>
                      </a:r>
                      <a:r>
                        <a:rPr sz="2800" dirty="0" smtClean="0"/>
                        <a:t>Sh</a:t>
                      </a:r>
                      <a:r>
                        <a:rPr sz="2800" spc="-10" dirty="0" smtClean="0"/>
                        <a:t>i</a:t>
                      </a:r>
                      <a:r>
                        <a:rPr sz="2800" spc="-5" dirty="0" smtClean="0"/>
                        <a:t>j</a:t>
                      </a:r>
                      <a:r>
                        <a:rPr sz="2800" spc="-10" dirty="0" smtClean="0"/>
                        <a:t>a</a:t>
                      </a:r>
                      <a:r>
                        <a:rPr sz="2800" spc="-5" dirty="0" smtClean="0"/>
                        <a:t>k</a:t>
                      </a:r>
                      <a:r>
                        <a:rPr sz="2800" dirty="0" smtClean="0"/>
                        <a:t>u</a:t>
                      </a:r>
                      <a:endParaRPr sz="2800" dirty="0"/>
                    </a:p>
                    <a:p>
                      <a:pPr algn="ctr">
                        <a:lnSpc>
                          <a:spcPts val="2585"/>
                        </a:lnSpc>
                        <a:spcBef>
                          <a:spcPts val="1825"/>
                        </a:spcBef>
                      </a:pPr>
                      <a:endParaRPr lang="en-GB" sz="2800" dirty="0" smtClean="0"/>
                    </a:p>
                    <a:p>
                      <a:pPr algn="ctr">
                        <a:lnSpc>
                          <a:spcPts val="2585"/>
                        </a:lnSpc>
                        <a:spcBef>
                          <a:spcPts val="1825"/>
                        </a:spcBef>
                      </a:pPr>
                      <a:r>
                        <a:rPr sz="2800" dirty="0" smtClean="0"/>
                        <a:t>BANK</a:t>
                      </a:r>
                      <a:r>
                        <a:rPr sz="2800" spc="-120" dirty="0" smtClean="0"/>
                        <a:t> </a:t>
                      </a:r>
                      <a:r>
                        <a:rPr sz="2800" spc="-5" dirty="0"/>
                        <a:t>O</a:t>
                      </a:r>
                      <a:r>
                        <a:rPr sz="2800" dirty="0"/>
                        <a:t>F</a:t>
                      </a:r>
                      <a:r>
                        <a:rPr sz="2800" spc="-195" dirty="0"/>
                        <a:t> </a:t>
                      </a:r>
                      <a:r>
                        <a:rPr sz="2800" dirty="0"/>
                        <a:t>AL</a:t>
                      </a:r>
                      <a:r>
                        <a:rPr sz="2800" spc="10" dirty="0"/>
                        <a:t>B</a:t>
                      </a:r>
                      <a:r>
                        <a:rPr sz="2800" dirty="0"/>
                        <a:t>ANIA</a:t>
                      </a:r>
                    </a:p>
                    <a:p>
                      <a:pPr algn="ctr">
                        <a:lnSpc>
                          <a:spcPts val="2585"/>
                        </a:lnSpc>
                      </a:pPr>
                      <a:r>
                        <a:rPr sz="2800" dirty="0"/>
                        <a:t>R</a:t>
                      </a:r>
                      <a:r>
                        <a:rPr sz="2800" spc="-10" dirty="0"/>
                        <a:t>e</a:t>
                      </a:r>
                      <a:r>
                        <a:rPr sz="2800" spc="5" dirty="0"/>
                        <a:t>s</a:t>
                      </a:r>
                      <a:r>
                        <a:rPr sz="2800" dirty="0"/>
                        <a:t>e</a:t>
                      </a:r>
                      <a:r>
                        <a:rPr sz="2800" spc="-5" dirty="0"/>
                        <a:t>arc</a:t>
                      </a:r>
                      <a:r>
                        <a:rPr sz="2800" dirty="0"/>
                        <a:t>h</a:t>
                      </a:r>
                      <a:r>
                        <a:rPr sz="2800" spc="-110" dirty="0"/>
                        <a:t> </a:t>
                      </a:r>
                      <a:r>
                        <a:rPr sz="2800" dirty="0"/>
                        <a:t>De</a:t>
                      </a:r>
                      <a:r>
                        <a:rPr sz="2800" spc="5" dirty="0"/>
                        <a:t>p</a:t>
                      </a:r>
                      <a:r>
                        <a:rPr sz="2800" spc="-5" dirty="0"/>
                        <a:t>artment</a:t>
                      </a:r>
                      <a:endParaRPr sz="2800" dirty="0"/>
                    </a:p>
                    <a:p>
                      <a:pPr>
                        <a:lnSpc>
                          <a:spcPct val="100000"/>
                        </a:lnSpc>
                      </a:pPr>
                      <a:endParaRPr sz="2800" dirty="0"/>
                    </a:p>
                    <a:p>
                      <a:pPr algn="ctr">
                        <a:lnSpc>
                          <a:spcPct val="100000"/>
                        </a:lnSpc>
                      </a:pPr>
                      <a:r>
                        <a:rPr sz="2800" dirty="0"/>
                        <a:t>D</a:t>
                      </a:r>
                      <a:r>
                        <a:rPr sz="2800" spc="-10" dirty="0"/>
                        <a:t>e</a:t>
                      </a:r>
                      <a:r>
                        <a:rPr sz="2800" spc="5" dirty="0"/>
                        <a:t>c</a:t>
                      </a:r>
                      <a:r>
                        <a:rPr sz="2800" spc="-5" dirty="0"/>
                        <a:t>e</a:t>
                      </a:r>
                      <a:r>
                        <a:rPr sz="2800" dirty="0"/>
                        <a:t>m</a:t>
                      </a:r>
                      <a:r>
                        <a:rPr sz="2800" spc="-5" dirty="0"/>
                        <a:t>b</a:t>
                      </a:r>
                      <a:r>
                        <a:rPr sz="2800" spc="-15" dirty="0"/>
                        <a:t>e</a:t>
                      </a:r>
                      <a:r>
                        <a:rPr sz="2800" dirty="0"/>
                        <a:t>r</a:t>
                      </a:r>
                      <a:r>
                        <a:rPr sz="2800" spc="-95" dirty="0"/>
                        <a:t> </a:t>
                      </a:r>
                      <a:r>
                        <a:rPr lang="en-GB" sz="2800" spc="-5" dirty="0" smtClean="0"/>
                        <a:t>5</a:t>
                      </a:r>
                      <a:r>
                        <a:rPr sz="2800" dirty="0" smtClean="0"/>
                        <a:t>,</a:t>
                      </a:r>
                      <a:r>
                        <a:rPr sz="2800" spc="-105" dirty="0" smtClean="0"/>
                        <a:t> </a:t>
                      </a:r>
                      <a:r>
                        <a:rPr sz="2800" spc="5" dirty="0" smtClean="0"/>
                        <a:t>2</a:t>
                      </a:r>
                      <a:r>
                        <a:rPr sz="2800" spc="-10" dirty="0" smtClean="0"/>
                        <a:t>0</a:t>
                      </a:r>
                      <a:r>
                        <a:rPr sz="2800" spc="5" dirty="0" smtClean="0"/>
                        <a:t>2</a:t>
                      </a:r>
                      <a:r>
                        <a:rPr lang="en-GB" sz="2800" spc="5" dirty="0" smtClean="0"/>
                        <a:t>3</a:t>
                      </a:r>
                      <a:endParaRPr sz="2800" b="0" dirty="0">
                        <a:latin typeface="Calibri Light" panose="020F0302020204030204" pitchFamily="34" charset="0"/>
                        <a:cs typeface="Calibri Light" panose="020F0302020204030204" pitchFamily="34" charset="0"/>
                      </a:endParaRPr>
                    </a:p>
                  </a:txBody>
                  <a:tcPr marL="0" marR="0" marT="6985" marB="0"/>
                </a:tc>
                <a:tc>
                  <a:txBody>
                    <a:bodyPr/>
                    <a:lstStyle/>
                    <a:p>
                      <a:endParaRPr lang="en-GB"/>
                    </a:p>
                  </a:txBody>
                  <a:tcPr marL="0" marR="0" marT="0" marB="0"/>
                </a:tc>
                <a:extLst>
                  <a:ext uri="{0D108BD9-81ED-4DB2-BD59-A6C34878D82A}">
                    <a16:rowId xmlns="" xmlns:a16="http://schemas.microsoft.com/office/drawing/2014/main" val="10001"/>
                  </a:ext>
                </a:extLst>
              </a:tr>
              <a:tr h="1165410">
                <a:tc gridSpan="3">
                  <a:txBody>
                    <a:bodyPr/>
                    <a:lstStyle/>
                    <a:p>
                      <a:pPr marL="3395979" marR="3391535" algn="ctr">
                        <a:lnSpc>
                          <a:spcPct val="100000"/>
                        </a:lnSpc>
                        <a:spcBef>
                          <a:spcPts val="1255"/>
                        </a:spcBef>
                      </a:pPr>
                      <a:endParaRPr sz="2400" dirty="0">
                        <a:solidFill>
                          <a:schemeClr val="bg1"/>
                        </a:solidFill>
                        <a:latin typeface="Calibri Light" panose="020F0302020204030204" pitchFamily="34" charset="0"/>
                        <a:cs typeface="Calibri Light" panose="020F0302020204030204" pitchFamily="34" charset="0"/>
                      </a:endParaRPr>
                    </a:p>
                  </a:txBody>
                  <a:tcPr marL="0" marR="0" marT="159385" marB="0" anchor="ctr">
                    <a:solidFill>
                      <a:srgbClr val="002060"/>
                    </a:solidFill>
                  </a:tcPr>
                </a:tc>
                <a:tc hMerge="1">
                  <a:txBody>
                    <a:bodyPr/>
                    <a:lstStyle/>
                    <a:p>
                      <a:endParaRPr/>
                    </a:p>
                  </a:txBody>
                  <a:tcPr marL="0" marR="0" marT="0" marB="0"/>
                </a:tc>
                <a:tc hMerge="1">
                  <a:txBody>
                    <a:bodyPr/>
                    <a:lstStyle/>
                    <a:p>
                      <a:endParaRPr lang="en-GB"/>
                    </a:p>
                  </a:txBody>
                  <a:tcPr/>
                </a:tc>
                <a:extLst>
                  <a:ext uri="{0D108BD9-81ED-4DB2-BD59-A6C34878D82A}">
                    <a16:rowId xmlns="" xmlns:a16="http://schemas.microsoft.com/office/drawing/2014/main" val="10002"/>
                  </a:ext>
                </a:extLst>
              </a:tr>
            </a:tbl>
          </a:graphicData>
        </a:graphic>
      </p:graphicFrame>
      <p:sp>
        <p:nvSpPr>
          <p:cNvPr id="6" name="Rectangle 5"/>
          <p:cNvSpPr/>
          <p:nvPr/>
        </p:nvSpPr>
        <p:spPr>
          <a:xfrm>
            <a:off x="164601" y="6372225"/>
            <a:ext cx="10323831"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spc="-30" dirty="0" smtClean="0">
                <a:solidFill>
                  <a:schemeClr val="bg1"/>
                </a:solidFill>
                <a:latin typeface="Calibri Light" panose="020F0302020204030204" pitchFamily="34" charset="0"/>
                <a:cs typeface="Calibri Light" panose="020F0302020204030204" pitchFamily="34" charset="0"/>
              </a:rPr>
              <a:t>Bank of Albania’s  17</a:t>
            </a:r>
            <a:r>
              <a:rPr lang="en-GB" sz="2800" spc="-44" baseline="30000" dirty="0" smtClean="0">
                <a:solidFill>
                  <a:schemeClr val="bg1"/>
                </a:solidFill>
                <a:latin typeface="Calibri Light" panose="020F0302020204030204" pitchFamily="34" charset="0"/>
                <a:cs typeface="Calibri Light" panose="020F0302020204030204" pitchFamily="34" charset="0"/>
              </a:rPr>
              <a:t>th</a:t>
            </a:r>
            <a:r>
              <a:rPr lang="en-GB" sz="2800" spc="-44" dirty="0" smtClean="0">
                <a:solidFill>
                  <a:schemeClr val="bg1"/>
                </a:solidFill>
                <a:latin typeface="Calibri Light" panose="020F0302020204030204" pitchFamily="34" charset="0"/>
                <a:cs typeface="Calibri Light" panose="020F0302020204030204" pitchFamily="34" charset="0"/>
              </a:rPr>
              <a:t> </a:t>
            </a:r>
            <a:r>
              <a:rPr lang="en-GB" sz="2800" spc="-30" dirty="0">
                <a:solidFill>
                  <a:schemeClr val="bg1"/>
                </a:solidFill>
                <a:latin typeface="Calibri Light" panose="020F0302020204030204" pitchFamily="34" charset="0"/>
                <a:cs typeface="Calibri Light" panose="020F0302020204030204" pitchFamily="34" charset="0"/>
              </a:rPr>
              <a:t>SEE</a:t>
            </a:r>
            <a:r>
              <a:rPr lang="en-GB" sz="2800" spc="-55" dirty="0">
                <a:solidFill>
                  <a:schemeClr val="bg1"/>
                </a:solidFill>
                <a:latin typeface="Calibri Light" panose="020F0302020204030204" pitchFamily="34" charset="0"/>
                <a:cs typeface="Calibri Light" panose="020F0302020204030204" pitchFamily="34" charset="0"/>
              </a:rPr>
              <a:t> </a:t>
            </a:r>
            <a:r>
              <a:rPr lang="en-GB" sz="2800" spc="-55" dirty="0" smtClean="0">
                <a:solidFill>
                  <a:schemeClr val="bg1"/>
                </a:solidFill>
                <a:latin typeface="Calibri Light" panose="020F0302020204030204" pitchFamily="34" charset="0"/>
                <a:cs typeface="Calibri Light" panose="020F0302020204030204" pitchFamily="34" charset="0"/>
              </a:rPr>
              <a:t>Economic </a:t>
            </a:r>
            <a:r>
              <a:rPr lang="en-GB" sz="2800" spc="-70" dirty="0" smtClean="0">
                <a:solidFill>
                  <a:schemeClr val="bg1"/>
                </a:solidFill>
                <a:latin typeface="Calibri Light" panose="020F0302020204030204" pitchFamily="34" charset="0"/>
                <a:cs typeface="Calibri Light" panose="020F0302020204030204" pitchFamily="34" charset="0"/>
              </a:rPr>
              <a:t>Research</a:t>
            </a:r>
            <a:r>
              <a:rPr lang="en-GB" sz="2800" spc="-60" dirty="0" smtClean="0">
                <a:solidFill>
                  <a:schemeClr val="bg1"/>
                </a:solidFill>
                <a:latin typeface="Calibri Light" panose="020F0302020204030204" pitchFamily="34" charset="0"/>
                <a:cs typeface="Calibri Light" panose="020F0302020204030204" pitchFamily="34" charset="0"/>
              </a:rPr>
              <a:t> </a:t>
            </a:r>
            <a:r>
              <a:rPr lang="en-GB" sz="2800" spc="-60" dirty="0">
                <a:solidFill>
                  <a:schemeClr val="bg1"/>
                </a:solidFill>
                <a:latin typeface="Calibri Light" panose="020F0302020204030204" pitchFamily="34" charset="0"/>
                <a:cs typeface="Calibri Light" panose="020F0302020204030204" pitchFamily="34" charset="0"/>
              </a:rPr>
              <a:t>W</a:t>
            </a:r>
            <a:r>
              <a:rPr lang="en-GB" sz="2800" spc="-45" dirty="0">
                <a:solidFill>
                  <a:schemeClr val="bg1"/>
                </a:solidFill>
                <a:latin typeface="Calibri Light" panose="020F0302020204030204" pitchFamily="34" charset="0"/>
                <a:cs typeface="Calibri Light" panose="020F0302020204030204" pitchFamily="34" charset="0"/>
              </a:rPr>
              <a:t>orkshop </a:t>
            </a:r>
            <a:endParaRPr lang="en-GB" sz="2800" spc="-45" dirty="0" smtClean="0">
              <a:solidFill>
                <a:schemeClr val="bg1"/>
              </a:solidFill>
              <a:latin typeface="Calibri Light" panose="020F0302020204030204" pitchFamily="34" charset="0"/>
              <a:cs typeface="Calibri Light" panose="020F0302020204030204" pitchFamily="34" charset="0"/>
            </a:endParaRPr>
          </a:p>
          <a:p>
            <a:pPr algn="ctr"/>
            <a:r>
              <a:rPr lang="en-GB" sz="2800" dirty="0" smtClean="0">
                <a:solidFill>
                  <a:schemeClr val="bg1"/>
                </a:solidFill>
                <a:latin typeface="Calibri Light" panose="020F0302020204030204" pitchFamily="34" charset="0"/>
                <a:cs typeface="Calibri Light" panose="020F0302020204030204" pitchFamily="34" charset="0"/>
              </a:rPr>
              <a:t>Tir</a:t>
            </a:r>
            <a:r>
              <a:rPr lang="en-GB" sz="2800" spc="-5" dirty="0" smtClean="0">
                <a:solidFill>
                  <a:schemeClr val="bg1"/>
                </a:solidFill>
                <a:latin typeface="Calibri Light" panose="020F0302020204030204" pitchFamily="34" charset="0"/>
                <a:cs typeface="Calibri Light" panose="020F0302020204030204" pitchFamily="34" charset="0"/>
              </a:rPr>
              <a:t>an</a:t>
            </a:r>
            <a:r>
              <a:rPr lang="en-GB" sz="2800" spc="-10" dirty="0" smtClean="0">
                <a:solidFill>
                  <a:schemeClr val="bg1"/>
                </a:solidFill>
                <a:latin typeface="Calibri Light" panose="020F0302020204030204" pitchFamily="34" charset="0"/>
                <a:cs typeface="Calibri Light" panose="020F0302020204030204" pitchFamily="34" charset="0"/>
              </a:rPr>
              <a:t>a</a:t>
            </a:r>
            <a:r>
              <a:rPr lang="en-GB" sz="2800" spc="-10" dirty="0">
                <a:solidFill>
                  <a:schemeClr val="bg1"/>
                </a:solidFill>
                <a:latin typeface="Calibri Light" panose="020F0302020204030204" pitchFamily="34" charset="0"/>
                <a:cs typeface="Calibri Light" panose="020F0302020204030204" pitchFamily="34" charset="0"/>
              </a:rPr>
              <a:t>,</a:t>
            </a:r>
            <a:r>
              <a:rPr lang="en-GB" sz="2800" spc="-45" dirty="0">
                <a:solidFill>
                  <a:schemeClr val="bg1"/>
                </a:solidFill>
                <a:latin typeface="Calibri Light" panose="020F0302020204030204" pitchFamily="34" charset="0"/>
                <a:cs typeface="Calibri Light" panose="020F0302020204030204" pitchFamily="34" charset="0"/>
              </a:rPr>
              <a:t> 4</a:t>
            </a:r>
            <a:r>
              <a:rPr lang="en-GB" sz="2800" spc="-5" dirty="0">
                <a:solidFill>
                  <a:schemeClr val="bg1"/>
                </a:solidFill>
                <a:latin typeface="Calibri Light" panose="020F0302020204030204" pitchFamily="34" charset="0"/>
                <a:cs typeface="Calibri Light" panose="020F0302020204030204" pitchFamily="34" charset="0"/>
              </a:rPr>
              <a:t>-5</a:t>
            </a:r>
            <a:r>
              <a:rPr lang="en-GB" sz="2800" spc="-40" dirty="0">
                <a:solidFill>
                  <a:schemeClr val="bg1"/>
                </a:solidFill>
                <a:latin typeface="Calibri Light" panose="020F0302020204030204" pitchFamily="34" charset="0"/>
                <a:cs typeface="Calibri Light" panose="020F0302020204030204" pitchFamily="34" charset="0"/>
              </a:rPr>
              <a:t> </a:t>
            </a:r>
            <a:r>
              <a:rPr lang="en-GB" sz="2800" spc="-5" dirty="0">
                <a:solidFill>
                  <a:schemeClr val="bg1"/>
                </a:solidFill>
                <a:latin typeface="Calibri Light" panose="020F0302020204030204" pitchFamily="34" charset="0"/>
                <a:cs typeface="Calibri Light" panose="020F0302020204030204" pitchFamily="34" charset="0"/>
              </a:rPr>
              <a:t>D</a:t>
            </a:r>
            <a:r>
              <a:rPr lang="en-GB" sz="2800" spc="-25" dirty="0">
                <a:solidFill>
                  <a:schemeClr val="bg1"/>
                </a:solidFill>
                <a:latin typeface="Calibri Light" panose="020F0302020204030204" pitchFamily="34" charset="0"/>
                <a:cs typeface="Calibri Light" panose="020F0302020204030204" pitchFamily="34" charset="0"/>
              </a:rPr>
              <a:t>e</a:t>
            </a:r>
            <a:r>
              <a:rPr lang="en-GB" sz="2800" dirty="0">
                <a:solidFill>
                  <a:schemeClr val="bg1"/>
                </a:solidFill>
                <a:latin typeface="Calibri Light" panose="020F0302020204030204" pitchFamily="34" charset="0"/>
                <a:cs typeface="Calibri Light" panose="020F0302020204030204" pitchFamily="34" charset="0"/>
              </a:rPr>
              <a:t>cember</a:t>
            </a:r>
            <a:r>
              <a:rPr lang="en-GB" sz="2800" spc="-45" dirty="0">
                <a:solidFill>
                  <a:schemeClr val="bg1"/>
                </a:solidFill>
                <a:latin typeface="Calibri Light" panose="020F0302020204030204" pitchFamily="34" charset="0"/>
                <a:cs typeface="Calibri Light" panose="020F0302020204030204" pitchFamily="34" charset="0"/>
              </a:rPr>
              <a:t> </a:t>
            </a:r>
            <a:r>
              <a:rPr lang="en-GB" sz="2800" spc="-5" dirty="0" smtClean="0">
                <a:solidFill>
                  <a:schemeClr val="bg1"/>
                </a:solidFill>
                <a:latin typeface="Calibri Light" panose="020F0302020204030204" pitchFamily="34" charset="0"/>
                <a:cs typeface="Calibri Light" panose="020F0302020204030204" pitchFamily="34" charset="0"/>
              </a:rPr>
              <a:t>20</a:t>
            </a:r>
            <a:r>
              <a:rPr lang="en-GB" sz="2800" spc="-10" dirty="0" smtClean="0">
                <a:solidFill>
                  <a:schemeClr val="bg1"/>
                </a:solidFill>
                <a:latin typeface="Calibri Light" panose="020F0302020204030204" pitchFamily="34" charset="0"/>
                <a:cs typeface="Calibri Light" panose="020F0302020204030204" pitchFamily="34" charset="0"/>
              </a:rPr>
              <a:t>2</a:t>
            </a:r>
            <a:r>
              <a:rPr lang="en-GB" sz="2800" dirty="0" smtClean="0">
                <a:solidFill>
                  <a:schemeClr val="bg1"/>
                </a:solidFill>
                <a:latin typeface="Calibri Light" panose="020F0302020204030204" pitchFamily="34" charset="0"/>
                <a:cs typeface="Calibri Light" panose="020F0302020204030204" pitchFamily="34" charset="0"/>
              </a:rPr>
              <a:t>3</a:t>
            </a:r>
            <a:endParaRPr lang="en-GB" sz="2800" dirty="0">
              <a:solidFill>
                <a:schemeClr val="bg1"/>
              </a:solidFill>
              <a:latin typeface="Calibri Light" panose="020F0302020204030204" pitchFamily="34" charset="0"/>
              <a:cs typeface="Calibri Light" panose="020F030202020403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10</a:t>
            </a:fld>
            <a:r>
              <a:rPr spc="-45" dirty="0"/>
              <a:t> </a:t>
            </a:r>
            <a:r>
              <a:rPr spc="-35" dirty="0"/>
              <a:t>of</a:t>
            </a:r>
            <a:r>
              <a:rPr spc="-50" dirty="0"/>
              <a:t> </a:t>
            </a:r>
            <a:r>
              <a:rPr spc="35" dirty="0" smtClean="0"/>
              <a:t>2</a:t>
            </a:r>
            <a:r>
              <a:rPr lang="en-GB" spc="35" dirty="0" smtClean="0"/>
              <a:t>5</a:t>
            </a:r>
            <a:endParaRPr spc="35" dirty="0"/>
          </a:p>
        </p:txBody>
      </p:sp>
      <p:sp>
        <p:nvSpPr>
          <p:cNvPr id="9" name="object 4"/>
          <p:cNvSpPr txBox="1"/>
          <p:nvPr/>
        </p:nvSpPr>
        <p:spPr>
          <a:xfrm>
            <a:off x="521769" y="781907"/>
            <a:ext cx="9817987" cy="913326"/>
          </a:xfrm>
          <a:prstGeom prst="rect">
            <a:avLst/>
          </a:prstGeom>
          <a:solidFill>
            <a:schemeClr val="bg1"/>
          </a:solidFill>
          <a:ln>
            <a:solidFill>
              <a:schemeClr val="bg1"/>
            </a:solidFill>
          </a:ln>
        </p:spPr>
        <p:txBody>
          <a:bodyPr vert="horz" wrap="square" lIns="0" tIns="26669" rIns="0" bIns="0" rtlCol="0">
            <a:spAutoFit/>
          </a:bodyPr>
          <a:lstStyle/>
          <a:p>
            <a:pPr marL="12700" marR="5080" algn="just">
              <a:lnSpc>
                <a:spcPct val="95700"/>
              </a:lnSpc>
              <a:spcBef>
                <a:spcPts val="209"/>
              </a:spcBef>
            </a:pPr>
            <a:r>
              <a:rPr lang="en-GB" altLang="en-US" sz="2000" dirty="0" smtClean="0">
                <a:latin typeface="Calibri Light" panose="020F0302020204030204" pitchFamily="34" charset="0"/>
                <a:ea typeface="Times New Roman" panose="02020603050405020304" pitchFamily="18" charset="0"/>
                <a:cs typeface="Calibri Light" panose="020F0302020204030204" pitchFamily="34" charset="0"/>
              </a:rPr>
              <a:t>For simplicity, as </a:t>
            </a:r>
            <a:r>
              <a:rPr lang="en-GB" altLang="en-US" sz="2000" dirty="0" err="1"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Tol</a:t>
            </a:r>
            <a:r>
              <a:rPr lang="en-GB" altLang="en-US" sz="2000" dirty="0"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(2022) </a:t>
            </a:r>
            <a:r>
              <a:rPr lang="en-GB" altLang="en-US" sz="2000" dirty="0" smtClean="0">
                <a:latin typeface="Calibri Light" panose="020F0302020204030204" pitchFamily="34" charset="0"/>
                <a:ea typeface="Times New Roman" panose="02020603050405020304" pitchFamily="18" charset="0"/>
                <a:cs typeface="Calibri Light" panose="020F0302020204030204" pitchFamily="34" charset="0"/>
              </a:rPr>
              <a:t>puts forward, if output </a:t>
            </a:r>
            <a:r>
              <a:rPr lang="en-GB" sz="2000" dirty="0" smtClean="0">
                <a:latin typeface="Calibri Light" panose="020F0302020204030204" pitchFamily="34" charset="0"/>
                <a:ea typeface="Times New Roman" panose="02020603050405020304" pitchFamily="18" charset="0"/>
                <a:cs typeface="Calibri Light" panose="020F0302020204030204" pitchFamily="34" charset="0"/>
              </a:rPr>
              <a:t>is </a:t>
            </a:r>
            <a:r>
              <a:rPr lang="en-GB" sz="2000" dirty="0">
                <a:latin typeface="Calibri Light" panose="020F0302020204030204" pitchFamily="34" charset="0"/>
                <a:ea typeface="Times New Roman" panose="02020603050405020304" pitchFamily="18" charset="0"/>
                <a:cs typeface="Calibri Light" panose="020F0302020204030204" pitchFamily="34" charset="0"/>
              </a:rPr>
              <a:t>a Cobb-Douglas function of capital and </a:t>
            </a:r>
            <a:r>
              <a:rPr lang="en-GB" sz="2000" dirty="0" smtClean="0">
                <a:latin typeface="Calibri Light" panose="020F0302020204030204" pitchFamily="34" charset="0"/>
                <a:ea typeface="Times New Roman" panose="02020603050405020304" pitchFamily="18" charset="0"/>
                <a:cs typeface="Calibri Light" panose="020F0302020204030204" pitchFamily="34" charset="0"/>
              </a:rPr>
              <a:t>labour, </a:t>
            </a:r>
            <a:r>
              <a:rPr lang="en-GB" sz="2000" dirty="0">
                <a:latin typeface="Calibri Light" panose="020F0302020204030204" pitchFamily="34" charset="0"/>
                <a:ea typeface="Times New Roman" panose="02020603050405020304" pitchFamily="18" charset="0"/>
                <a:cs typeface="Calibri Light" panose="020F0302020204030204" pitchFamily="34" charset="0"/>
              </a:rPr>
              <a:t>then, by log-linearization and differentiation with respect to </a:t>
            </a:r>
            <a:r>
              <a:rPr lang="en-GB" sz="2000" dirty="0" smtClean="0">
                <a:latin typeface="Calibri Light" panose="020F0302020204030204" pitchFamily="34" charset="0"/>
                <a:ea typeface="Times New Roman" panose="02020603050405020304" pitchFamily="18" charset="0"/>
                <a:cs typeface="Calibri Light" panose="020F0302020204030204" pitchFamily="34" charset="0"/>
              </a:rPr>
              <a:t>time, the </a:t>
            </a:r>
            <a:r>
              <a:rPr lang="en-GB" sz="2000" dirty="0">
                <a:latin typeface="Calibri Light" panose="020F0302020204030204" pitchFamily="34" charset="0"/>
                <a:ea typeface="Times New Roman" panose="02020603050405020304" pitchFamily="18" charset="0"/>
                <a:cs typeface="Calibri Light" panose="020F0302020204030204" pitchFamily="34" charset="0"/>
              </a:rPr>
              <a:t>growth rate of </a:t>
            </a:r>
            <a:r>
              <a:rPr lang="en-GB" sz="2000" dirty="0" smtClean="0">
                <a:latin typeface="Calibri Light" panose="020F0302020204030204" pitchFamily="34" charset="0"/>
                <a:ea typeface="Times New Roman" panose="02020603050405020304" pitchFamily="18" charset="0"/>
                <a:cs typeface="Calibri Light" panose="020F0302020204030204" pitchFamily="34" charset="0"/>
              </a:rPr>
              <a:t>a given economy </a:t>
            </a:r>
            <a:r>
              <a:rPr lang="en-GB" sz="2000" dirty="0">
                <a:latin typeface="Calibri Light" panose="020F0302020204030204" pitchFamily="34" charset="0"/>
                <a:ea typeface="Times New Roman" panose="02020603050405020304" pitchFamily="18" charset="0"/>
                <a:cs typeface="Calibri Light" panose="020F0302020204030204" pitchFamily="34" charset="0"/>
              </a:rPr>
              <a:t>can be </a:t>
            </a:r>
            <a:r>
              <a:rPr lang="en-GB" sz="2000" dirty="0" smtClean="0">
                <a:latin typeface="Calibri Light" panose="020F0302020204030204" pitchFamily="34" charset="0"/>
                <a:ea typeface="Times New Roman" panose="02020603050405020304" pitchFamily="18" charset="0"/>
                <a:cs typeface="Calibri Light" panose="020F0302020204030204" pitchFamily="34" charset="0"/>
              </a:rPr>
              <a:t>derived as</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a:t>
            </a:r>
            <a:endParaRPr lang="en-GB" dirty="0">
              <a:latin typeface="Calibri Light" panose="020F0302020204030204" pitchFamily="34" charset="0"/>
              <a:ea typeface="Times New Roman" panose="02020603050405020304" pitchFamily="18" charset="0"/>
              <a:cs typeface="Calibri Light" panose="020F0302020204030204" pitchFamily="34" charset="0"/>
            </a:endParaRPr>
          </a:p>
        </p:txBody>
      </p:sp>
      <mc:AlternateContent xmlns:mc="http://schemas.openxmlformats.org/markup-compatibility/2006" xmlns:a14="http://schemas.microsoft.com/office/drawing/2010/main">
        <mc:Choice Requires="a14">
          <p:sp>
            <p:nvSpPr>
              <p:cNvPr id="14" name="Rectangle 2"/>
              <p:cNvSpPr>
                <a:spLocks noChangeArrowheads="1"/>
              </p:cNvSpPr>
              <p:nvPr/>
            </p:nvSpPr>
            <p:spPr bwMode="auto">
              <a:xfrm>
                <a:off x="411791" y="5237006"/>
                <a:ext cx="9873321" cy="170931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r>
                  <a:rPr lang="en-GB" sz="2000" dirty="0">
                    <a:latin typeface="Calibri Light" panose="020F0302020204030204" pitchFamily="34" charset="0"/>
                    <a:cs typeface="Calibri Light" panose="020F0302020204030204" pitchFamily="34" charset="0"/>
                  </a:rPr>
                  <a:t>Where, </a:t>
                </a:r>
                <a14:m>
                  <m:oMath xmlns:m="http://schemas.openxmlformats.org/officeDocument/2006/math">
                    <m:sSub>
                      <m:sSubPr>
                        <m:ctrlPr>
                          <a:rPr lang="en-GB" sz="2000" i="1" smtClean="0">
                            <a:solidFill>
                              <a:srgbClr val="00B0F0"/>
                            </a:solidFill>
                            <a:latin typeface="Cambria Math" panose="02040503050406030204" pitchFamily="18" charset="0"/>
                          </a:rPr>
                        </m:ctrlPr>
                      </m:sSubPr>
                      <m:e>
                        <m:r>
                          <a:rPr lang="en-GB" sz="2000" i="1">
                            <a:solidFill>
                              <a:srgbClr val="00B0F0"/>
                            </a:solidFill>
                            <a:latin typeface="Cambria Math" panose="02040503050406030204" pitchFamily="18" charset="0"/>
                          </a:rPr>
                          <m:t>𝛽</m:t>
                        </m:r>
                      </m:e>
                      <m:sub>
                        <m:r>
                          <a:rPr lang="en-GB" sz="2000" i="1">
                            <a:solidFill>
                              <a:srgbClr val="00B0F0"/>
                            </a:solidFill>
                            <a:latin typeface="Cambria Math" panose="02040503050406030204" pitchFamily="18" charset="0"/>
                          </a:rPr>
                          <m:t>0</m:t>
                        </m:r>
                      </m:sub>
                    </m:sSub>
                  </m:oMath>
                </a14:m>
                <a:r>
                  <a:rPr lang="en-GB" sz="2000" dirty="0">
                    <a:latin typeface="Calibri Light" panose="020F0302020204030204" pitchFamily="34" charset="0"/>
                    <a:cs typeface="Calibri Light" panose="020F0302020204030204" pitchFamily="34" charset="0"/>
                  </a:rPr>
                  <a:t> and </a:t>
                </a:r>
                <a14:m>
                  <m:oMath xmlns:m="http://schemas.openxmlformats.org/officeDocument/2006/math">
                    <m:sSub>
                      <m:sSubPr>
                        <m:ctrlPr>
                          <a:rPr lang="en-GB" sz="2000" i="1" smtClean="0">
                            <a:solidFill>
                              <a:srgbClr val="00B0F0"/>
                            </a:solidFill>
                            <a:latin typeface="Cambria Math" panose="02040503050406030204" pitchFamily="18" charset="0"/>
                          </a:rPr>
                        </m:ctrlPr>
                      </m:sSubPr>
                      <m:e>
                        <m:r>
                          <a:rPr lang="en-GB" sz="2000" i="1">
                            <a:solidFill>
                              <a:srgbClr val="00B0F0"/>
                            </a:solidFill>
                            <a:latin typeface="Cambria Math" panose="02040503050406030204" pitchFamily="18" charset="0"/>
                          </a:rPr>
                          <m:t>𝜀</m:t>
                        </m:r>
                      </m:e>
                      <m:sub>
                        <m:r>
                          <a:rPr lang="en-GB" sz="2000" i="1">
                            <a:solidFill>
                              <a:srgbClr val="00B0F0"/>
                            </a:solidFill>
                            <a:latin typeface="Cambria Math" panose="02040503050406030204" pitchFamily="18" charset="0"/>
                          </a:rPr>
                          <m:t>𝑡</m:t>
                        </m:r>
                      </m:sub>
                    </m:sSub>
                  </m:oMath>
                </a14:m>
                <a:r>
                  <a:rPr lang="en-GB" sz="2000" dirty="0">
                    <a:latin typeface="Calibri Light" panose="020F0302020204030204" pitchFamily="34" charset="0"/>
                    <a:cs typeface="Calibri Light" panose="020F0302020204030204" pitchFamily="34" charset="0"/>
                  </a:rPr>
                  <a:t> denote a constant term and the residual; </a:t>
                </a:r>
                <a14:m>
                  <m:oMath xmlns:m="http://schemas.openxmlformats.org/officeDocument/2006/math">
                    <m:sSub>
                      <m:sSubPr>
                        <m:ctrlPr>
                          <a:rPr lang="en-GB" sz="2000" i="1" smtClean="0">
                            <a:solidFill>
                              <a:srgbClr val="00B0F0"/>
                            </a:solidFill>
                            <a:latin typeface="Cambria Math" panose="02040503050406030204" pitchFamily="18" charset="0"/>
                          </a:rPr>
                        </m:ctrlPr>
                      </m:sSubPr>
                      <m:e>
                        <m:r>
                          <a:rPr lang="en-GB" sz="2000" i="1">
                            <a:solidFill>
                              <a:srgbClr val="00B0F0"/>
                            </a:solidFill>
                            <a:latin typeface="Cambria Math" panose="02040503050406030204" pitchFamily="18" charset="0"/>
                          </a:rPr>
                          <m:t>𝛽</m:t>
                        </m:r>
                      </m:e>
                      <m:sub>
                        <m:r>
                          <a:rPr lang="en-GB" sz="2000" i="1">
                            <a:solidFill>
                              <a:srgbClr val="00B0F0"/>
                            </a:solidFill>
                            <a:latin typeface="Cambria Math" panose="02040503050406030204" pitchFamily="18" charset="0"/>
                          </a:rPr>
                          <m:t>𝑖</m:t>
                        </m:r>
                      </m:sub>
                    </m:sSub>
                  </m:oMath>
                </a14:m>
                <a:r>
                  <a:rPr lang="en-GB" sz="2000" dirty="0">
                    <a:latin typeface="Calibri Light" panose="020F0302020204030204" pitchFamily="34" charset="0"/>
                    <a:cs typeface="Calibri Light" panose="020F0302020204030204" pitchFamily="34" charset="0"/>
                  </a:rPr>
                  <a:t> represents the contribution of factor </a:t>
                </a:r>
                <a14:m>
                  <m:oMath xmlns:m="http://schemas.openxmlformats.org/officeDocument/2006/math">
                    <m:r>
                      <a:rPr lang="en-GB" sz="2000" i="1">
                        <a:latin typeface="Cambria Math" panose="02040503050406030204" pitchFamily="18" charset="0"/>
                      </a:rPr>
                      <m:t>𝑖</m:t>
                    </m:r>
                  </m:oMath>
                </a14:m>
                <a:r>
                  <a:rPr lang="en-GB" sz="2000" dirty="0">
                    <a:latin typeface="Calibri Light" panose="020F0302020204030204" pitchFamily="34" charset="0"/>
                    <a:cs typeface="Calibri Light" panose="020F0302020204030204" pitchFamily="34" charset="0"/>
                  </a:rPr>
                  <a:t> (among the set of the explanatory variables in </a:t>
                </a:r>
                <a14:m>
                  <m:oMath xmlns:m="http://schemas.openxmlformats.org/officeDocument/2006/math">
                    <m:sSub>
                      <m:sSubPr>
                        <m:ctrlPr>
                          <a:rPr lang="en-GB" sz="2000" i="1">
                            <a:latin typeface="Cambria Math" panose="02040503050406030204" pitchFamily="18" charset="0"/>
                          </a:rPr>
                        </m:ctrlPr>
                      </m:sSubPr>
                      <m:e>
                        <m:r>
                          <a:rPr lang="en-GB" sz="2000" i="1">
                            <a:latin typeface="Cambria Math" panose="02040503050406030204" pitchFamily="18" charset="0"/>
                          </a:rPr>
                          <m:t>𝑋</m:t>
                        </m:r>
                      </m:e>
                      <m:sub>
                        <m:r>
                          <a:rPr lang="en-GB" sz="2000" i="1">
                            <a:latin typeface="Cambria Math" panose="02040503050406030204" pitchFamily="18" charset="0"/>
                          </a:rPr>
                          <m:t>𝑖</m:t>
                        </m:r>
                        <m:r>
                          <a:rPr lang="en-GB" sz="2000" i="1">
                            <a:latin typeface="Cambria Math" panose="02040503050406030204" pitchFamily="18" charset="0"/>
                          </a:rPr>
                          <m:t>,</m:t>
                        </m:r>
                        <m:r>
                          <a:rPr lang="en-GB" sz="2000" i="1">
                            <a:latin typeface="Cambria Math" panose="02040503050406030204" pitchFamily="18" charset="0"/>
                          </a:rPr>
                          <m:t>𝑡</m:t>
                        </m:r>
                        <m:r>
                          <a:rPr lang="en-GB" sz="2000" i="1">
                            <a:latin typeface="Cambria Math" panose="02040503050406030204" pitchFamily="18" charset="0"/>
                          </a:rPr>
                          <m:t>−</m:t>
                        </m:r>
                        <m:r>
                          <a:rPr lang="en-GB" sz="2000" i="1">
                            <a:latin typeface="Cambria Math" panose="02040503050406030204" pitchFamily="18" charset="0"/>
                          </a:rPr>
                          <m:t>h</m:t>
                        </m:r>
                      </m:sub>
                    </m:sSub>
                  </m:oMath>
                </a14:m>
                <a:r>
                  <a:rPr lang="en-GB" sz="2000" dirty="0">
                    <a:latin typeface="Calibri Light" panose="020F0302020204030204" pitchFamily="34" charset="0"/>
                    <a:cs typeface="Calibri Light" panose="020F0302020204030204" pitchFamily="34" charset="0"/>
                  </a:rPr>
                  <a:t>); </a:t>
                </a:r>
                <a14:m>
                  <m:oMath xmlns:m="http://schemas.openxmlformats.org/officeDocument/2006/math">
                    <m:sSub>
                      <m:sSubPr>
                        <m:ctrlPr>
                          <a:rPr lang="en-GB" sz="2000" i="1" smtClean="0">
                            <a:solidFill>
                              <a:srgbClr val="00B0F0"/>
                            </a:solidFill>
                            <a:latin typeface="Cambria Math" panose="02040503050406030204" pitchFamily="18" charset="0"/>
                          </a:rPr>
                        </m:ctrlPr>
                      </m:sSubPr>
                      <m:e>
                        <m:r>
                          <a:rPr lang="en-GB" sz="2000" i="1">
                            <a:solidFill>
                              <a:srgbClr val="00B0F0"/>
                            </a:solidFill>
                            <a:latin typeface="Cambria Math" panose="02040503050406030204" pitchFamily="18" charset="0"/>
                          </a:rPr>
                          <m:t>𝑔</m:t>
                        </m:r>
                      </m:e>
                      <m:sub>
                        <m:r>
                          <a:rPr lang="en-GB" sz="2000" i="1">
                            <a:solidFill>
                              <a:srgbClr val="00B0F0"/>
                            </a:solidFill>
                            <a:latin typeface="Cambria Math" panose="02040503050406030204" pitchFamily="18" charset="0"/>
                          </a:rPr>
                          <m:t>𝑡</m:t>
                        </m:r>
                      </m:sub>
                    </m:sSub>
                  </m:oMath>
                </a14:m>
                <a:r>
                  <a:rPr lang="en-GB" sz="2000" dirty="0">
                    <a:latin typeface="Calibri Light" panose="020F0302020204030204" pitchFamily="34" charset="0"/>
                    <a:cs typeface="Calibri Light" panose="020F0302020204030204" pitchFamily="34" charset="0"/>
                  </a:rPr>
                  <a:t> corresponds to the GDP growth at period </a:t>
                </a:r>
                <a14:m>
                  <m:oMath xmlns:m="http://schemas.openxmlformats.org/officeDocument/2006/math">
                    <m:r>
                      <a:rPr lang="en-GB" sz="2000" i="1">
                        <a:latin typeface="Cambria Math" panose="02040503050406030204" pitchFamily="18" charset="0"/>
                      </a:rPr>
                      <m:t>𝑡</m:t>
                    </m:r>
                  </m:oMath>
                </a14:m>
                <a:r>
                  <a:rPr lang="en-GB" sz="2000" dirty="0">
                    <a:latin typeface="Calibri Light" panose="020F0302020204030204" pitchFamily="34" charset="0"/>
                    <a:cs typeface="Calibri Light" panose="020F0302020204030204" pitchFamily="34" charset="0"/>
                  </a:rPr>
                  <a:t>; and </a:t>
                </a:r>
                <a14:m>
                  <m:oMath xmlns:m="http://schemas.openxmlformats.org/officeDocument/2006/math">
                    <m:sSub>
                      <m:sSubPr>
                        <m:ctrlPr>
                          <a:rPr lang="en-GB" sz="2000" i="1" smtClean="0">
                            <a:solidFill>
                              <a:srgbClr val="00B0F0"/>
                            </a:solidFill>
                            <a:latin typeface="Cambria Math" panose="02040503050406030204" pitchFamily="18" charset="0"/>
                          </a:rPr>
                        </m:ctrlPr>
                      </m:sSubPr>
                      <m:e>
                        <m:r>
                          <a:rPr lang="en-GB" sz="2000" i="1">
                            <a:solidFill>
                              <a:srgbClr val="00B0F0"/>
                            </a:solidFill>
                            <a:latin typeface="Cambria Math" panose="02040503050406030204" pitchFamily="18" charset="0"/>
                          </a:rPr>
                          <m:t>𝑋</m:t>
                        </m:r>
                      </m:e>
                      <m:sub>
                        <m:r>
                          <a:rPr lang="en-GB" sz="2000" i="1">
                            <a:solidFill>
                              <a:srgbClr val="00B0F0"/>
                            </a:solidFill>
                            <a:latin typeface="Cambria Math" panose="02040503050406030204" pitchFamily="18" charset="0"/>
                          </a:rPr>
                          <m:t>𝑖</m:t>
                        </m:r>
                        <m:r>
                          <a:rPr lang="en-GB" sz="2000" i="1">
                            <a:solidFill>
                              <a:srgbClr val="00B0F0"/>
                            </a:solidFill>
                            <a:latin typeface="Cambria Math" panose="02040503050406030204" pitchFamily="18" charset="0"/>
                          </a:rPr>
                          <m:t>,</m:t>
                        </m:r>
                        <m:r>
                          <a:rPr lang="en-GB" sz="2000" i="1">
                            <a:solidFill>
                              <a:srgbClr val="00B0F0"/>
                            </a:solidFill>
                            <a:latin typeface="Cambria Math" panose="02040503050406030204" pitchFamily="18" charset="0"/>
                          </a:rPr>
                          <m:t>𝑡</m:t>
                        </m:r>
                        <m:r>
                          <a:rPr lang="en-GB" sz="2000" i="1">
                            <a:solidFill>
                              <a:srgbClr val="00B0F0"/>
                            </a:solidFill>
                            <a:latin typeface="Cambria Math" panose="02040503050406030204" pitchFamily="18" charset="0"/>
                          </a:rPr>
                          <m:t>−</m:t>
                        </m:r>
                        <m:r>
                          <a:rPr lang="en-GB" sz="2000" i="1">
                            <a:solidFill>
                              <a:srgbClr val="00B0F0"/>
                            </a:solidFill>
                            <a:latin typeface="Cambria Math" panose="02040503050406030204" pitchFamily="18" charset="0"/>
                          </a:rPr>
                          <m:t>h</m:t>
                        </m:r>
                      </m:sub>
                    </m:sSub>
                  </m:oMath>
                </a14:m>
                <a:r>
                  <a:rPr lang="en-GB" sz="2000" dirty="0">
                    <a:latin typeface="Calibri Light" panose="020F0302020204030204" pitchFamily="34" charset="0"/>
                    <a:cs typeface="Calibri Light" panose="020F0302020204030204" pitchFamily="34" charset="0"/>
                  </a:rPr>
                  <a:t> contains a set of explanatory </a:t>
                </a:r>
                <a:r>
                  <a:rPr lang="en-GB" sz="2000" dirty="0" smtClean="0">
                    <a:latin typeface="Calibri Light" panose="020F0302020204030204" pitchFamily="34" charset="0"/>
                    <a:cs typeface="Calibri Light" panose="020F0302020204030204" pitchFamily="34" charset="0"/>
                  </a:rPr>
                  <a:t>variables, e.g. economic </a:t>
                </a:r>
                <a:r>
                  <a:rPr lang="en-GB" sz="2000" dirty="0">
                    <a:latin typeface="Calibri Light" panose="020F0302020204030204" pitchFamily="34" charset="0"/>
                    <a:cs typeface="Calibri Light" panose="020F0302020204030204" pitchFamily="34" charset="0"/>
                  </a:rPr>
                  <a:t>sentiment indicator (</a:t>
                </a:r>
                <a:r>
                  <a:rPr lang="en-GB" sz="2000" b="1" i="1" dirty="0">
                    <a:solidFill>
                      <a:srgbClr val="00B0F0"/>
                    </a:solidFill>
                    <a:latin typeface="Calibri Light" panose="020F0302020204030204" pitchFamily="34" charset="0"/>
                    <a:cs typeface="Calibri Light" panose="020F0302020204030204" pitchFamily="34" charset="0"/>
                  </a:rPr>
                  <a:t>ESI</a:t>
                </a:r>
                <a:r>
                  <a:rPr lang="en-GB" sz="2000" dirty="0">
                    <a:latin typeface="Calibri Light" panose="020F0302020204030204" pitchFamily="34" charset="0"/>
                    <a:cs typeface="Calibri Light" panose="020F0302020204030204" pitchFamily="34" charset="0"/>
                  </a:rPr>
                  <a:t>); House Price Index (</a:t>
                </a:r>
                <a:r>
                  <a:rPr lang="en-GB" sz="2000" b="1" i="1" dirty="0">
                    <a:solidFill>
                      <a:srgbClr val="00B0F0"/>
                    </a:solidFill>
                    <a:latin typeface="Calibri Light" panose="020F0302020204030204" pitchFamily="34" charset="0"/>
                    <a:cs typeface="Calibri Light" panose="020F0302020204030204" pitchFamily="34" charset="0"/>
                  </a:rPr>
                  <a:t>HPI</a:t>
                </a:r>
                <a:r>
                  <a:rPr lang="en-GB" sz="2000" dirty="0">
                    <a:latin typeface="Calibri Light" panose="020F0302020204030204" pitchFamily="34" charset="0"/>
                    <a:cs typeface="Calibri Light" panose="020F0302020204030204" pitchFamily="34" charset="0"/>
                  </a:rPr>
                  <a:t>); T-Bill rate (</a:t>
                </a:r>
                <a:r>
                  <a:rPr lang="en-GB" sz="2000" b="1" i="1" dirty="0">
                    <a:solidFill>
                      <a:srgbClr val="00B0F0"/>
                    </a:solidFill>
                    <a:latin typeface="Calibri Light" panose="020F0302020204030204" pitchFamily="34" charset="0"/>
                    <a:cs typeface="Calibri Light" panose="020F0302020204030204" pitchFamily="34" charset="0"/>
                  </a:rPr>
                  <a:t>T-Bill</a:t>
                </a:r>
                <a:r>
                  <a:rPr lang="en-GB" sz="2000" dirty="0">
                    <a:latin typeface="Calibri Light" panose="020F0302020204030204" pitchFamily="34" charset="0"/>
                    <a:cs typeface="Calibri Light" panose="020F0302020204030204" pitchFamily="34" charset="0"/>
                  </a:rPr>
                  <a:t>); bank lending to economy (</a:t>
                </a:r>
                <a:r>
                  <a:rPr lang="en-GB" sz="2000" b="1" i="1" dirty="0">
                    <a:solidFill>
                      <a:srgbClr val="00B0F0"/>
                    </a:solidFill>
                    <a:latin typeface="Calibri Light" panose="020F0302020204030204" pitchFamily="34" charset="0"/>
                    <a:cs typeface="Calibri Light" panose="020F0302020204030204" pitchFamily="34" charset="0"/>
                  </a:rPr>
                  <a:t>Loan-to-GDP</a:t>
                </a:r>
                <a:r>
                  <a:rPr lang="en-GB" sz="2000" dirty="0">
                    <a:latin typeface="Calibri Light" panose="020F0302020204030204" pitchFamily="34" charset="0"/>
                    <a:cs typeface="Calibri Light" panose="020F0302020204030204" pitchFamily="34" charset="0"/>
                  </a:rPr>
                  <a:t>); fiscal policy stance (</a:t>
                </a:r>
                <a:r>
                  <a:rPr lang="en-GB" sz="2000" b="1" i="1" dirty="0">
                    <a:solidFill>
                      <a:srgbClr val="00B0F0"/>
                    </a:solidFill>
                    <a:latin typeface="Calibri Light" panose="020F0302020204030204" pitchFamily="34" charset="0"/>
                    <a:cs typeface="Calibri Light" panose="020F0302020204030204" pitchFamily="34" charset="0"/>
                  </a:rPr>
                  <a:t>FP</a:t>
                </a:r>
                <a:r>
                  <a:rPr lang="en-GB" sz="2000" dirty="0">
                    <a:latin typeface="Calibri Light" panose="020F0302020204030204" pitchFamily="34" charset="0"/>
                    <a:cs typeface="Calibri Light" panose="020F0302020204030204" pitchFamily="34" charset="0"/>
                  </a:rPr>
                  <a:t>); bank prudential behaviour (</a:t>
                </a:r>
                <a:r>
                  <a:rPr lang="en-GB" sz="2000" b="1" i="1" dirty="0">
                    <a:solidFill>
                      <a:srgbClr val="00B0F0"/>
                    </a:solidFill>
                    <a:latin typeface="Calibri Light" panose="020F0302020204030204" pitchFamily="34" charset="0"/>
                    <a:cs typeface="Calibri Light" panose="020F0302020204030204" pitchFamily="34" charset="0"/>
                  </a:rPr>
                  <a:t>BPI</a:t>
                </a:r>
                <a:r>
                  <a:rPr lang="en-GB" sz="2000" dirty="0">
                    <a:latin typeface="Calibri Light" panose="020F0302020204030204" pitchFamily="34" charset="0"/>
                    <a:cs typeface="Calibri Light" panose="020F0302020204030204" pitchFamily="34" charset="0"/>
                  </a:rPr>
                  <a:t>); and </a:t>
                </a:r>
                <a:r>
                  <a:rPr lang="en-GB" sz="2000" b="1" i="1" u="sng" dirty="0">
                    <a:solidFill>
                      <a:srgbClr val="00B050"/>
                    </a:solidFill>
                    <a:latin typeface="Calibri Light" panose="020F0302020204030204" pitchFamily="34" charset="0"/>
                    <a:cs typeface="Calibri Light" panose="020F0302020204030204" pitchFamily="34" charset="0"/>
                  </a:rPr>
                  <a:t>climate change risks </a:t>
                </a:r>
                <a:r>
                  <a:rPr lang="en-GB" sz="2000" b="1" i="1" u="sng" dirty="0">
                    <a:latin typeface="Calibri Light" panose="020F0302020204030204" pitchFamily="34" charset="0"/>
                    <a:cs typeface="Calibri Light" panose="020F0302020204030204" pitchFamily="34" charset="0"/>
                  </a:rPr>
                  <a:t>(</a:t>
                </a:r>
                <a:r>
                  <a:rPr lang="en-GB" sz="2000" b="1" i="1" u="sng" dirty="0">
                    <a:solidFill>
                      <a:srgbClr val="00B0F0"/>
                    </a:solidFill>
                    <a:latin typeface="Calibri Light" panose="020F0302020204030204" pitchFamily="34" charset="0"/>
                    <a:cs typeface="Calibri Light" panose="020F0302020204030204" pitchFamily="34" charset="0"/>
                  </a:rPr>
                  <a:t>CCRI</a:t>
                </a:r>
                <a:r>
                  <a:rPr lang="en-GB" sz="2000" b="1" i="1" u="sng" dirty="0">
                    <a:latin typeface="Calibri Light" panose="020F0302020204030204" pitchFamily="34" charset="0"/>
                    <a:cs typeface="Calibri Light" panose="020F0302020204030204" pitchFamily="34" charset="0"/>
                  </a:rPr>
                  <a:t>)</a:t>
                </a:r>
                <a:r>
                  <a:rPr lang="en-GB" sz="2000" dirty="0">
                    <a:latin typeface="Calibri Light" panose="020F0302020204030204" pitchFamily="34" charset="0"/>
                    <a:cs typeface="Calibri Light" panose="020F0302020204030204" pitchFamily="34" charset="0"/>
                  </a:rPr>
                  <a:t>.</a:t>
                </a:r>
                <a:r>
                  <a:rPr lang="en-GB" sz="2000" dirty="0">
                    <a:effectLst/>
                    <a:latin typeface="Calibri Light" panose="020F0302020204030204" pitchFamily="34" charset="0"/>
                    <a:cs typeface="Calibri Light" panose="020F0302020204030204" pitchFamily="34" charset="0"/>
                  </a:rPr>
                  <a:t> </a:t>
                </a:r>
                <a:endParaRPr lang="en-GB" sz="2000" dirty="0">
                  <a:latin typeface="Calibri Light" panose="020F0302020204030204" pitchFamily="34" charset="0"/>
                  <a:cs typeface="Calibri Light" panose="020F0302020204030204" pitchFamily="34" charset="0"/>
                </a:endParaRPr>
              </a:p>
            </p:txBody>
          </p:sp>
        </mc:Choice>
        <mc:Fallback xmlns="">
          <p:sp>
            <p:nvSpPr>
              <p:cNvPr id="14" name="Rectangle 2"/>
              <p:cNvSpPr>
                <a:spLocks noRot="1" noChangeAspect="1" noMove="1" noResize="1" noEditPoints="1" noAdjustHandles="1" noChangeArrowheads="1" noChangeShapeType="1" noTextEdit="1"/>
              </p:cNvSpPr>
              <p:nvPr/>
            </p:nvSpPr>
            <p:spPr bwMode="auto">
              <a:xfrm>
                <a:off x="411791" y="5237006"/>
                <a:ext cx="9873321" cy="1709314"/>
              </a:xfrm>
              <a:prstGeom prst="rect">
                <a:avLst/>
              </a:prstGeom>
              <a:blipFill rotWithShape="0">
                <a:blip r:embed="rId3"/>
                <a:stretch>
                  <a:fillRect l="-679" t="-1071" r="-679" b="-607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noFill/>
                  </a:rPr>
                  <a:t> </a:t>
                </a:r>
              </a:p>
            </p:txBody>
          </p:sp>
        </mc:Fallback>
      </mc:AlternateContent>
      <p:graphicFrame>
        <p:nvGraphicFramePr>
          <p:cNvPr id="16" name="object 2"/>
          <p:cNvGraphicFramePr>
            <a:graphicFrameLocks noGrp="1"/>
          </p:cNvGraphicFramePr>
          <p:nvPr>
            <p:extLst>
              <p:ext uri="{D42A27DB-BD31-4B8C-83A1-F6EECF244321}">
                <p14:modId xmlns:p14="http://schemas.microsoft.com/office/powerpoint/2010/main" val="3370161618"/>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8789417">
                  <a:extLst>
                    <a:ext uri="{9D8B030D-6E8A-4147-A177-3AD203B41FA5}">
                      <a16:colId xmlns="" xmlns:a16="http://schemas.microsoft.com/office/drawing/2014/main" val="20000"/>
                    </a:ext>
                  </a:extLst>
                </a:gridCol>
                <a:gridCol w="1023237">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From a Theoretical Model to the Empirical Approach</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4</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5</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2" name="Table 1"/>
              <p:cNvGraphicFramePr>
                <a:graphicFrameLocks noGrp="1"/>
              </p:cNvGraphicFramePr>
              <p:nvPr>
                <p:extLst>
                  <p:ext uri="{D42A27DB-BD31-4B8C-83A1-F6EECF244321}">
                    <p14:modId xmlns:p14="http://schemas.microsoft.com/office/powerpoint/2010/main" val="3483586966"/>
                  </p:ext>
                </p:extLst>
              </p:nvPr>
            </p:nvGraphicFramePr>
            <p:xfrm>
              <a:off x="519683" y="1916088"/>
              <a:ext cx="9797035" cy="293497"/>
            </p:xfrm>
            <a:graphic>
              <a:graphicData uri="http://schemas.openxmlformats.org/drawingml/2006/table">
                <a:tbl>
                  <a:tblPr firstRow="1" firstCol="1" bandRow="1">
                    <a:tableStyleId>{5C22544A-7EE6-4342-B048-85BDC9FD1C3A}</a:tableStyleId>
                  </a:tblPr>
                  <a:tblGrid>
                    <a:gridCol w="8928820"/>
                    <a:gridCol w="868215"/>
                  </a:tblGrid>
                  <a:tr h="0">
                    <a:tc>
                      <a:txBody>
                        <a:bodyPr/>
                        <a:lstStyle/>
                        <a:p>
                          <a:pPr indent="90170" algn="ctr">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GB" sz="1800" b="0" i="1" smtClean="0">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𝑔</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𝑔</m:t>
                                    </m:r>
                                  </m:e>
                                  <m:sub>
                                    <m:r>
                                      <a:rPr lang="en-GB" sz="1800" b="0" i="1">
                                        <a:solidFill>
                                          <a:schemeClr val="tx1"/>
                                        </a:solidFill>
                                        <a:effectLst/>
                                        <a:latin typeface="Cambria Math" panose="02040503050406030204" pitchFamily="18" charset="0"/>
                                      </a:rPr>
                                      <m:t>0</m:t>
                                    </m:r>
                                  </m:sub>
                                </m:sSub>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𝛼</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𝐾</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d>
                                  <m:dPr>
                                    <m:ctrlPr>
                                      <a:rPr lang="en-GB" sz="1800" b="0" i="1">
                                        <a:solidFill>
                                          <a:schemeClr val="tx1"/>
                                        </a:solidFill>
                                        <a:effectLst/>
                                        <a:latin typeface="Cambria Math" panose="02040503050406030204" pitchFamily="18" charset="0"/>
                                      </a:rPr>
                                    </m:ctrlPr>
                                  </m:dPr>
                                  <m:e>
                                    <m:r>
                                      <a:rPr lang="en-GB" sz="1800" b="0" i="1">
                                        <a:solidFill>
                                          <a:schemeClr val="tx1"/>
                                        </a:solidFill>
                                        <a:effectLst/>
                                        <a:latin typeface="Cambria Math" panose="02040503050406030204" pitchFamily="18" charset="0"/>
                                      </a:rPr>
                                      <m:t>1−</m:t>
                                    </m:r>
                                    <m:r>
                                      <a:rPr lang="en-GB" sz="1800" b="0" i="1">
                                        <a:solidFill>
                                          <a:schemeClr val="tx1"/>
                                        </a:solidFill>
                                        <a:effectLst/>
                                        <a:latin typeface="Cambria Math" panose="02040503050406030204" pitchFamily="18" charset="0"/>
                                      </a:rPr>
                                      <m:t>𝛼</m:t>
                                    </m:r>
                                  </m:e>
                                </m:d>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𝐿</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−(1+</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𝑑</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oMath>
                            </m:oMathPara>
                          </a14:m>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(11)</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3483586966"/>
                  </p:ext>
                </p:extLst>
              </p:nvPr>
            </p:nvGraphicFramePr>
            <p:xfrm>
              <a:off x="519683" y="1916088"/>
              <a:ext cx="9797035" cy="325501"/>
            </p:xfrm>
            <a:graphic>
              <a:graphicData uri="http://schemas.openxmlformats.org/drawingml/2006/table">
                <a:tbl>
                  <a:tblPr firstRow="1" firstCol="1" bandRow="1">
                    <a:tableStyleId>{5C22544A-7EE6-4342-B048-85BDC9FD1C3A}</a:tableStyleId>
                  </a:tblPr>
                  <a:tblGrid>
                    <a:gridCol w="8928820"/>
                    <a:gridCol w="868215"/>
                  </a:tblGrid>
                  <a:tr h="325501">
                    <a:tc>
                      <a:txBody>
                        <a:bodyPr/>
                        <a:lstStyle/>
                        <a:p>
                          <a:endParaRPr lang="en-US"/>
                        </a:p>
                      </a:txBody>
                      <a:tcPr marL="68580" marR="68580" marT="0" marB="0" anchor="ctr">
                        <a:blipFill rotWithShape="0">
                          <a:blip r:embed="rId4"/>
                          <a:stretch>
                            <a:fillRect l="-68" t="-14815" r="-10034" b="-37037"/>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(11)</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Fallback>
      </mc:AlternateContent>
      <mc:AlternateContent xmlns:mc="http://schemas.openxmlformats.org/markup-compatibility/2006" xmlns:a14="http://schemas.microsoft.com/office/drawing/2010/main">
        <mc:Choice Requires="a14">
          <p:sp>
            <p:nvSpPr>
              <p:cNvPr id="12" name="Rectangle 11"/>
              <p:cNvSpPr/>
              <p:nvPr/>
            </p:nvSpPr>
            <p:spPr>
              <a:xfrm>
                <a:off x="422675" y="2524850"/>
                <a:ext cx="9862437" cy="1938992"/>
              </a:xfrm>
              <a:prstGeom prst="rect">
                <a:avLst/>
              </a:prstGeom>
            </p:spPr>
            <p:txBody>
              <a:bodyPr wrap="square">
                <a:spAutoFit/>
              </a:bodyPr>
              <a:lstStyle/>
              <a:p>
                <a:pPr algn="just"/>
                <a:r>
                  <a:rPr lang="en-GB" sz="2000" dirty="0" smtClean="0">
                    <a:latin typeface="Calibri Light" panose="020F0302020204030204" pitchFamily="34" charset="0"/>
                    <a:ea typeface="Calibri" panose="020F0502020204030204" pitchFamily="34" charset="0"/>
                    <a:cs typeface="Calibri Light" panose="020F0302020204030204" pitchFamily="34" charset="0"/>
                  </a:rPr>
                  <a:t>Where, </a:t>
                </a:r>
                <a14:m>
                  <m:oMath xmlns:m="http://schemas.openxmlformats.org/officeDocument/2006/math">
                    <m:sSub>
                      <m:sSubPr>
                        <m:ctrlPr>
                          <a:rPr lang="en-GB" sz="2000" i="1" smtClean="0">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ctrlPr>
                      </m:sSubPr>
                      <m:e>
                        <m:r>
                          <a:rPr lang="en-GB" sz="2000"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𝑔</m:t>
                        </m:r>
                      </m:e>
                      <m:sub>
                        <m:r>
                          <a:rPr lang="en-GB" sz="2000"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𝑡</m:t>
                        </m:r>
                      </m:sub>
                    </m:sSub>
                  </m:oMath>
                </a14:m>
                <a:r>
                  <a:rPr lang="en-GB" sz="2000" dirty="0">
                    <a:effectLst/>
                    <a:latin typeface="Calibri Light" panose="020F0302020204030204" pitchFamily="34" charset="0"/>
                    <a:ea typeface="Times New Roman" panose="02020603050405020304" pitchFamily="18" charset="0"/>
                    <a:cs typeface="Calibri Light" panose="020F0302020204030204" pitchFamily="34" charset="0"/>
                  </a:rPr>
                  <a:t> is the growth rate of output;</a:t>
                </a:r>
                <a:r>
                  <a:rPr lang="en-GB" sz="2000" dirty="0">
                    <a:effectLst/>
                    <a:latin typeface="Calibri Light" panose="020F0302020204030204" pitchFamily="34" charset="0"/>
                    <a:ea typeface="Calibri" panose="020F0502020204030204" pitchFamily="34" charset="0"/>
                    <a:cs typeface="Calibri Light" panose="020F0302020204030204" pitchFamily="34" charset="0"/>
                  </a:rPr>
                  <a:t> </a:t>
                </a:r>
                <a14:m>
                  <m:oMath xmlns:m="http://schemas.openxmlformats.org/officeDocument/2006/math">
                    <m:sSub>
                      <m:sSubPr>
                        <m:ctrlPr>
                          <a:rPr lang="en-GB" sz="2000" i="1" smtClean="0">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ctrlPr>
                      </m:sSubPr>
                      <m:e>
                        <m:r>
                          <a:rPr lang="en-GB" sz="2000"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𝑔</m:t>
                        </m:r>
                      </m:e>
                      <m:sub>
                        <m:r>
                          <a:rPr lang="en-GB" sz="2000"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0</m:t>
                        </m:r>
                      </m:sub>
                    </m:sSub>
                  </m:oMath>
                </a14:m>
                <a:r>
                  <a:rPr lang="en-GB" sz="2000" dirty="0">
                    <a:effectLst/>
                    <a:latin typeface="Calibri Light" panose="020F0302020204030204" pitchFamily="34" charset="0"/>
                    <a:ea typeface="Times New Roman" panose="02020603050405020304" pitchFamily="18" charset="0"/>
                    <a:cs typeface="Calibri Light" panose="020F0302020204030204" pitchFamily="34" charset="0"/>
                  </a:rPr>
                  <a:t> denoted the fixed effects</a:t>
                </a:r>
                <a:r>
                  <a:rPr lang="en-GB" sz="2000" dirty="0" smtClean="0">
                    <a:effectLst/>
                    <a:latin typeface="Calibri Light" panose="020F0302020204030204" pitchFamily="34" charset="0"/>
                    <a:ea typeface="Times New Roman" panose="02020603050405020304" pitchFamily="18" charset="0"/>
                    <a:cs typeface="Calibri Light" panose="020F0302020204030204" pitchFamily="34" charset="0"/>
                  </a:rPr>
                  <a:t>; and </a:t>
                </a:r>
                <a14:m>
                  <m:oMath xmlns:m="http://schemas.openxmlformats.org/officeDocument/2006/math">
                    <m:sSub>
                      <m:sSubPr>
                        <m:ctrlPr>
                          <a:rPr lang="en-GB" sz="2000" i="1">
                            <a:effectLst/>
                            <a:latin typeface="Cambria Math" panose="02040503050406030204" pitchFamily="18" charset="0"/>
                            <a:ea typeface="Times New Roman" panose="02020603050405020304" pitchFamily="18" charset="0"/>
                            <a:cs typeface="Segoe UI" panose="020B0502040204020203" pitchFamily="34" charset="0"/>
                          </a:rPr>
                        </m:ctrlPr>
                      </m:sSubPr>
                      <m:e>
                        <m:r>
                          <a:rPr lang="en-GB" sz="2000" i="1">
                            <a:effectLst/>
                            <a:latin typeface="Cambria Math" panose="02040503050406030204" pitchFamily="18" charset="0"/>
                            <a:ea typeface="Times New Roman" panose="02020603050405020304" pitchFamily="18" charset="0"/>
                            <a:cs typeface="Segoe UI" panose="020B0502040204020203" pitchFamily="34" charset="0"/>
                          </a:rPr>
                          <m:t>𝑑</m:t>
                        </m:r>
                      </m:e>
                      <m:sub>
                        <m:r>
                          <a:rPr lang="en-GB" sz="2000" i="1">
                            <a:effectLst/>
                            <a:latin typeface="Cambria Math" panose="02040503050406030204" pitchFamily="18" charset="0"/>
                            <a:ea typeface="Times New Roman" panose="02020603050405020304" pitchFamily="18" charset="0"/>
                            <a:cs typeface="Segoe UI" panose="020B0502040204020203" pitchFamily="34" charset="0"/>
                          </a:rPr>
                          <m:t>𝑡</m:t>
                        </m:r>
                      </m:sub>
                    </m:sSub>
                    <m:r>
                      <a:rPr lang="en-GB" sz="2000" i="1">
                        <a:effectLst/>
                        <a:latin typeface="Cambria Math" panose="02040503050406030204" pitchFamily="18" charset="0"/>
                        <a:ea typeface="Times New Roman" panose="02020603050405020304" pitchFamily="18" charset="0"/>
                        <a:cs typeface="Segoe UI" panose="020B0502040204020203" pitchFamily="34" charset="0"/>
                      </a:rPr>
                      <m:t>≈</m:t>
                    </m:r>
                    <m:d>
                      <m:dPr>
                        <m:ctrlPr>
                          <a:rPr lang="en-GB" sz="2000" i="1">
                            <a:effectLst/>
                            <a:latin typeface="Cambria Math" panose="02040503050406030204" pitchFamily="18" charset="0"/>
                            <a:ea typeface="Times New Roman" panose="02020603050405020304" pitchFamily="18" charset="0"/>
                            <a:cs typeface="Segoe UI" panose="020B0502040204020203" pitchFamily="34" charset="0"/>
                          </a:rPr>
                        </m:ctrlPr>
                      </m:dPr>
                      <m:e>
                        <m:r>
                          <a:rPr lang="en-GB" sz="2000" i="1">
                            <a:effectLst/>
                            <a:latin typeface="Cambria Math" panose="02040503050406030204" pitchFamily="18" charset="0"/>
                            <a:ea typeface="Times New Roman" panose="02020603050405020304" pitchFamily="18" charset="0"/>
                            <a:cs typeface="Segoe UI" panose="020B0502040204020203" pitchFamily="34" charset="0"/>
                          </a:rPr>
                          <m:t>𝛼</m:t>
                        </m:r>
                        <m:r>
                          <a:rPr lang="en-GB" sz="2000" i="1">
                            <a:effectLst/>
                            <a:latin typeface="Cambria Math" panose="02040503050406030204" pitchFamily="18" charset="0"/>
                            <a:ea typeface="Times New Roman" panose="02020603050405020304" pitchFamily="18" charset="0"/>
                            <a:cs typeface="Segoe UI" panose="020B0502040204020203" pitchFamily="34" charset="0"/>
                          </a:rPr>
                          <m:t>+</m:t>
                        </m:r>
                        <m:r>
                          <a:rPr lang="en-GB" sz="2000" i="1">
                            <a:effectLst/>
                            <a:latin typeface="Cambria Math" panose="02040503050406030204" pitchFamily="18" charset="0"/>
                            <a:ea typeface="Times New Roman" panose="02020603050405020304" pitchFamily="18" charset="0"/>
                            <a:cs typeface="Segoe UI" panose="020B0502040204020203" pitchFamily="34" charset="0"/>
                          </a:rPr>
                          <m:t>𝛽</m:t>
                        </m:r>
                      </m:e>
                    </m:d>
                    <m:sSub>
                      <m:sSubPr>
                        <m:ctrlPr>
                          <a:rPr lang="en-GB" sz="2000" i="1">
                            <a:effectLst/>
                            <a:latin typeface="Cambria Math" panose="02040503050406030204" pitchFamily="18" charset="0"/>
                            <a:ea typeface="Times New Roman" panose="02020603050405020304" pitchFamily="18" charset="0"/>
                            <a:cs typeface="Segoe UI" panose="020B0502040204020203" pitchFamily="34" charset="0"/>
                          </a:rPr>
                        </m:ctrlPr>
                      </m:sSubPr>
                      <m:e>
                        <m:r>
                          <a:rPr lang="en-GB" sz="2000" i="1">
                            <a:effectLst/>
                            <a:latin typeface="Cambria Math" panose="02040503050406030204" pitchFamily="18" charset="0"/>
                            <a:ea typeface="Times New Roman" panose="02020603050405020304" pitchFamily="18" charset="0"/>
                            <a:cs typeface="Segoe UI" panose="020B0502040204020203" pitchFamily="34" charset="0"/>
                          </a:rPr>
                          <m:t>𝑑</m:t>
                        </m:r>
                      </m:e>
                      <m:sub>
                        <m:r>
                          <a:rPr lang="en-GB" sz="2000" i="1">
                            <a:effectLst/>
                            <a:latin typeface="Cambria Math" panose="02040503050406030204" pitchFamily="18" charset="0"/>
                            <a:ea typeface="Times New Roman" panose="02020603050405020304" pitchFamily="18" charset="0"/>
                            <a:cs typeface="Segoe UI" panose="020B0502040204020203" pitchFamily="34" charset="0"/>
                          </a:rPr>
                          <m:t>𝑡</m:t>
                        </m:r>
                      </m:sub>
                    </m:sSub>
                    <m:r>
                      <a:rPr lang="en-GB" sz="2000" i="1">
                        <a:effectLst/>
                        <a:latin typeface="Cambria Math" panose="02040503050406030204" pitchFamily="18" charset="0"/>
                        <a:ea typeface="Times New Roman" panose="02020603050405020304" pitchFamily="18" charset="0"/>
                        <a:cs typeface="Segoe UI" panose="020B0502040204020203" pitchFamily="34" charset="0"/>
                      </a:rPr>
                      <m:t>−</m:t>
                    </m:r>
                    <m:r>
                      <a:rPr lang="en-GB" sz="2000" i="1">
                        <a:effectLst/>
                        <a:latin typeface="Cambria Math" panose="02040503050406030204" pitchFamily="18" charset="0"/>
                        <a:ea typeface="Times New Roman" panose="02020603050405020304" pitchFamily="18" charset="0"/>
                        <a:cs typeface="Segoe UI" panose="020B0502040204020203" pitchFamily="34" charset="0"/>
                      </a:rPr>
                      <m:t>𝛼</m:t>
                    </m:r>
                    <m:sSub>
                      <m:sSubPr>
                        <m:ctrlPr>
                          <a:rPr lang="en-GB" sz="2000" i="1">
                            <a:effectLst/>
                            <a:latin typeface="Cambria Math" panose="02040503050406030204" pitchFamily="18" charset="0"/>
                            <a:ea typeface="Times New Roman" panose="02020603050405020304" pitchFamily="18" charset="0"/>
                            <a:cs typeface="Segoe UI" panose="020B0502040204020203" pitchFamily="34" charset="0"/>
                          </a:rPr>
                        </m:ctrlPr>
                      </m:sSubPr>
                      <m:e>
                        <m:r>
                          <a:rPr lang="en-GB" sz="2000" i="1">
                            <a:effectLst/>
                            <a:latin typeface="Cambria Math" panose="02040503050406030204" pitchFamily="18" charset="0"/>
                            <a:ea typeface="Times New Roman" panose="02020603050405020304" pitchFamily="18" charset="0"/>
                            <a:cs typeface="Segoe UI" panose="020B0502040204020203" pitchFamily="34" charset="0"/>
                          </a:rPr>
                          <m:t>𝑑</m:t>
                        </m:r>
                      </m:e>
                      <m:sub>
                        <m:r>
                          <a:rPr lang="en-GB" sz="2000" i="1">
                            <a:effectLst/>
                            <a:latin typeface="Cambria Math" panose="02040503050406030204" pitchFamily="18" charset="0"/>
                            <a:ea typeface="Times New Roman" panose="02020603050405020304" pitchFamily="18" charset="0"/>
                            <a:cs typeface="Segoe UI" panose="020B0502040204020203" pitchFamily="34" charset="0"/>
                          </a:rPr>
                          <m:t>𝑡</m:t>
                        </m:r>
                        <m:r>
                          <a:rPr lang="en-GB" sz="2000" i="1">
                            <a:effectLst/>
                            <a:latin typeface="Cambria Math" panose="02040503050406030204" pitchFamily="18" charset="0"/>
                            <a:ea typeface="Times New Roman" panose="02020603050405020304" pitchFamily="18" charset="0"/>
                            <a:cs typeface="Segoe UI" panose="020B0502040204020203" pitchFamily="34" charset="0"/>
                          </a:rPr>
                          <m:t>−1</m:t>
                        </m:r>
                      </m:sub>
                    </m:sSub>
                  </m:oMath>
                </a14:m>
                <a:r>
                  <a:rPr lang="en-GB" sz="2000" dirty="0">
                    <a:effectLst/>
                    <a:latin typeface="Calibri Light" panose="020F0302020204030204" pitchFamily="34" charset="0"/>
                    <a:ea typeface="Times New Roman" panose="02020603050405020304" pitchFamily="18" charset="0"/>
                    <a:cs typeface="Calibri Light" panose="020F0302020204030204" pitchFamily="34" charset="0"/>
                  </a:rPr>
                  <a:t> representing the direct effects of climate change on </a:t>
                </a:r>
                <a14:m>
                  <m:oMath xmlns:m="http://schemas.openxmlformats.org/officeDocument/2006/math">
                    <m:sSub>
                      <m:sSubPr>
                        <m:ctrlPr>
                          <a:rPr lang="en-GB" sz="2000" i="1" smtClean="0">
                            <a:solidFill>
                              <a:srgbClr val="00B0F0"/>
                            </a:solidFill>
                            <a:latin typeface="Cambria Math" panose="02040503050406030204" pitchFamily="18" charset="0"/>
                          </a:rPr>
                        </m:ctrlPr>
                      </m:sSubPr>
                      <m:e>
                        <m:r>
                          <a:rPr lang="en-GB" sz="2000" i="1">
                            <a:solidFill>
                              <a:srgbClr val="00B0F0"/>
                            </a:solidFill>
                            <a:latin typeface="Cambria Math" panose="02040503050406030204" pitchFamily="18" charset="0"/>
                          </a:rPr>
                          <m:t>𝑔</m:t>
                        </m:r>
                      </m:e>
                      <m:sub>
                        <m:r>
                          <a:rPr lang="en-GB" sz="2000" i="1">
                            <a:solidFill>
                              <a:srgbClr val="00B0F0"/>
                            </a:solidFill>
                            <a:latin typeface="Cambria Math" panose="02040503050406030204" pitchFamily="18" charset="0"/>
                          </a:rPr>
                          <m:t>𝑡</m:t>
                        </m:r>
                      </m:sub>
                    </m:sSub>
                  </m:oMath>
                </a14:m>
                <a:r>
                  <a:rPr lang="en-GB" sz="2000" dirty="0">
                    <a:effectLst/>
                    <a:latin typeface="Calibri Light" panose="020F0302020204030204" pitchFamily="34" charset="0"/>
                    <a:ea typeface="Times New Roman" panose="02020603050405020304" pitchFamily="18" charset="0"/>
                    <a:cs typeface="Calibri Light" panose="020F0302020204030204" pitchFamily="34" charset="0"/>
                  </a:rPr>
                  <a:t> appearing through </a:t>
                </a:r>
                <a14:m>
                  <m:oMath xmlns:m="http://schemas.openxmlformats.org/officeDocument/2006/math">
                    <m:r>
                      <a:rPr lang="en-GB" sz="2000" i="1" smtClean="0">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𝛼</m:t>
                    </m:r>
                  </m:oMath>
                </a14:m>
                <a:r>
                  <a:rPr lang="en-GB" sz="2000" dirty="0">
                    <a:effectLst/>
                    <a:latin typeface="Calibri Light" panose="020F0302020204030204" pitchFamily="34" charset="0"/>
                    <a:ea typeface="Times New Roman" panose="02020603050405020304" pitchFamily="18" charset="0"/>
                    <a:cs typeface="Calibri Light" panose="020F0302020204030204" pitchFamily="34" charset="0"/>
                  </a:rPr>
                  <a:t> and indirect effects </a:t>
                </a:r>
                <a:r>
                  <a:rPr lang="en-GB" sz="2000" dirty="0" smtClean="0">
                    <a:latin typeface="Calibri Light" panose="020F0302020204030204" pitchFamily="34" charset="0"/>
                    <a:ea typeface="Times New Roman" panose="02020603050405020304" pitchFamily="18" charset="0"/>
                    <a:cs typeface="Calibri Light" panose="020F0302020204030204" pitchFamily="34" charset="0"/>
                  </a:rPr>
                  <a:t>through </a:t>
                </a:r>
                <a14:m>
                  <m:oMath xmlns:m="http://schemas.openxmlformats.org/officeDocument/2006/math">
                    <m:r>
                      <a:rPr lang="en-GB" sz="2000" smtClean="0">
                        <a:solidFill>
                          <a:srgbClr val="00B0F0"/>
                        </a:solidFill>
                        <a:latin typeface="Cambria Math" panose="02040503050406030204" pitchFamily="18" charset="0"/>
                        <a:ea typeface="Times New Roman" panose="02020603050405020304" pitchFamily="18" charset="0"/>
                        <a:cs typeface="Arial" panose="020B0604020202020204" pitchFamily="34" charset="0"/>
                      </a:rPr>
                      <m:t>𝛽</m:t>
                    </m:r>
                  </m:oMath>
                </a14:m>
                <a:r>
                  <a:rPr lang="en-GB" sz="2000" dirty="0" smtClean="0">
                    <a:latin typeface="Calibri Light" panose="020F0302020204030204" pitchFamily="34" charset="0"/>
                    <a:ea typeface="Times New Roman" panose="02020603050405020304" pitchFamily="18" charset="0"/>
                    <a:cs typeface="Calibri Light" panose="020F0302020204030204" pitchFamily="34" charset="0"/>
                  </a:rPr>
                  <a:t>, upon which </a:t>
                </a:r>
                <a:r>
                  <a:rPr lang="en-GB" sz="2000"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similar to the work of </a:t>
                </a:r>
                <a:r>
                  <a:rPr lang="en-GB" sz="2000" dirty="0" err="1">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Drenkovska</a:t>
                </a:r>
                <a:r>
                  <a:rPr lang="en-GB" sz="2000"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and </a:t>
                </a:r>
                <a:r>
                  <a:rPr lang="en-GB" sz="2000" dirty="0" err="1">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Volcjak</a:t>
                </a:r>
                <a:r>
                  <a:rPr lang="en-GB" sz="2000"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(2022</a:t>
                </a:r>
                <a:r>
                  <a:rPr lang="en-GB" sz="2000" dirty="0"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a:t>
                </a:r>
                <a:r>
                  <a:rPr lang="en-GB" sz="2000"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 Equation (11) is used </a:t>
                </a:r>
                <a:r>
                  <a:rPr lang="en-GB" sz="2000"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to analyse empirically the </a:t>
                </a:r>
                <a:r>
                  <a:rPr lang="en-GB" sz="2000"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entire response of the growth distribution</a:t>
                </a:r>
                <a:r>
                  <a:rPr lang="en-GB" sz="2000"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 of economic activity over climate change risks, i.e. from a backward-looking manner, </a:t>
                </a:r>
                <a:r>
                  <a:rPr lang="en-GB" sz="2000"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expressed as </a:t>
                </a:r>
                <a:r>
                  <a:rPr lang="en-GB" sz="2000"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follows:</a:t>
                </a:r>
                <a:r>
                  <a:rPr lang="en-GB" sz="2000"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 </a:t>
                </a:r>
                <a:r>
                  <a:rPr lang="en-GB" sz="2000" dirty="0" smtClean="0">
                    <a:latin typeface="Calibri Light" panose="020F0302020204030204" pitchFamily="34" charset="0"/>
                    <a:ea typeface="Times New Roman" panose="02020603050405020304" pitchFamily="18" charset="0"/>
                    <a:cs typeface="Calibri Light" panose="020F0302020204030204" pitchFamily="34" charset="0"/>
                  </a:rPr>
                  <a:t> </a:t>
                </a:r>
                <a:endParaRPr lang="en-GB" sz="2000" dirty="0">
                  <a:latin typeface="Calibri Light" panose="020F0302020204030204" pitchFamily="34" charset="0"/>
                  <a:ea typeface="Times New Roman" panose="02020603050405020304" pitchFamily="18" charset="0"/>
                  <a:cs typeface="Calibri Light" panose="020F0302020204030204" pitchFamily="34" charset="0"/>
                </a:endParaRPr>
              </a:p>
            </p:txBody>
          </p:sp>
        </mc:Choice>
        <mc:Fallback xmlns="">
          <p:sp>
            <p:nvSpPr>
              <p:cNvPr id="12" name="Rectangle 11"/>
              <p:cNvSpPr>
                <a:spLocks noRot="1" noChangeAspect="1" noMove="1" noResize="1" noEditPoints="1" noAdjustHandles="1" noChangeArrowheads="1" noChangeShapeType="1" noTextEdit="1"/>
              </p:cNvSpPr>
              <p:nvPr/>
            </p:nvSpPr>
            <p:spPr>
              <a:xfrm>
                <a:off x="422675" y="2524850"/>
                <a:ext cx="9862437" cy="1938992"/>
              </a:xfrm>
              <a:prstGeom prst="rect">
                <a:avLst/>
              </a:prstGeom>
              <a:blipFill rotWithShape="0">
                <a:blip r:embed="rId5"/>
                <a:stretch>
                  <a:fillRect l="-618" t="-1572" r="-680" b="-471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18" name="Table 17"/>
              <p:cNvGraphicFramePr>
                <a:graphicFrameLocks noGrp="1"/>
              </p:cNvGraphicFramePr>
              <p:nvPr>
                <p:extLst>
                  <p:ext uri="{D42A27DB-BD31-4B8C-83A1-F6EECF244321}">
                    <p14:modId xmlns:p14="http://schemas.microsoft.com/office/powerpoint/2010/main" val="1822554713"/>
                  </p:ext>
                </p:extLst>
              </p:nvPr>
            </p:nvGraphicFramePr>
            <p:xfrm>
              <a:off x="559418" y="4306990"/>
              <a:ext cx="9741565" cy="804025"/>
            </p:xfrm>
            <a:graphic>
              <a:graphicData uri="http://schemas.openxmlformats.org/drawingml/2006/table">
                <a:tbl>
                  <a:tblPr firstRow="1" firstCol="1" bandRow="1">
                    <a:tableStyleId>{5C22544A-7EE6-4342-B048-85BDC9FD1C3A}</a:tableStyleId>
                  </a:tblPr>
                  <a:tblGrid>
                    <a:gridCol w="8878265"/>
                    <a:gridCol w="863300"/>
                  </a:tblGrid>
                  <a:tr h="804025">
                    <a:tc>
                      <a:txBody>
                        <a:bodyPr/>
                        <a:lstStyle/>
                        <a:p>
                          <a:pPr algn="ctr">
                            <a:lnSpc>
                              <a:spcPct val="107000"/>
                            </a:lnSpc>
                            <a:spcAft>
                              <a:spcPts val="0"/>
                            </a:spcAft>
                          </a:pPr>
                          <a14:m>
                            <m:oMath xmlns:m="http://schemas.openxmlformats.org/officeDocument/2006/math">
                              <m:sSub>
                                <m:sSubPr>
                                  <m:ctrlPr>
                                    <a:rPr lang="en-GB" sz="1800" b="0" i="1" smtClean="0">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𝑔</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𝛽</m:t>
                                  </m:r>
                                </m:e>
                                <m:sub>
                                  <m:r>
                                    <a:rPr lang="en-GB" sz="1800" b="0" i="1">
                                      <a:solidFill>
                                        <a:schemeClr val="tx1"/>
                                      </a:solidFill>
                                      <a:effectLst/>
                                      <a:latin typeface="Cambria Math" panose="02040503050406030204" pitchFamily="18" charset="0"/>
                                    </a:rPr>
                                    <m:t>0</m:t>
                                  </m:r>
                                </m:sub>
                              </m:sSub>
                              <m:r>
                                <a:rPr lang="en-GB" sz="1800" b="0" i="1">
                                  <a:solidFill>
                                    <a:schemeClr val="tx1"/>
                                  </a:solidFill>
                                  <a:effectLst/>
                                  <a:latin typeface="Cambria Math" panose="02040503050406030204" pitchFamily="18" charset="0"/>
                                </a:rPr>
                                <m:t>+</m:t>
                              </m:r>
                              <m:nary>
                                <m:naryPr>
                                  <m:chr m:val="∑"/>
                                  <m:limLoc m:val="undOvr"/>
                                  <m:supHide m:val="on"/>
                                  <m:ctrlPr>
                                    <a:rPr lang="en-GB" sz="1800" b="0" i="1">
                                      <a:solidFill>
                                        <a:schemeClr val="tx1"/>
                                      </a:solidFill>
                                      <a:effectLst/>
                                      <a:latin typeface="Cambria Math" panose="02040503050406030204" pitchFamily="18" charset="0"/>
                                    </a:rPr>
                                  </m:ctrlPr>
                                </m:naryPr>
                                <m:sub>
                                  <m:r>
                                    <a:rPr lang="en-GB" sz="1800" b="0" i="1">
                                      <a:solidFill>
                                        <a:schemeClr val="tx1"/>
                                      </a:solidFill>
                                      <a:effectLst/>
                                      <a:latin typeface="Cambria Math" panose="02040503050406030204" pitchFamily="18" charset="0"/>
                                    </a:rPr>
                                    <m:t>𝑖</m:t>
                                  </m:r>
                                  <m:r>
                                    <a:rPr lang="en-GB" sz="1800" b="0" i="1">
                                      <a:solidFill>
                                        <a:schemeClr val="tx1"/>
                                      </a:solidFill>
                                      <a:effectLst/>
                                      <a:latin typeface="Cambria Math" panose="02040503050406030204" pitchFamily="18" charset="0"/>
                                    </a:rPr>
                                    <m:t>𝜖</m:t>
                                  </m:r>
                                  <m:r>
                                    <a:rPr lang="en-GB" sz="1800" b="0" i="1">
                                      <a:solidFill>
                                        <a:schemeClr val="tx1"/>
                                      </a:solidFill>
                                      <a:effectLst/>
                                      <a:latin typeface="Cambria Math" panose="02040503050406030204" pitchFamily="18" charset="0"/>
                                    </a:rPr>
                                    <m:t>𝐼</m:t>
                                  </m:r>
                                </m:sub>
                                <m:sup/>
                                <m:e>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𝛽</m:t>
                                      </m:r>
                                    </m:e>
                                    <m:sub>
                                      <m:r>
                                        <a:rPr lang="en-GB" sz="1800" b="0" i="1">
                                          <a:solidFill>
                                            <a:schemeClr val="tx1"/>
                                          </a:solidFill>
                                          <a:effectLst/>
                                          <a:latin typeface="Cambria Math" panose="02040503050406030204" pitchFamily="18" charset="0"/>
                                        </a:rPr>
                                        <m:t>𝑖</m:t>
                                      </m:r>
                                    </m:sub>
                                  </m:sSub>
                                </m:e>
                              </m:nary>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𝑋</m:t>
                                  </m:r>
                                </m:e>
                                <m:sub>
                                  <m:r>
                                    <a:rPr lang="en-GB" sz="1800" b="0" i="1">
                                      <a:solidFill>
                                        <a:schemeClr val="tx1"/>
                                      </a:solidFill>
                                      <a:effectLst/>
                                      <a:latin typeface="Cambria Math" panose="02040503050406030204" pitchFamily="18" charset="0"/>
                                    </a:rPr>
                                    <m:t>𝑖</m:t>
                                  </m:r>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h</m:t>
                                  </m:r>
                                </m:sub>
                              </m:sSub>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𝜀</m:t>
                                  </m:r>
                                </m:e>
                                <m:sub>
                                  <m:r>
                                    <a:rPr lang="en-GB" sz="1800" b="0" i="1">
                                      <a:solidFill>
                                        <a:schemeClr val="tx1"/>
                                      </a:solidFill>
                                      <a:effectLst/>
                                      <a:latin typeface="Cambria Math" panose="02040503050406030204" pitchFamily="18" charset="0"/>
                                    </a:rPr>
                                    <m:t>𝑡</m:t>
                                  </m:r>
                                </m:sub>
                              </m:sSub>
                            </m:oMath>
                          </a14:m>
                          <a:r>
                            <a:rPr lang="en-GB" sz="1800" b="0" i="1" dirty="0">
                              <a:solidFill>
                                <a:schemeClr val="tx1"/>
                              </a:solidFill>
                              <a:effectLst/>
                              <a:latin typeface="Calibri Light" panose="020F0302020204030204" pitchFamily="34" charset="0"/>
                              <a:cs typeface="Calibri Light" panose="020F0302020204030204" pitchFamily="34" charset="0"/>
                            </a:rPr>
                            <a:t> </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no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(12)</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noFill/>
                      </a:tcPr>
                    </a:tc>
                  </a:tr>
                </a:tbl>
              </a:graphicData>
            </a:graphic>
          </p:graphicFrame>
        </mc:Choice>
        <mc:Fallback xmlns="">
          <p:graphicFrame>
            <p:nvGraphicFramePr>
              <p:cNvPr id="18" name="Table 17"/>
              <p:cNvGraphicFramePr>
                <a:graphicFrameLocks noGrp="1"/>
              </p:cNvGraphicFramePr>
              <p:nvPr>
                <p:extLst>
                  <p:ext uri="{D42A27DB-BD31-4B8C-83A1-F6EECF244321}">
                    <p14:modId xmlns:p14="http://schemas.microsoft.com/office/powerpoint/2010/main" val="1822554713"/>
                  </p:ext>
                </p:extLst>
              </p:nvPr>
            </p:nvGraphicFramePr>
            <p:xfrm>
              <a:off x="559418" y="4306990"/>
              <a:ext cx="9741565" cy="804025"/>
            </p:xfrm>
            <a:graphic>
              <a:graphicData uri="http://schemas.openxmlformats.org/drawingml/2006/table">
                <a:tbl>
                  <a:tblPr firstRow="1" firstCol="1" bandRow="1">
                    <a:tableStyleId>{5C22544A-7EE6-4342-B048-85BDC9FD1C3A}</a:tableStyleId>
                  </a:tblPr>
                  <a:tblGrid>
                    <a:gridCol w="8878265"/>
                    <a:gridCol w="863300"/>
                  </a:tblGrid>
                  <a:tr h="804025">
                    <a:tc>
                      <a:txBody>
                        <a:bodyPr/>
                        <a:lstStyle/>
                        <a:p>
                          <a:endParaRPr lang="en-US"/>
                        </a:p>
                      </a:txBody>
                      <a:tcPr marL="68580" marR="68580" marT="0" marB="0" anchor="ctr">
                        <a:blipFill rotWithShape="0">
                          <a:blip r:embed="rId6"/>
                          <a:stretch>
                            <a:fillRect l="-69" t="-27820" r="-10021" b="-57143"/>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(12)</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noFill/>
                      </a:tcPr>
                    </a:tc>
                  </a:tr>
                </a:tbl>
              </a:graphicData>
            </a:graphic>
          </p:graphicFrame>
        </mc:Fallback>
      </mc:AlternateContent>
    </p:spTree>
    <p:extLst>
      <p:ext uri="{BB962C8B-B14F-4D97-AF65-F5344CB8AC3E}">
        <p14:creationId xmlns:p14="http://schemas.microsoft.com/office/powerpoint/2010/main" val="12527566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11</a:t>
            </a:fld>
            <a:r>
              <a:rPr spc="-45" dirty="0"/>
              <a:t> </a:t>
            </a:r>
            <a:r>
              <a:rPr spc="-35" dirty="0"/>
              <a:t>of</a:t>
            </a:r>
            <a:r>
              <a:rPr spc="-50" dirty="0"/>
              <a:t> </a:t>
            </a:r>
            <a:r>
              <a:rPr spc="35" dirty="0" smtClean="0"/>
              <a:t>2</a:t>
            </a:r>
            <a:r>
              <a:rPr lang="en-GB" spc="35" dirty="0" smtClean="0"/>
              <a:t>5</a:t>
            </a:r>
            <a:endParaRPr spc="35" dirty="0"/>
          </a:p>
        </p:txBody>
      </p:sp>
      <p:graphicFrame>
        <p:nvGraphicFramePr>
          <p:cNvPr id="16" name="object 2"/>
          <p:cNvGraphicFramePr>
            <a:graphicFrameLocks noGrp="1"/>
          </p:cNvGraphicFramePr>
          <p:nvPr>
            <p:extLst>
              <p:ext uri="{D42A27DB-BD31-4B8C-83A1-F6EECF244321}">
                <p14:modId xmlns:p14="http://schemas.microsoft.com/office/powerpoint/2010/main" val="3101871387"/>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8789417">
                  <a:extLst>
                    <a:ext uri="{9D8B030D-6E8A-4147-A177-3AD203B41FA5}">
                      <a16:colId xmlns="" xmlns:a16="http://schemas.microsoft.com/office/drawing/2014/main" val="20000"/>
                    </a:ext>
                  </a:extLst>
                </a:gridCol>
                <a:gridCol w="1023237">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From a Theoretical Model to the Empirical Approach</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5</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5</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mc:AlternateContent xmlns:mc="http://schemas.openxmlformats.org/markup-compatibility/2006" xmlns:a14="http://schemas.microsoft.com/office/drawing/2010/main">
        <mc:Choice Requires="a14">
          <p:sp>
            <p:nvSpPr>
              <p:cNvPr id="4" name="Rectangle 3"/>
              <p:cNvSpPr/>
              <p:nvPr/>
            </p:nvSpPr>
            <p:spPr>
              <a:xfrm>
                <a:off x="451667" y="739637"/>
                <a:ext cx="9946056" cy="4287712"/>
              </a:xfrm>
              <a:prstGeom prst="rect">
                <a:avLst/>
              </a:prstGeom>
            </p:spPr>
            <p:txBody>
              <a:bodyPr wrap="square">
                <a:spAutoFit/>
              </a:bodyPr>
              <a:lstStyle/>
              <a:p>
                <a:pPr algn="just"/>
                <a:r>
                  <a:rPr lang="en-GB" b="1" dirty="0" smtClean="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BUT</a:t>
                </a:r>
                <a:r>
                  <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 in its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linear approach, </a:t>
                </a:r>
                <a:r>
                  <a:rPr lang="en-GB"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Equation (</a:t>
                </a:r>
                <a:r>
                  <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12)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fails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to capture the full complexity of the data,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e.g. </a:t>
                </a:r>
                <a:r>
                  <a:rPr lang="en-GB" dirty="0" smtClean="0">
                    <a:solidFill>
                      <a:srgbClr val="CC00FF"/>
                    </a:solidFill>
                    <a:latin typeface="Calibri Light" panose="020F0302020204030204" pitchFamily="34" charset="0"/>
                    <a:ea typeface="Calibri" panose="020F0502020204030204" pitchFamily="34" charset="0"/>
                    <a:cs typeface="Calibri Light" panose="020F0302020204030204" pitchFamily="34" charset="0"/>
                  </a:rPr>
                  <a:t>in </a:t>
                </a:r>
                <a:r>
                  <a:rPr lang="en-GB" dirty="0">
                    <a:solidFill>
                      <a:srgbClr val="CC00FF"/>
                    </a:solidFill>
                    <a:latin typeface="Calibri Light" panose="020F0302020204030204" pitchFamily="34" charset="0"/>
                    <a:ea typeface="Calibri" panose="020F0502020204030204" pitchFamily="34" charset="0"/>
                    <a:cs typeface="Calibri Light" panose="020F0302020204030204" pitchFamily="34" charset="0"/>
                  </a:rPr>
                  <a:t>case of </a:t>
                </a:r>
                <a:r>
                  <a:rPr lang="en-GB" dirty="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cyclical vulnerabilities on the </a:t>
                </a: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a:t>
                </a:r>
                <a:r>
                  <a:rPr lang="en-GB" dirty="0" smtClean="0">
                    <a:solidFill>
                      <a:srgbClr val="CC00FF"/>
                    </a:solidFill>
                    <a:latin typeface="Calibri Light" panose="020F0302020204030204" pitchFamily="34" charset="0"/>
                    <a:ea typeface="Calibri" panose="020F0502020204030204" pitchFamily="34" charset="0"/>
                    <a:cs typeface="Calibri Light" panose="020F0302020204030204" pitchFamily="34" charset="0"/>
                  </a:rPr>
                  <a:t>tail-at-risk’, </a:t>
                </a:r>
                <a:r>
                  <a:rPr lang="en-GB" dirty="0">
                    <a:solidFill>
                      <a:srgbClr val="CC00FF"/>
                    </a:solidFill>
                    <a:latin typeface="Calibri Light" panose="020F0302020204030204" pitchFamily="34" charset="0"/>
                    <a:ea typeface="Calibri" panose="020F0502020204030204" pitchFamily="34" charset="0"/>
                    <a:cs typeface="Calibri Light" panose="020F0302020204030204" pitchFamily="34" charset="0"/>
                  </a:rPr>
                  <a:t>variability, and asymmetry, </a:t>
                </a:r>
                <a:r>
                  <a:rPr lang="en-GB" dirty="0" smtClean="0">
                    <a:solidFill>
                      <a:srgbClr val="CC00FF"/>
                    </a:solidFill>
                    <a:latin typeface="Calibri Light" panose="020F0302020204030204" pitchFamily="34" charset="0"/>
                    <a:ea typeface="Calibri" panose="020F0502020204030204" pitchFamily="34" charset="0"/>
                    <a:cs typeface="Calibri Light" panose="020F0302020204030204" pitchFamily="34" charset="0"/>
                  </a:rPr>
                  <a:t>or negative skewness</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upon which the growth-climate change nexus is analysed by means of a </a:t>
                </a:r>
                <a:r>
                  <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Growth-at-risk (GAR) and a </a:t>
                </a:r>
                <a:r>
                  <a:rPr lang="en-GB"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Quantile Regression (QR) </a:t>
                </a:r>
                <a:r>
                  <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approach, used also by </a:t>
                </a:r>
                <a:r>
                  <a:rPr lang="en-GB"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a:t>
                </a:r>
                <a:r>
                  <a:rPr lang="en-GB"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O’Brien and </a:t>
                </a:r>
                <a:r>
                  <a:rPr lang="en-GB" dirty="0" err="1">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Wosser</a:t>
                </a:r>
                <a:r>
                  <a:rPr lang="en-GB"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(2021</a:t>
                </a:r>
                <a:r>
                  <a:rPr lang="en-GB" dirty="0"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a:t>
                </a:r>
                <a:r>
                  <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 where:</a:t>
                </a:r>
              </a:p>
              <a:p>
                <a:pPr algn="just"/>
                <a:endParaRPr lang="en-GB"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endParaRPr>
              </a:p>
              <a:p>
                <a:pPr marL="742950" lvl="1" indent="-285750" algn="just">
                  <a:buFont typeface="Wingdings" panose="05000000000000000000" pitchFamily="2" charset="2"/>
                  <a:buChar char="§"/>
                </a:pPr>
                <a:r>
                  <a:rPr lang="en-GB" b="1" dirty="0" smtClean="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GAR </a:t>
                </a:r>
                <a:r>
                  <a:rPr lang="en-GB"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is a pre-defined quantile at the lower end of the </a:t>
                </a:r>
                <a:r>
                  <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distribution, e.g. </a:t>
                </a:r>
                <a:r>
                  <a:rPr lang="en-GB" dirty="0" smtClean="0">
                    <a:solidFill>
                      <a:srgbClr val="00B0F0"/>
                    </a:solidFill>
                    <a:latin typeface="Calibri Light" panose="020F0302020204030204" pitchFamily="34" charset="0"/>
                    <a:ea typeface="Times New Roman" panose="02020603050405020304" pitchFamily="18" charset="0"/>
                    <a:cs typeface="Calibri Light" panose="020F0302020204030204" pitchFamily="34" charset="0"/>
                  </a:rPr>
                  <a:t>that </a:t>
                </a:r>
                <a:r>
                  <a:rPr lang="en-GB" dirty="0">
                    <a:solidFill>
                      <a:srgbClr val="00B0F0"/>
                    </a:solidFill>
                    <a:latin typeface="Calibri Light" panose="020F0302020204030204" pitchFamily="34" charset="0"/>
                    <a:ea typeface="Times New Roman" panose="02020603050405020304" pitchFamily="18" charset="0"/>
                    <a:cs typeface="Calibri Light" panose="020F0302020204030204" pitchFamily="34" charset="0"/>
                  </a:rPr>
                  <a:t>corresponds to the probability that real GDP growth will fall below a pre-determined threshold</a:t>
                </a:r>
                <a:r>
                  <a:rPr lang="en-GB"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 which as </a:t>
                </a:r>
                <a:r>
                  <a:rPr lang="en-GB" dirty="0" err="1">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Drenkovska</a:t>
                </a:r>
                <a:r>
                  <a:rPr lang="en-GB"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and </a:t>
                </a:r>
                <a:r>
                  <a:rPr lang="en-GB" dirty="0" err="1">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Volcjak</a:t>
                </a:r>
                <a:r>
                  <a:rPr lang="en-GB"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(2022)</a:t>
                </a:r>
                <a:r>
                  <a:rPr lang="en-GB" dirty="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 reveal, is the quantile of the chosen variable that corresponds with a tail risk is usually set at 5% or 10% of its distribution</a:t>
                </a:r>
                <a:r>
                  <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rPr>
                  <a:t>.</a:t>
                </a:r>
              </a:p>
              <a:p>
                <a:pPr lvl="1" algn="just"/>
                <a:endPar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endParaRPr>
              </a:p>
              <a:p>
                <a:pPr marL="742950" lvl="1" indent="-285750" algn="just">
                  <a:buFont typeface="Wingdings" panose="05000000000000000000" pitchFamily="2" charset="2"/>
                  <a:buChar char="§"/>
                </a:pPr>
                <a:r>
                  <a:rPr lang="en-GB" b="1" dirty="0" smtClean="0">
                    <a:solidFill>
                      <a:srgbClr val="00CC00"/>
                    </a:solidFill>
                    <a:latin typeface="Calibri Light" panose="020F0302020204030204" pitchFamily="34" charset="0"/>
                    <a:cs typeface="Calibri Light" panose="020F0302020204030204" pitchFamily="34" charset="0"/>
                  </a:rPr>
                  <a:t>QR approach</a:t>
                </a:r>
                <a:r>
                  <a:rPr lang="en-GB" dirty="0" smtClean="0">
                    <a:latin typeface="Calibri Light" panose="020F0302020204030204" pitchFamily="34" charset="0"/>
                    <a:cs typeface="Calibri Light" panose="020F0302020204030204" pitchFamily="34" charset="0"/>
                  </a:rPr>
                  <a:t>, </a:t>
                </a:r>
                <a:r>
                  <a:rPr lang="en-GB" dirty="0" smtClean="0">
                    <a:solidFill>
                      <a:schemeClr val="tx1"/>
                    </a:solidFill>
                    <a:latin typeface="Calibri Light" panose="020F0302020204030204" pitchFamily="34" charset="0"/>
                    <a:cs typeface="Calibri Light" panose="020F0302020204030204" pitchFamily="34" charset="0"/>
                  </a:rPr>
                  <a:t>by </a:t>
                </a:r>
                <a:r>
                  <a:rPr lang="en-GB" dirty="0" err="1" smtClean="0">
                    <a:solidFill>
                      <a:schemeClr val="accent6">
                        <a:lumMod val="50000"/>
                      </a:schemeClr>
                    </a:solidFill>
                    <a:latin typeface="Calibri Light" panose="020F0302020204030204" pitchFamily="34" charset="0"/>
                    <a:cs typeface="Calibri Light" panose="020F0302020204030204" pitchFamily="34" charset="0"/>
                  </a:rPr>
                  <a:t>Koenker</a:t>
                </a:r>
                <a:r>
                  <a:rPr lang="en-GB" dirty="0" smtClean="0">
                    <a:solidFill>
                      <a:schemeClr val="accent6">
                        <a:lumMod val="50000"/>
                      </a:schemeClr>
                    </a:solidFill>
                    <a:latin typeface="Calibri Light" panose="020F0302020204030204" pitchFamily="34" charset="0"/>
                    <a:cs typeface="Calibri Light" panose="020F0302020204030204" pitchFamily="34" charset="0"/>
                  </a:rPr>
                  <a:t> </a:t>
                </a:r>
                <a:r>
                  <a:rPr lang="en-GB" dirty="0">
                    <a:solidFill>
                      <a:schemeClr val="accent6">
                        <a:lumMod val="50000"/>
                      </a:schemeClr>
                    </a:solidFill>
                    <a:latin typeface="Calibri Light" panose="020F0302020204030204" pitchFamily="34" charset="0"/>
                    <a:cs typeface="Calibri Light" panose="020F0302020204030204" pitchFamily="34" charset="0"/>
                  </a:rPr>
                  <a:t>(2005</a:t>
                </a:r>
                <a:r>
                  <a:rPr lang="en-GB" dirty="0" smtClean="0">
                    <a:solidFill>
                      <a:schemeClr val="accent6">
                        <a:lumMod val="50000"/>
                      </a:schemeClr>
                    </a:solidFill>
                    <a:latin typeface="Calibri Light" panose="020F0302020204030204" pitchFamily="34" charset="0"/>
                    <a:cs typeface="Calibri Light" panose="020F0302020204030204" pitchFamily="34" charset="0"/>
                  </a:rPr>
                  <a:t>)</a:t>
                </a:r>
                <a:r>
                  <a:rPr lang="en-GB" dirty="0" smtClean="0">
                    <a:solidFill>
                      <a:schemeClr val="tx1"/>
                    </a:solidFill>
                    <a:latin typeface="Calibri Light" panose="020F0302020204030204" pitchFamily="34" charset="0"/>
                    <a:cs typeface="Calibri Light" panose="020F0302020204030204" pitchFamily="34" charset="0"/>
                  </a:rPr>
                  <a:t>, </a:t>
                </a:r>
                <a:r>
                  <a:rPr lang="en-GB" dirty="0">
                    <a:solidFill>
                      <a:schemeClr val="tx1"/>
                    </a:solidFill>
                    <a:latin typeface="Calibri Light" panose="020F0302020204030204" pitchFamily="34" charset="0"/>
                    <a:cs typeface="Calibri Light" panose="020F0302020204030204" pitchFamily="34" charset="0"/>
                  </a:rPr>
                  <a:t>estimates the </a:t>
                </a:r>
                <a:r>
                  <a:rPr lang="en-GB" dirty="0">
                    <a:latin typeface="Calibri Light" panose="020F0302020204030204" pitchFamily="34" charset="0"/>
                    <a:cs typeface="Calibri Light" panose="020F0302020204030204" pitchFamily="34" charset="0"/>
                  </a:rPr>
                  <a:t>conditional </a:t>
                </a:r>
                <a:r>
                  <a:rPr lang="en-GB" dirty="0" smtClean="0">
                    <a:latin typeface="Calibri Light" panose="020F0302020204030204" pitchFamily="34" charset="0"/>
                    <a:cs typeface="Calibri Light" panose="020F0302020204030204" pitchFamily="34" charset="0"/>
                  </a:rPr>
                  <a:t>median</a:t>
                </a:r>
                <a:r>
                  <a:rPr lang="en-GB" dirty="0">
                    <a:latin typeface="Calibri Light" panose="020F0302020204030204" pitchFamily="34" charset="0"/>
                    <a:cs typeface="Calibri Light" panose="020F0302020204030204" pitchFamily="34" charset="0"/>
                  </a:rPr>
                  <a:t> (or </a:t>
                </a:r>
                <a:r>
                  <a:rPr lang="en-GB" dirty="0" smtClean="0">
                    <a:latin typeface="Calibri Light" panose="020F0302020204030204" pitchFamily="34" charset="0"/>
                    <a:cs typeface="Calibri Light" panose="020F0302020204030204" pitchFamily="34" charset="0"/>
                  </a:rPr>
                  <a:t>other quantiles [</a:t>
                </a:r>
                <a14:m>
                  <m:oMath xmlns:m="http://schemas.openxmlformats.org/officeDocument/2006/math">
                    <m:sSup>
                      <m:sSupPr>
                        <m:ctrlPr>
                          <a:rPr lang="en-GB" i="1" smtClean="0">
                            <a:solidFill>
                              <a:srgbClr val="00B0F0"/>
                            </a:solidFill>
                            <a:latin typeface="Cambria Math" panose="02040503050406030204" pitchFamily="18" charset="0"/>
                            <a:cs typeface="Calibri Light" panose="020F0302020204030204" pitchFamily="34" charset="0"/>
                          </a:rPr>
                        </m:ctrlPr>
                      </m:sSupPr>
                      <m:e>
                        <m:r>
                          <a:rPr lang="en-GB">
                            <a:solidFill>
                              <a:srgbClr val="00B0F0"/>
                            </a:solidFill>
                            <a:latin typeface="Cambria Math" panose="02040503050406030204" pitchFamily="18" charset="0"/>
                            <a:cs typeface="Calibri Light" panose="020F0302020204030204" pitchFamily="34" charset="0"/>
                          </a:rPr>
                          <m:t>𝑞</m:t>
                        </m:r>
                      </m:e>
                      <m:sup>
                        <m:r>
                          <a:rPr lang="en-GB">
                            <a:solidFill>
                              <a:srgbClr val="00B0F0"/>
                            </a:solidFill>
                            <a:latin typeface="Cambria Math" panose="02040503050406030204" pitchFamily="18" charset="0"/>
                            <a:cs typeface="Calibri Light" panose="020F0302020204030204" pitchFamily="34" charset="0"/>
                          </a:rPr>
                          <m:t>𝑡h</m:t>
                        </m:r>
                      </m:sup>
                    </m:sSup>
                    <m:r>
                      <a:rPr lang="en-GB" b="0" i="0" smtClean="0">
                        <a:latin typeface="Cambria Math" panose="02040503050406030204" pitchFamily="18" charset="0"/>
                        <a:cs typeface="Calibri Light" panose="020F0302020204030204" pitchFamily="34" charset="0"/>
                      </a:rPr>
                      <m:t>]</m:t>
                    </m:r>
                  </m:oMath>
                </a14:m>
                <a:r>
                  <a:rPr lang="en-GB" dirty="0" smtClean="0">
                    <a:latin typeface="Calibri Light" panose="020F0302020204030204" pitchFamily="34" charset="0"/>
                    <a:cs typeface="Calibri Light" panose="020F0302020204030204" pitchFamily="34" charset="0"/>
                  </a:rPr>
                  <a:t>) </a:t>
                </a:r>
                <a:r>
                  <a:rPr lang="en-GB" dirty="0">
                    <a:latin typeface="Calibri Light" panose="020F0302020204030204" pitchFamily="34" charset="0"/>
                    <a:cs typeface="Calibri Light" panose="020F0302020204030204" pitchFamily="34" charset="0"/>
                  </a:rPr>
                  <a:t>of the </a:t>
                </a:r>
                <a14:m>
                  <m:oMath xmlns:m="http://schemas.openxmlformats.org/officeDocument/2006/math">
                    <m:sSub>
                      <m:sSubPr>
                        <m:ctrlPr>
                          <a:rPr lang="en-GB" i="1" smtClean="0">
                            <a:solidFill>
                              <a:srgbClr val="00B0F0"/>
                            </a:solidFill>
                            <a:latin typeface="Cambria Math" panose="02040503050406030204" pitchFamily="18" charset="0"/>
                          </a:rPr>
                        </m:ctrlPr>
                      </m:sSubPr>
                      <m:e>
                        <m:r>
                          <a:rPr lang="en-GB" i="1">
                            <a:solidFill>
                              <a:srgbClr val="00B0F0"/>
                            </a:solidFill>
                            <a:latin typeface="Cambria Math" panose="02040503050406030204" pitchFamily="18" charset="0"/>
                          </a:rPr>
                          <m:t>𝑔</m:t>
                        </m:r>
                      </m:e>
                      <m:sub>
                        <m:r>
                          <a:rPr lang="en-GB" i="1">
                            <a:solidFill>
                              <a:srgbClr val="00B0F0"/>
                            </a:solidFill>
                            <a:latin typeface="Cambria Math" panose="02040503050406030204" pitchFamily="18" charset="0"/>
                          </a:rPr>
                          <m:t>𝑡</m:t>
                        </m:r>
                      </m:sub>
                    </m:sSub>
                  </m:oMath>
                </a14:m>
                <a:r>
                  <a:rPr lang="en-GB" dirty="0" smtClean="0">
                    <a:latin typeface="Calibri Light" panose="020F0302020204030204" pitchFamily="34" charset="0"/>
                    <a:cs typeface="Calibri Light" panose="020F0302020204030204" pitchFamily="34" charset="0"/>
                  </a:rPr>
                  <a:t>, which tells what </a:t>
                </a:r>
                <a:r>
                  <a:rPr lang="en-GB" dirty="0">
                    <a:latin typeface="Calibri Light" panose="020F0302020204030204" pitchFamily="34" charset="0"/>
                    <a:cs typeface="Calibri Light" panose="020F0302020204030204" pitchFamily="34" charset="0"/>
                  </a:rPr>
                  <a:t>happens to the </a:t>
                </a:r>
                <a14:m>
                  <m:oMath xmlns:m="http://schemas.openxmlformats.org/officeDocument/2006/math">
                    <m:sSup>
                      <m:sSupPr>
                        <m:ctrlPr>
                          <a:rPr lang="en-GB" i="1" smtClean="0">
                            <a:solidFill>
                              <a:srgbClr val="00B0F0"/>
                            </a:solidFill>
                            <a:latin typeface="Cambria Math" panose="02040503050406030204" pitchFamily="18" charset="0"/>
                          </a:rPr>
                        </m:ctrlPr>
                      </m:sSupPr>
                      <m:e>
                        <m:r>
                          <a:rPr lang="en-GB" i="1">
                            <a:solidFill>
                              <a:srgbClr val="00B0F0"/>
                            </a:solidFill>
                            <a:latin typeface="Cambria Math" panose="02040503050406030204" pitchFamily="18" charset="0"/>
                          </a:rPr>
                          <m:t>𝑞</m:t>
                        </m:r>
                      </m:e>
                      <m:sup>
                        <m:r>
                          <a:rPr lang="en-GB" i="1">
                            <a:solidFill>
                              <a:srgbClr val="00B0F0"/>
                            </a:solidFill>
                            <a:latin typeface="Cambria Math" panose="02040503050406030204" pitchFamily="18" charset="0"/>
                          </a:rPr>
                          <m:t>𝑡h</m:t>
                        </m:r>
                      </m:sup>
                    </m:sSup>
                  </m:oMath>
                </a14:m>
                <a:r>
                  <a:rPr lang="en-GB" dirty="0">
                    <a:latin typeface="Calibri Light" panose="020F0302020204030204" pitchFamily="34" charset="0"/>
                    <a:cs typeface="Calibri Light" panose="020F0302020204030204" pitchFamily="34" charset="0"/>
                  </a:rPr>
                  <a:t> </a:t>
                </a:r>
                <a:r>
                  <a:rPr lang="en-GB" dirty="0" smtClean="0">
                    <a:latin typeface="Calibri Light" panose="020F0302020204030204" pitchFamily="34" charset="0"/>
                    <a:cs typeface="Calibri Light" panose="020F0302020204030204" pitchFamily="34" charset="0"/>
                  </a:rPr>
                  <a:t>[</a:t>
                </a:r>
                <a14:m>
                  <m:oMath xmlns:m="http://schemas.openxmlformats.org/officeDocument/2006/math">
                    <m:r>
                      <a:rPr lang="en-GB" i="1">
                        <a:latin typeface="Cambria Math" panose="02040503050406030204" pitchFamily="18" charset="0"/>
                      </a:rPr>
                      <m:t>𝑞</m:t>
                    </m:r>
                  </m:oMath>
                </a14:m>
                <a:r>
                  <a:rPr lang="en-GB" dirty="0"/>
                  <a:t> </a:t>
                </a:r>
                <a14:m>
                  <m:oMath xmlns:m="http://schemas.openxmlformats.org/officeDocument/2006/math">
                    <m:r>
                      <a:rPr lang="en-GB" i="1">
                        <a:latin typeface="Cambria Math" panose="02040503050406030204" pitchFamily="18" charset="0"/>
                      </a:rPr>
                      <m:t>𝜖</m:t>
                    </m:r>
                  </m:oMath>
                </a14:m>
                <a:r>
                  <a:rPr lang="en-GB" dirty="0"/>
                  <a:t> {</a:t>
                </a:r>
                <a:r>
                  <a:rPr lang="en-GB" i="1" dirty="0"/>
                  <a:t>0.1; 0.2; 0.3; 0.4; 0.5; 0.6; 0.7; 0.8; 0.9</a:t>
                </a:r>
                <a:r>
                  <a:rPr lang="en-GB" dirty="0" smtClean="0"/>
                  <a:t>}</a:t>
                </a:r>
                <a:r>
                  <a:rPr lang="en-GB" dirty="0" smtClean="0">
                    <a:latin typeface="Calibri Light" panose="020F0302020204030204" pitchFamily="34" charset="0"/>
                    <a:cs typeface="Calibri Light" panose="020F0302020204030204" pitchFamily="34" charset="0"/>
                  </a:rPr>
                  <a:t>] of </a:t>
                </a:r>
                <a:r>
                  <a:rPr lang="en-GB" dirty="0">
                    <a:latin typeface="Calibri Light" panose="020F0302020204030204" pitchFamily="34" charset="0"/>
                    <a:cs typeface="Calibri Light" panose="020F0302020204030204" pitchFamily="34" charset="0"/>
                  </a:rPr>
                  <a:t>the distribution of </a:t>
                </a:r>
                <a14:m>
                  <m:oMath xmlns:m="http://schemas.openxmlformats.org/officeDocument/2006/math">
                    <m:sSub>
                      <m:sSubPr>
                        <m:ctrlPr>
                          <a:rPr lang="en-GB" i="1" smtClean="0">
                            <a:solidFill>
                              <a:srgbClr val="00B0F0"/>
                            </a:solidFill>
                            <a:latin typeface="Cambria Math" panose="02040503050406030204" pitchFamily="18" charset="0"/>
                          </a:rPr>
                        </m:ctrlPr>
                      </m:sSubPr>
                      <m:e>
                        <m:r>
                          <a:rPr lang="en-GB" i="1">
                            <a:solidFill>
                              <a:srgbClr val="00B0F0"/>
                            </a:solidFill>
                            <a:latin typeface="Cambria Math" panose="02040503050406030204" pitchFamily="18" charset="0"/>
                          </a:rPr>
                          <m:t>𝑔</m:t>
                        </m:r>
                      </m:e>
                      <m:sub>
                        <m:r>
                          <a:rPr lang="en-GB" i="1">
                            <a:solidFill>
                              <a:srgbClr val="00B0F0"/>
                            </a:solidFill>
                            <a:latin typeface="Cambria Math" panose="02040503050406030204" pitchFamily="18" charset="0"/>
                          </a:rPr>
                          <m:t>𝑡</m:t>
                        </m:r>
                      </m:sub>
                    </m:sSub>
                  </m:oMath>
                </a14:m>
                <a:r>
                  <a:rPr lang="en-GB" dirty="0">
                    <a:latin typeface="Calibri Light" panose="020F0302020204030204" pitchFamily="34" charset="0"/>
                    <a:cs typeface="Calibri Light" panose="020F0302020204030204" pitchFamily="34" charset="0"/>
                  </a:rPr>
                  <a:t> when the </a:t>
                </a:r>
                <a14:m>
                  <m:oMath xmlns:m="http://schemas.openxmlformats.org/officeDocument/2006/math">
                    <m:sSup>
                      <m:sSupPr>
                        <m:ctrlPr>
                          <a:rPr lang="en-GB" i="1" smtClean="0">
                            <a:solidFill>
                              <a:srgbClr val="00B0F0"/>
                            </a:solidFill>
                            <a:latin typeface="Cambria Math" panose="02040503050406030204" pitchFamily="18" charset="0"/>
                          </a:rPr>
                        </m:ctrlPr>
                      </m:sSupPr>
                      <m:e>
                        <m:r>
                          <a:rPr lang="en-GB" i="1">
                            <a:solidFill>
                              <a:srgbClr val="00B0F0"/>
                            </a:solidFill>
                            <a:latin typeface="Cambria Math" panose="02040503050406030204" pitchFamily="18" charset="0"/>
                          </a:rPr>
                          <m:t>𝑖</m:t>
                        </m:r>
                      </m:e>
                      <m:sup>
                        <m:r>
                          <a:rPr lang="en-GB" i="1">
                            <a:solidFill>
                              <a:srgbClr val="00B0F0"/>
                            </a:solidFill>
                            <a:latin typeface="Cambria Math" panose="02040503050406030204" pitchFamily="18" charset="0"/>
                          </a:rPr>
                          <m:t>𝑡h</m:t>
                        </m:r>
                      </m:sup>
                    </m:sSup>
                  </m:oMath>
                </a14:m>
                <a:r>
                  <a:rPr lang="en-GB" dirty="0">
                    <a:latin typeface="Calibri Light" panose="020F0302020204030204" pitchFamily="34" charset="0"/>
                    <a:cs typeface="Calibri Light" panose="020F0302020204030204" pitchFamily="34" charset="0"/>
                  </a:rPr>
                  <a:t> conditions variables </a:t>
                </a:r>
                <a14:m>
                  <m:oMath xmlns:m="http://schemas.openxmlformats.org/officeDocument/2006/math">
                    <m:sSub>
                      <m:sSubPr>
                        <m:ctrlPr>
                          <a:rPr lang="en-GB" i="1" smtClean="0">
                            <a:solidFill>
                              <a:srgbClr val="00B0F0"/>
                            </a:solidFill>
                            <a:latin typeface="Cambria Math" panose="02040503050406030204" pitchFamily="18" charset="0"/>
                          </a:rPr>
                        </m:ctrlPr>
                      </m:sSubPr>
                      <m:e>
                        <m:r>
                          <a:rPr lang="en-GB" i="1">
                            <a:solidFill>
                              <a:srgbClr val="00B0F0"/>
                            </a:solidFill>
                            <a:latin typeface="Cambria Math" panose="02040503050406030204" pitchFamily="18" charset="0"/>
                          </a:rPr>
                          <m:t>𝑋</m:t>
                        </m:r>
                      </m:e>
                      <m:sub>
                        <m:r>
                          <a:rPr lang="en-GB" i="1">
                            <a:solidFill>
                              <a:srgbClr val="00B0F0"/>
                            </a:solidFill>
                            <a:latin typeface="Cambria Math" panose="02040503050406030204" pitchFamily="18" charset="0"/>
                          </a:rPr>
                          <m:t>𝑖</m:t>
                        </m:r>
                      </m:sub>
                    </m:sSub>
                  </m:oMath>
                </a14:m>
                <a:r>
                  <a:rPr lang="en-GB" dirty="0">
                    <a:latin typeface="Calibri Light" panose="020F0302020204030204" pitchFamily="34" charset="0"/>
                    <a:cs typeface="Calibri Light" panose="020F0302020204030204" pitchFamily="34" charset="0"/>
                  </a:rPr>
                  <a:t> changes, which can be expressed as the solution of a minimization (optimization) problem of the sum of absolute residuals (compared to the </a:t>
                </a:r>
                <a:r>
                  <a:rPr lang="en-GB" dirty="0" smtClean="0">
                    <a:latin typeface="Calibri Light" panose="020F0302020204030204" pitchFamily="34" charset="0"/>
                    <a:cs typeface="Calibri Light" panose="020F0302020204030204" pitchFamily="34" charset="0"/>
                  </a:rPr>
                  <a:t>SS </a:t>
                </a:r>
                <a:r>
                  <a:rPr lang="en-GB" dirty="0">
                    <a:latin typeface="Calibri Light" panose="020F0302020204030204" pitchFamily="34" charset="0"/>
                    <a:cs typeface="Calibri Light" panose="020F0302020204030204" pitchFamily="34" charset="0"/>
                  </a:rPr>
                  <a:t>in multiple regression</a:t>
                </a:r>
                <a:r>
                  <a:rPr lang="en-GB" dirty="0" smtClean="0">
                    <a:latin typeface="Calibri Light" panose="020F0302020204030204" pitchFamily="34" charset="0"/>
                    <a:cs typeface="Calibri Light" panose="020F0302020204030204" pitchFamily="34" charset="0"/>
                  </a:rPr>
                  <a:t>), upon which </a:t>
                </a:r>
                <a:r>
                  <a:rPr lang="en-GB" b="1" dirty="0" smtClean="0">
                    <a:latin typeface="Calibri Light" panose="020F0302020204030204" pitchFamily="34" charset="0"/>
                    <a:cs typeface="Calibri Light" panose="020F0302020204030204" pitchFamily="34" charset="0"/>
                  </a:rPr>
                  <a:t>Equation (12)</a:t>
                </a:r>
                <a:r>
                  <a:rPr lang="en-GB" dirty="0" smtClean="0">
                    <a:latin typeface="Calibri Light" panose="020F0302020204030204" pitchFamily="34" charset="0"/>
                    <a:cs typeface="Calibri Light" panose="020F0302020204030204" pitchFamily="34" charset="0"/>
                  </a:rPr>
                  <a:t> takes the form as:</a:t>
                </a:r>
                <a:endParaRPr lang="en-GB" dirty="0" smtClean="0">
                  <a:solidFill>
                    <a:srgbClr val="000000"/>
                  </a:solidFill>
                  <a:latin typeface="Calibri Light" panose="020F0302020204030204" pitchFamily="34" charset="0"/>
                  <a:ea typeface="Times New Roman" panose="02020603050405020304" pitchFamily="18" charset="0"/>
                  <a:cs typeface="Calibri Light" panose="020F0302020204030204" pitchFamily="34"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451667" y="739637"/>
                <a:ext cx="9946056" cy="4287712"/>
              </a:xfrm>
              <a:prstGeom prst="rect">
                <a:avLst/>
              </a:prstGeom>
              <a:blipFill rotWithShape="0">
                <a:blip r:embed="rId3"/>
                <a:stretch>
                  <a:fillRect l="-490" t="-710" r="-551" b="-71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221858903"/>
                  </p:ext>
                </p:extLst>
              </p:nvPr>
            </p:nvGraphicFramePr>
            <p:xfrm>
              <a:off x="538640" y="5217275"/>
              <a:ext cx="9794239" cy="328295"/>
            </p:xfrm>
            <a:graphic>
              <a:graphicData uri="http://schemas.openxmlformats.org/drawingml/2006/table">
                <a:tbl>
                  <a:tblPr firstRow="1" firstCol="1" bandRow="1">
                    <a:tableStyleId>{5C22544A-7EE6-4342-B048-85BDC9FD1C3A}</a:tableStyleId>
                  </a:tblPr>
                  <a:tblGrid>
                    <a:gridCol w="8926271"/>
                    <a:gridCol w="867968"/>
                  </a:tblGrid>
                  <a:tr h="0">
                    <a:tc>
                      <a:txBody>
                        <a:bodyPr/>
                        <a:lstStyle/>
                        <a:p>
                          <a:pPr algn="ctr">
                            <a:lnSpc>
                              <a:spcPct val="107000"/>
                            </a:lnSpc>
                            <a:spcAft>
                              <a:spcPts val="0"/>
                            </a:spcAft>
                          </a:pPr>
                          <a14:m>
                            <m:oMathPara xmlns:m="http://schemas.openxmlformats.org/officeDocument/2006/math">
                              <m:oMathParaPr>
                                <m:jc m:val="centerGroup"/>
                              </m:oMathParaPr>
                              <m:oMath xmlns:m="http://schemas.openxmlformats.org/officeDocument/2006/math">
                                <m:sSubSup>
                                  <m:sSubSupPr>
                                    <m:ctrlPr>
                                      <a:rPr lang="en-GB" sz="1800" b="0" i="1" smtClean="0">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𝑔</m:t>
                                    </m:r>
                                  </m:e>
                                  <m:sub>
                                    <m:r>
                                      <a:rPr lang="en-GB" sz="1800" b="0" i="1">
                                        <a:solidFill>
                                          <a:schemeClr val="tx1"/>
                                        </a:solidFill>
                                        <a:effectLst/>
                                        <a:latin typeface="Cambria Math" panose="02040503050406030204" pitchFamily="18" charset="0"/>
                                      </a:rPr>
                                      <m:t>𝑡</m:t>
                                    </m:r>
                                  </m:sub>
                                  <m:sup>
                                    <m:r>
                                      <a:rPr lang="en-GB" sz="1800" b="0" i="1">
                                        <a:solidFill>
                                          <a:schemeClr val="tx1"/>
                                        </a:solidFill>
                                        <a:effectLst/>
                                        <a:latin typeface="Cambria Math" panose="02040503050406030204" pitchFamily="18" charset="0"/>
                                      </a:rPr>
                                      <m:t>𝑞</m:t>
                                    </m:r>
                                  </m:sup>
                                </m:sSubSup>
                                <m:r>
                                  <a:rPr lang="en-GB" sz="1800" b="0" i="1">
                                    <a:solidFill>
                                      <a:schemeClr val="tx1"/>
                                    </a:solidFill>
                                    <a:effectLst/>
                                    <a:latin typeface="Cambria Math" panose="02040503050406030204" pitchFamily="18" charset="0"/>
                                  </a:rPr>
                                  <m:t>=</m:t>
                                </m:r>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𝛽</m:t>
                                    </m:r>
                                  </m:e>
                                  <m:sub>
                                    <m:r>
                                      <a:rPr lang="en-GB" sz="1800" b="0" i="1">
                                        <a:solidFill>
                                          <a:schemeClr val="tx1"/>
                                        </a:solidFill>
                                        <a:effectLst/>
                                        <a:latin typeface="Cambria Math" panose="02040503050406030204" pitchFamily="18" charset="0"/>
                                      </a:rPr>
                                      <m:t>0</m:t>
                                    </m:r>
                                  </m:sub>
                                  <m:sup>
                                    <m:r>
                                      <a:rPr lang="en-GB" sz="1800" b="0" i="1">
                                        <a:solidFill>
                                          <a:schemeClr val="tx1"/>
                                        </a:solidFill>
                                        <a:effectLst/>
                                        <a:latin typeface="Cambria Math" panose="02040503050406030204" pitchFamily="18" charset="0"/>
                                      </a:rPr>
                                      <m:t>𝑞</m:t>
                                    </m:r>
                                  </m:sup>
                                </m:sSubSup>
                                <m:r>
                                  <a:rPr lang="en-GB" sz="1800" b="0" i="1">
                                    <a:solidFill>
                                      <a:schemeClr val="tx1"/>
                                    </a:solidFill>
                                    <a:effectLst/>
                                    <a:latin typeface="Cambria Math" panose="02040503050406030204" pitchFamily="18" charset="0"/>
                                  </a:rPr>
                                  <m:t>+</m:t>
                                </m:r>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𝛽</m:t>
                                    </m:r>
                                  </m:e>
                                  <m:sub>
                                    <m:r>
                                      <a:rPr lang="en-GB" sz="1800" b="0" i="1">
                                        <a:solidFill>
                                          <a:schemeClr val="tx1"/>
                                        </a:solidFill>
                                        <a:effectLst/>
                                        <a:latin typeface="Cambria Math" panose="02040503050406030204" pitchFamily="18" charset="0"/>
                                      </a:rPr>
                                      <m:t>1</m:t>
                                    </m:r>
                                  </m:sub>
                                  <m:sup>
                                    <m:r>
                                      <a:rPr lang="en-GB" sz="1800" b="0" i="1">
                                        <a:solidFill>
                                          <a:schemeClr val="tx1"/>
                                        </a:solidFill>
                                        <a:effectLst/>
                                        <a:latin typeface="Cambria Math" panose="02040503050406030204" pitchFamily="18" charset="0"/>
                                      </a:rPr>
                                      <m:t>𝑞</m:t>
                                    </m:r>
                                  </m:sup>
                                </m:sSubSup>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𝑋</m:t>
                                    </m:r>
                                  </m:e>
                                  <m:sub>
                                    <m:r>
                                      <a:rPr lang="en-GB" sz="1800" b="0" i="1">
                                        <a:solidFill>
                                          <a:schemeClr val="tx1"/>
                                        </a:solidFill>
                                        <a:effectLst/>
                                        <a:latin typeface="Cambria Math" panose="02040503050406030204" pitchFamily="18" charset="0"/>
                                      </a:rPr>
                                      <m:t>1,</m:t>
                                    </m:r>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−1</m:t>
                                    </m:r>
                                  </m:sub>
                                </m:sSub>
                                <m:r>
                                  <a:rPr lang="en-GB" sz="1800" b="0" i="1">
                                    <a:solidFill>
                                      <a:schemeClr val="tx1"/>
                                    </a:solidFill>
                                    <a:effectLst/>
                                    <a:latin typeface="Cambria Math" panose="02040503050406030204" pitchFamily="18" charset="0"/>
                                  </a:rPr>
                                  <m:t>+</m:t>
                                </m:r>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𝛽</m:t>
                                    </m:r>
                                  </m:e>
                                  <m:sub>
                                    <m:r>
                                      <a:rPr lang="en-GB" sz="1800" b="0" i="1">
                                        <a:solidFill>
                                          <a:schemeClr val="tx1"/>
                                        </a:solidFill>
                                        <a:effectLst/>
                                        <a:latin typeface="Cambria Math" panose="02040503050406030204" pitchFamily="18" charset="0"/>
                                      </a:rPr>
                                      <m:t>2</m:t>
                                    </m:r>
                                  </m:sub>
                                  <m:sup>
                                    <m:r>
                                      <a:rPr lang="en-GB" sz="1800" b="0" i="1">
                                        <a:solidFill>
                                          <a:schemeClr val="tx1"/>
                                        </a:solidFill>
                                        <a:effectLst/>
                                        <a:latin typeface="Cambria Math" panose="02040503050406030204" pitchFamily="18" charset="0"/>
                                      </a:rPr>
                                      <m:t>𝑞</m:t>
                                    </m:r>
                                  </m:sup>
                                </m:sSubSup>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𝑋</m:t>
                                    </m:r>
                                  </m:e>
                                  <m:sub>
                                    <m:r>
                                      <a:rPr lang="en-GB" sz="1800" b="0" i="1">
                                        <a:solidFill>
                                          <a:schemeClr val="tx1"/>
                                        </a:solidFill>
                                        <a:effectLst/>
                                        <a:latin typeface="Cambria Math" panose="02040503050406030204" pitchFamily="18" charset="0"/>
                                      </a:rPr>
                                      <m:t>2,</m:t>
                                    </m:r>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−1</m:t>
                                    </m:r>
                                  </m:sub>
                                </m:sSub>
                                <m:r>
                                  <a:rPr lang="en-GB" sz="1800" b="0" i="1">
                                    <a:solidFill>
                                      <a:schemeClr val="tx1"/>
                                    </a:solidFill>
                                    <a:effectLst/>
                                    <a:latin typeface="Cambria Math" panose="02040503050406030204" pitchFamily="18" charset="0"/>
                                  </a:rPr>
                                  <m:t>+…+</m:t>
                                </m:r>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𝛽</m:t>
                                    </m:r>
                                  </m:e>
                                  <m:sub>
                                    <m:r>
                                      <a:rPr lang="en-GB" sz="1800" b="0" i="1">
                                        <a:solidFill>
                                          <a:schemeClr val="tx1"/>
                                        </a:solidFill>
                                        <a:effectLst/>
                                        <a:latin typeface="Cambria Math" panose="02040503050406030204" pitchFamily="18" charset="0"/>
                                      </a:rPr>
                                      <m:t>𝑖</m:t>
                                    </m:r>
                                  </m:sub>
                                  <m:sup>
                                    <m:r>
                                      <a:rPr lang="en-GB" sz="1800" b="0" i="1">
                                        <a:solidFill>
                                          <a:schemeClr val="tx1"/>
                                        </a:solidFill>
                                        <a:effectLst/>
                                        <a:latin typeface="Cambria Math" panose="02040503050406030204" pitchFamily="18" charset="0"/>
                                      </a:rPr>
                                      <m:t>𝑞</m:t>
                                    </m:r>
                                  </m:sup>
                                </m:sSubSup>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𝑋</m:t>
                                    </m:r>
                                  </m:e>
                                  <m:sub>
                                    <m:r>
                                      <a:rPr lang="en-GB" sz="1800" b="0" i="1">
                                        <a:solidFill>
                                          <a:schemeClr val="tx1"/>
                                        </a:solidFill>
                                        <a:effectLst/>
                                        <a:latin typeface="Cambria Math" panose="02040503050406030204" pitchFamily="18" charset="0"/>
                                      </a:rPr>
                                      <m:t>𝑖</m:t>
                                    </m:r>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h</m:t>
                                    </m:r>
                                  </m:sub>
                                </m:sSub>
                                <m:r>
                                  <a:rPr lang="en-GB" sz="1800" b="0" i="1">
                                    <a:solidFill>
                                      <a:schemeClr val="tx1"/>
                                    </a:solidFill>
                                    <a:effectLst/>
                                    <a:latin typeface="Cambria Math" panose="02040503050406030204" pitchFamily="18" charset="0"/>
                                  </a:rPr>
                                  <m:t>+</m:t>
                                </m:r>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𝜀</m:t>
                                    </m:r>
                                  </m:e>
                                  <m:sub>
                                    <m:r>
                                      <a:rPr lang="en-GB" sz="1800" b="0" i="1">
                                        <a:solidFill>
                                          <a:schemeClr val="tx1"/>
                                        </a:solidFill>
                                        <a:effectLst/>
                                        <a:latin typeface="Cambria Math" panose="02040503050406030204" pitchFamily="18" charset="0"/>
                                      </a:rPr>
                                      <m:t>𝑡</m:t>
                                    </m:r>
                                  </m:sub>
                                  <m:sup>
                                    <m:r>
                                      <a:rPr lang="en-GB" sz="1800" b="0" i="1">
                                        <a:solidFill>
                                          <a:schemeClr val="tx1"/>
                                        </a:solidFill>
                                        <a:effectLst/>
                                        <a:latin typeface="Cambria Math" panose="02040503050406030204" pitchFamily="18" charset="0"/>
                                      </a:rPr>
                                      <m:t>𝑞</m:t>
                                    </m:r>
                                  </m:sup>
                                </m:sSubSup>
                              </m:oMath>
                            </m:oMathPara>
                          </a14:m>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(13)</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221858903"/>
                  </p:ext>
                </p:extLst>
              </p:nvPr>
            </p:nvGraphicFramePr>
            <p:xfrm>
              <a:off x="538640" y="5217275"/>
              <a:ext cx="9794239" cy="342519"/>
            </p:xfrm>
            <a:graphic>
              <a:graphicData uri="http://schemas.openxmlformats.org/drawingml/2006/table">
                <a:tbl>
                  <a:tblPr firstRow="1" firstCol="1" bandRow="1">
                    <a:tableStyleId>{5C22544A-7EE6-4342-B048-85BDC9FD1C3A}</a:tableStyleId>
                  </a:tblPr>
                  <a:tblGrid>
                    <a:gridCol w="8926271"/>
                    <a:gridCol w="867968"/>
                  </a:tblGrid>
                  <a:tr h="342519">
                    <a:tc>
                      <a:txBody>
                        <a:bodyPr/>
                        <a:lstStyle/>
                        <a:p>
                          <a:endParaRPr lang="en-US"/>
                        </a:p>
                      </a:txBody>
                      <a:tcPr marL="68580" marR="68580" marT="0" marB="0" anchor="ctr">
                        <a:blipFill rotWithShape="0">
                          <a:blip r:embed="rId4"/>
                          <a:stretch>
                            <a:fillRect l="-68" t="-10345" r="-10034" b="-29310"/>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(13)</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2218375532"/>
                  </p:ext>
                </p:extLst>
              </p:nvPr>
            </p:nvGraphicFramePr>
            <p:xfrm>
              <a:off x="567938" y="6116536"/>
              <a:ext cx="9880669" cy="712343"/>
            </p:xfrm>
            <a:graphic>
              <a:graphicData uri="http://schemas.openxmlformats.org/drawingml/2006/table">
                <a:tbl>
                  <a:tblPr firstRow="1" firstCol="1" bandRow="1">
                    <a:tableStyleId>{5C22544A-7EE6-4342-B048-85BDC9FD1C3A}</a:tableStyleId>
                  </a:tblPr>
                  <a:tblGrid>
                    <a:gridCol w="9005042"/>
                    <a:gridCol w="875627"/>
                  </a:tblGrid>
                  <a:tr h="0">
                    <a:tc>
                      <a:txBody>
                        <a:bodyPr/>
                        <a:lstStyle/>
                        <a:p>
                          <a:pPr algn="ctr">
                            <a:lnSpc>
                              <a:spcPct val="107000"/>
                            </a:lnSpc>
                            <a:spcAft>
                              <a:spcPts val="0"/>
                            </a:spcAft>
                          </a:pPr>
                          <a14:m>
                            <m:oMathPara xmlns:m="http://schemas.openxmlformats.org/officeDocument/2006/math">
                              <m:oMathParaPr>
                                <m:jc m:val="centerGroup"/>
                              </m:oMathParaPr>
                              <m:oMath xmlns:m="http://schemas.openxmlformats.org/officeDocument/2006/math">
                                <m:sSubSup>
                                  <m:sSubSupPr>
                                    <m:ctrlPr>
                                      <a:rPr lang="en-GB" sz="1800" b="0" i="1" smtClean="0">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𝑔</m:t>
                                    </m:r>
                                  </m:e>
                                  <m:sub>
                                    <m:r>
                                      <a:rPr lang="en-GB" sz="1800" b="0" i="1">
                                        <a:solidFill>
                                          <a:schemeClr val="tx1"/>
                                        </a:solidFill>
                                        <a:effectLst/>
                                        <a:latin typeface="Cambria Math" panose="02040503050406030204" pitchFamily="18" charset="0"/>
                                      </a:rPr>
                                      <m:t>𝑡</m:t>
                                    </m:r>
                                  </m:sub>
                                  <m:sup>
                                    <m:r>
                                      <a:rPr lang="en-GB" sz="1800" b="0" i="1">
                                        <a:solidFill>
                                          <a:schemeClr val="tx1"/>
                                        </a:solidFill>
                                        <a:effectLst/>
                                        <a:latin typeface="Cambria Math" panose="02040503050406030204" pitchFamily="18" charset="0"/>
                                      </a:rPr>
                                      <m:t>𝑞</m:t>
                                    </m:r>
                                  </m:sup>
                                </m:sSubSup>
                                <m:r>
                                  <a:rPr lang="en-GB" sz="1800" b="0" i="1">
                                    <a:solidFill>
                                      <a:schemeClr val="tx1"/>
                                    </a:solidFill>
                                    <a:effectLst/>
                                    <a:latin typeface="Cambria Math" panose="02040503050406030204" pitchFamily="18" charset="0"/>
                                  </a:rPr>
                                  <m:t>=</m:t>
                                </m:r>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𝛽</m:t>
                                    </m:r>
                                  </m:e>
                                  <m:sub>
                                    <m:r>
                                      <a:rPr lang="en-GB" sz="1800" b="0" i="1">
                                        <a:solidFill>
                                          <a:schemeClr val="tx1"/>
                                        </a:solidFill>
                                        <a:effectLst/>
                                        <a:latin typeface="Cambria Math" panose="02040503050406030204" pitchFamily="18" charset="0"/>
                                      </a:rPr>
                                      <m:t>0</m:t>
                                    </m:r>
                                  </m:sub>
                                  <m:sup>
                                    <m:r>
                                      <a:rPr lang="en-GB" sz="1800" b="0" i="1">
                                        <a:solidFill>
                                          <a:schemeClr val="tx1"/>
                                        </a:solidFill>
                                        <a:effectLst/>
                                        <a:latin typeface="Cambria Math" panose="02040503050406030204" pitchFamily="18" charset="0"/>
                                      </a:rPr>
                                      <m:t>𝑞</m:t>
                                    </m:r>
                                  </m:sup>
                                </m:sSubSup>
                                <m:r>
                                  <a:rPr lang="en-GB" sz="1800" b="0" i="1">
                                    <a:solidFill>
                                      <a:schemeClr val="tx1"/>
                                    </a:solidFill>
                                    <a:effectLst/>
                                    <a:latin typeface="Cambria Math" panose="02040503050406030204" pitchFamily="18" charset="0"/>
                                  </a:rPr>
                                  <m:t>+</m:t>
                                </m:r>
                                <m:nary>
                                  <m:naryPr>
                                    <m:chr m:val="∑"/>
                                    <m:limLoc m:val="undOvr"/>
                                    <m:supHide m:val="on"/>
                                    <m:ctrlPr>
                                      <a:rPr lang="en-GB" sz="1800" b="0" i="1">
                                        <a:solidFill>
                                          <a:schemeClr val="tx1"/>
                                        </a:solidFill>
                                        <a:effectLst/>
                                        <a:latin typeface="Cambria Math" panose="02040503050406030204" pitchFamily="18" charset="0"/>
                                      </a:rPr>
                                    </m:ctrlPr>
                                  </m:naryPr>
                                  <m:sub>
                                    <m:r>
                                      <a:rPr lang="en-GB" sz="1800" b="0" i="1">
                                        <a:solidFill>
                                          <a:schemeClr val="tx1"/>
                                        </a:solidFill>
                                        <a:effectLst/>
                                        <a:latin typeface="Cambria Math" panose="02040503050406030204" pitchFamily="18" charset="0"/>
                                      </a:rPr>
                                      <m:t>𝑖</m:t>
                                    </m:r>
                                    <m:r>
                                      <a:rPr lang="en-GB" sz="1800" b="0" i="1">
                                        <a:solidFill>
                                          <a:schemeClr val="tx1"/>
                                        </a:solidFill>
                                        <a:effectLst/>
                                        <a:latin typeface="Cambria Math" panose="02040503050406030204" pitchFamily="18" charset="0"/>
                                      </a:rPr>
                                      <m:t>𝜖</m:t>
                                    </m:r>
                                    <m:r>
                                      <a:rPr lang="en-GB" sz="1800" b="0" i="1">
                                        <a:solidFill>
                                          <a:schemeClr val="tx1"/>
                                        </a:solidFill>
                                        <a:effectLst/>
                                        <a:latin typeface="Cambria Math" panose="02040503050406030204" pitchFamily="18" charset="0"/>
                                      </a:rPr>
                                      <m:t>𝐼</m:t>
                                    </m:r>
                                  </m:sub>
                                  <m:sup/>
                                  <m:e>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𝛽</m:t>
                                        </m:r>
                                      </m:e>
                                      <m:sub>
                                        <m:r>
                                          <a:rPr lang="en-GB" sz="1800" b="0" i="1">
                                            <a:solidFill>
                                              <a:schemeClr val="tx1"/>
                                            </a:solidFill>
                                            <a:effectLst/>
                                            <a:latin typeface="Cambria Math" panose="02040503050406030204" pitchFamily="18" charset="0"/>
                                          </a:rPr>
                                          <m:t>𝑖</m:t>
                                        </m:r>
                                      </m:sub>
                                      <m:sup>
                                        <m:r>
                                          <a:rPr lang="en-GB" sz="1800" b="0" i="1">
                                            <a:solidFill>
                                              <a:schemeClr val="tx1"/>
                                            </a:solidFill>
                                            <a:effectLst/>
                                            <a:latin typeface="Cambria Math" panose="02040503050406030204" pitchFamily="18" charset="0"/>
                                          </a:rPr>
                                          <m:t>𝑞</m:t>
                                        </m:r>
                                      </m:sup>
                                    </m:sSubSup>
                                  </m:e>
                                </m:nary>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𝑋</m:t>
                                    </m:r>
                                  </m:e>
                                  <m:sub>
                                    <m:r>
                                      <a:rPr lang="en-GB" sz="1800" b="0" i="1">
                                        <a:solidFill>
                                          <a:schemeClr val="tx1"/>
                                        </a:solidFill>
                                        <a:effectLst/>
                                        <a:latin typeface="Cambria Math" panose="02040503050406030204" pitchFamily="18" charset="0"/>
                                      </a:rPr>
                                      <m:t>𝑖</m:t>
                                    </m:r>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h</m:t>
                                    </m:r>
                                  </m:sub>
                                </m:sSub>
                                <m:r>
                                  <a:rPr lang="en-GB" sz="1800" b="0" i="1">
                                    <a:solidFill>
                                      <a:schemeClr val="tx1"/>
                                    </a:solidFill>
                                    <a:effectLst/>
                                    <a:latin typeface="Cambria Math" panose="02040503050406030204" pitchFamily="18" charset="0"/>
                                  </a:rPr>
                                  <m:t>+</m:t>
                                </m:r>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𝜀</m:t>
                                    </m:r>
                                  </m:e>
                                  <m:sub>
                                    <m:r>
                                      <a:rPr lang="en-GB" sz="1800" b="0" i="1">
                                        <a:solidFill>
                                          <a:schemeClr val="tx1"/>
                                        </a:solidFill>
                                        <a:effectLst/>
                                        <a:latin typeface="Cambria Math" panose="02040503050406030204" pitchFamily="18" charset="0"/>
                                      </a:rPr>
                                      <m:t>𝑡</m:t>
                                    </m:r>
                                  </m:sub>
                                  <m:sup>
                                    <m:r>
                                      <a:rPr lang="en-GB" sz="1800" b="0" i="1">
                                        <a:solidFill>
                                          <a:schemeClr val="tx1"/>
                                        </a:solidFill>
                                        <a:effectLst/>
                                        <a:latin typeface="Cambria Math" panose="02040503050406030204" pitchFamily="18" charset="0"/>
                                      </a:rPr>
                                      <m:t>𝑞</m:t>
                                    </m:r>
                                  </m:sup>
                                </m:sSubSup>
                              </m:oMath>
                            </m:oMathPara>
                          </a14:m>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algn="ct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(14)</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2218375532"/>
                  </p:ext>
                </p:extLst>
              </p:nvPr>
            </p:nvGraphicFramePr>
            <p:xfrm>
              <a:off x="567938" y="6116536"/>
              <a:ext cx="9880669" cy="712089"/>
            </p:xfrm>
            <a:graphic>
              <a:graphicData uri="http://schemas.openxmlformats.org/drawingml/2006/table">
                <a:tbl>
                  <a:tblPr firstRow="1" firstCol="1" bandRow="1">
                    <a:tableStyleId>{5C22544A-7EE6-4342-B048-85BDC9FD1C3A}</a:tableStyleId>
                  </a:tblPr>
                  <a:tblGrid>
                    <a:gridCol w="9005042"/>
                    <a:gridCol w="875627"/>
                  </a:tblGrid>
                  <a:tr h="712089">
                    <a:tc>
                      <a:txBody>
                        <a:bodyPr/>
                        <a:lstStyle/>
                        <a:p>
                          <a:endParaRPr lang="en-US"/>
                        </a:p>
                      </a:txBody>
                      <a:tcPr marL="68580" marR="68580" marT="0" marB="0" anchor="ctr">
                        <a:blipFill rotWithShape="0">
                          <a:blip r:embed="rId5"/>
                          <a:stretch>
                            <a:fillRect l="-68" t="-847" r="-10014" b="-3390"/>
                          </a:stretch>
                        </a:blipFill>
                      </a:tcPr>
                    </a:tc>
                    <a:tc>
                      <a:txBody>
                        <a:bodyPr/>
                        <a:lstStyle/>
                        <a:p>
                          <a:pPr algn="ct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(14)</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Fallback>
      </mc:AlternateContent>
      <p:sp>
        <p:nvSpPr>
          <p:cNvPr id="10" name="Rectangle 1"/>
          <p:cNvSpPr>
            <a:spLocks noChangeArrowheads="1"/>
          </p:cNvSpPr>
          <p:nvPr/>
        </p:nvSpPr>
        <p:spPr bwMode="auto">
          <a:xfrm>
            <a:off x="1149866" y="5762792"/>
            <a:ext cx="910844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90488"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90488"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smtClean="0">
                <a:ln>
                  <a:noFill/>
                </a:ln>
                <a:solidFill>
                  <a:srgbClr val="000000"/>
                </a:solidFill>
                <a:effectLst/>
                <a:latin typeface="Calibri Light" panose="020F0302020204030204" pitchFamily="34" charset="0"/>
                <a:ea typeface="Times New Roman" panose="02020603050405020304" pitchFamily="18" charset="0"/>
                <a:cs typeface="Calibri Light" panose="020F0302020204030204" pitchFamily="34" charset="0"/>
              </a:rPr>
              <a:t>Which can be simplified mathematically, as follows:</a:t>
            </a:r>
            <a:endParaRPr kumimoji="0" lang="en-GB" altLang="en-US" b="0" i="0" u="none" strike="noStrike" cap="none" normalizeH="0" baseline="0" dirty="0" smtClean="0">
              <a:ln>
                <a:noFill/>
              </a:ln>
              <a:solidFill>
                <a:schemeClr val="tx1"/>
              </a:solidFill>
              <a:effectLst/>
              <a:latin typeface="Calibri Light" panose="020F0302020204030204" pitchFamily="34" charset="0"/>
              <a:cs typeface="Calibri Light" panose="020F0302020204030204" pitchFamily="34" charset="0"/>
            </a:endParaRPr>
          </a:p>
          <a:p>
            <a:pPr marL="0" marR="0" lvl="0" indent="90488" algn="l" defTabSz="914400" rtl="0" eaLnBrk="0" fontAlgn="base" latinLnBrk="0" hangingPunct="0">
              <a:lnSpc>
                <a:spcPct val="100000"/>
              </a:lnSpc>
              <a:spcBef>
                <a:spcPct val="0"/>
              </a:spcBef>
              <a:spcAft>
                <a:spcPct val="0"/>
              </a:spcAft>
              <a:buClrTx/>
              <a:buSzTx/>
              <a:buFontTx/>
              <a:buNone/>
              <a:tabLst/>
            </a:pPr>
            <a:endParaRPr kumimoji="0" lang="en-GB" altLang="en-US" b="0" i="0" u="none" strike="noStrike" cap="none" normalizeH="0" baseline="0" dirty="0" smtClean="0">
              <a:ln>
                <a:noFill/>
              </a:ln>
              <a:solidFill>
                <a:schemeClr val="tx1"/>
              </a:solidFill>
              <a:effectLst/>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413287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12</a:t>
            </a:fld>
            <a:r>
              <a:rPr spc="-45" dirty="0"/>
              <a:t> </a:t>
            </a:r>
            <a:r>
              <a:rPr spc="-35" dirty="0"/>
              <a:t>of</a:t>
            </a:r>
            <a:r>
              <a:rPr spc="-50" dirty="0"/>
              <a:t> </a:t>
            </a:r>
            <a:r>
              <a:rPr spc="35" dirty="0" smtClean="0"/>
              <a:t>2</a:t>
            </a:r>
            <a:r>
              <a:rPr lang="en-GB" spc="35" dirty="0" smtClean="0"/>
              <a:t>5</a:t>
            </a:r>
            <a:endParaRPr spc="35" dirty="0"/>
          </a:p>
        </p:txBody>
      </p:sp>
      <p:graphicFrame>
        <p:nvGraphicFramePr>
          <p:cNvPr id="8" name="object 2"/>
          <p:cNvGraphicFramePr>
            <a:graphicFrameLocks noGrp="1"/>
          </p:cNvGraphicFramePr>
          <p:nvPr>
            <p:extLst>
              <p:ext uri="{D42A27DB-BD31-4B8C-83A1-F6EECF244321}">
                <p14:modId xmlns:p14="http://schemas.microsoft.com/office/powerpoint/2010/main" val="942931671"/>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The Advantages of GAR and Quantile Regression</a:t>
                      </a:r>
                      <a:r>
                        <a:rPr lang="en-GB" sz="2600" spc="-150" baseline="0" dirty="0" smtClean="0">
                          <a:solidFill>
                            <a:srgbClr val="003300"/>
                          </a:solidFill>
                          <a:latin typeface="Calibri Light" panose="020F0302020204030204" pitchFamily="34" charset="0"/>
                          <a:cs typeface="Calibri Light" panose="020F0302020204030204" pitchFamily="34" charset="0"/>
                        </a:rPr>
                        <a:t> </a:t>
                      </a:r>
                      <a:r>
                        <a:rPr sz="26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9" name="object 4"/>
          <p:cNvSpPr txBox="1"/>
          <p:nvPr/>
        </p:nvSpPr>
        <p:spPr>
          <a:xfrm>
            <a:off x="528319" y="839469"/>
            <a:ext cx="9804018" cy="5918158"/>
          </a:xfrm>
          <a:prstGeom prst="rect">
            <a:avLst/>
          </a:prstGeom>
          <a:solidFill>
            <a:schemeClr val="bg1"/>
          </a:solidFill>
          <a:ln>
            <a:solidFill>
              <a:schemeClr val="bg1"/>
            </a:solidFill>
          </a:ln>
        </p:spPr>
        <p:txBody>
          <a:bodyPr vert="horz" wrap="square" lIns="0" tIns="26669" rIns="0" bIns="0" rtlCol="0">
            <a:spAutoFit/>
          </a:bodyPr>
          <a:lstStyle/>
          <a:p>
            <a:pPr marL="12700" marR="5080" algn="just">
              <a:spcBef>
                <a:spcPts val="209"/>
              </a:spcBef>
            </a:pPr>
            <a:r>
              <a:rPr lang="en-GB" sz="2000" dirty="0">
                <a:latin typeface="Calibri Light" panose="020F0302020204030204" pitchFamily="34" charset="0"/>
                <a:cs typeface="Calibri Light" panose="020F0302020204030204" pitchFamily="34" charset="0"/>
              </a:rPr>
              <a:t>The GAR approach has two </a:t>
            </a:r>
            <a:r>
              <a:rPr lang="en-GB" sz="2000" dirty="0" smtClean="0">
                <a:latin typeface="Calibri Light" panose="020F0302020204030204" pitchFamily="34" charset="0"/>
                <a:cs typeface="Calibri Light" panose="020F0302020204030204" pitchFamily="34" charset="0"/>
              </a:rPr>
              <a:t>main advantages </a:t>
            </a:r>
            <a:r>
              <a:rPr lang="en-GB" sz="2000" dirty="0">
                <a:latin typeface="Calibri Light" panose="020F0302020204030204" pitchFamily="34" charset="0"/>
                <a:cs typeface="Calibri Light" panose="020F0302020204030204" pitchFamily="34" charset="0"/>
              </a:rPr>
              <a:t>over the traditional regression approach:</a:t>
            </a:r>
          </a:p>
          <a:p>
            <a:pPr marL="12700" marR="5080" algn="just">
              <a:spcBef>
                <a:spcPts val="209"/>
              </a:spcBef>
            </a:pPr>
            <a:endParaRPr lang="en-GB" sz="800" dirty="0">
              <a:latin typeface="Calibri Light" panose="020F0302020204030204" pitchFamily="34" charset="0"/>
              <a:cs typeface="Calibri Light" panose="020F0302020204030204" pitchFamily="34" charset="0"/>
            </a:endParaRPr>
          </a:p>
          <a:p>
            <a:pPr marL="355600" marR="5080" indent="-342900" algn="just">
              <a:spcBef>
                <a:spcPts val="209"/>
              </a:spcBef>
              <a:buFont typeface="Wingdings" panose="05000000000000000000" pitchFamily="2" charset="2"/>
              <a:buChar char="§"/>
            </a:pPr>
            <a:r>
              <a:rPr lang="en-GB" sz="2000" dirty="0">
                <a:solidFill>
                  <a:srgbClr val="7030A0"/>
                </a:solidFill>
                <a:latin typeface="Calibri Light" panose="020F0302020204030204" pitchFamily="34" charset="0"/>
                <a:cs typeface="Calibri Light" panose="020F0302020204030204" pitchFamily="34" charset="0"/>
              </a:rPr>
              <a:t>Firstly</a:t>
            </a:r>
            <a:r>
              <a:rPr lang="en-GB" sz="2000" dirty="0">
                <a:latin typeface="Calibri Light" panose="020F0302020204030204" pitchFamily="34" charset="0"/>
                <a:cs typeface="Calibri Light" panose="020F0302020204030204" pitchFamily="34" charset="0"/>
              </a:rPr>
              <a:t>, it does not require us to limit our data crisis episodes exclusively, but neither does it require us to omit or ignore </a:t>
            </a:r>
            <a:r>
              <a:rPr lang="en-GB" sz="2000" dirty="0" smtClean="0">
                <a:latin typeface="Calibri Light" panose="020F0302020204030204" pitchFamily="34" charset="0"/>
                <a:cs typeface="Calibri Light" panose="020F0302020204030204" pitchFamily="34" charset="0"/>
              </a:rPr>
              <a:t>them, while allowing </a:t>
            </a:r>
            <a:r>
              <a:rPr lang="en-GB" sz="2000" dirty="0">
                <a:latin typeface="Calibri Light" panose="020F0302020204030204" pitchFamily="34" charset="0"/>
                <a:cs typeface="Calibri Light" panose="020F0302020204030204" pitchFamily="34" charset="0"/>
              </a:rPr>
              <a:t>to links macro-financial conditions to the probability distribution of GDP growth [</a:t>
            </a:r>
            <a:r>
              <a:rPr lang="en-GB" sz="2000" dirty="0" smtClean="0">
                <a:solidFill>
                  <a:srgbClr val="C00000"/>
                </a:solidFill>
                <a:latin typeface="Calibri Light" panose="020F0302020204030204" pitchFamily="34" charset="0"/>
                <a:cs typeface="Calibri Light" panose="020F0302020204030204" pitchFamily="34" charset="0"/>
              </a:rPr>
              <a:t>Prasad, </a:t>
            </a:r>
            <a:r>
              <a:rPr lang="en-GB" sz="2000" i="1" dirty="0">
                <a:solidFill>
                  <a:srgbClr val="C00000"/>
                </a:solidFill>
                <a:latin typeface="Calibri Light" panose="020F0302020204030204" pitchFamily="34" charset="0"/>
                <a:cs typeface="Calibri Light" panose="020F0302020204030204" pitchFamily="34" charset="0"/>
              </a:rPr>
              <a:t>et al</a:t>
            </a:r>
            <a:r>
              <a:rPr lang="en-GB" sz="2000" dirty="0">
                <a:solidFill>
                  <a:srgbClr val="C00000"/>
                </a:solidFill>
                <a:latin typeface="Calibri Light" panose="020F0302020204030204" pitchFamily="34" charset="0"/>
                <a:cs typeface="Calibri Light" panose="020F0302020204030204" pitchFamily="34" charset="0"/>
              </a:rPr>
              <a:t>., (2019)</a:t>
            </a:r>
            <a:r>
              <a:rPr lang="en-GB" sz="2000" dirty="0">
                <a:latin typeface="Calibri Light" panose="020F0302020204030204" pitchFamily="34" charset="0"/>
                <a:cs typeface="Calibri Light" panose="020F0302020204030204" pitchFamily="34" charset="0"/>
              </a:rPr>
              <a:t>], upon which we believe that climate change related concerns can also be added </a:t>
            </a:r>
            <a:r>
              <a:rPr lang="en-GB" sz="2000" dirty="0" smtClean="0">
                <a:latin typeface="Calibri Light" panose="020F0302020204030204" pitchFamily="34" charset="0"/>
                <a:cs typeface="Calibri Light" panose="020F0302020204030204" pitchFamily="34" charset="0"/>
              </a:rPr>
              <a:t>easily. </a:t>
            </a:r>
          </a:p>
          <a:p>
            <a:pPr marL="355600" marR="5080" indent="-342900" algn="just">
              <a:spcBef>
                <a:spcPts val="209"/>
              </a:spcBef>
              <a:buFont typeface="Wingdings" panose="05000000000000000000" pitchFamily="2" charset="2"/>
              <a:buChar char="§"/>
            </a:pPr>
            <a:endParaRPr lang="en-GB" sz="1000" dirty="0">
              <a:latin typeface="Calibri Light" panose="020F0302020204030204" pitchFamily="34" charset="0"/>
              <a:cs typeface="Calibri Light" panose="020F0302020204030204" pitchFamily="34" charset="0"/>
            </a:endParaRPr>
          </a:p>
          <a:p>
            <a:pPr marL="355600" marR="5080" indent="-342900" algn="just">
              <a:spcBef>
                <a:spcPts val="209"/>
              </a:spcBef>
              <a:buFont typeface="Wingdings" panose="05000000000000000000" pitchFamily="2" charset="2"/>
              <a:buChar char="§"/>
            </a:pPr>
            <a:r>
              <a:rPr lang="en-GB" sz="2000" dirty="0" smtClean="0">
                <a:solidFill>
                  <a:srgbClr val="7030A0"/>
                </a:solidFill>
                <a:latin typeface="Calibri Light" panose="020F0302020204030204" pitchFamily="34" charset="0"/>
                <a:cs typeface="Calibri Light" panose="020F0302020204030204" pitchFamily="34" charset="0"/>
              </a:rPr>
              <a:t>Secondly</a:t>
            </a:r>
            <a:r>
              <a:rPr lang="en-GB" sz="2000" dirty="0">
                <a:latin typeface="Calibri Light" panose="020F0302020204030204" pitchFamily="34" charset="0"/>
                <a:cs typeface="Calibri Light" panose="020F0302020204030204" pitchFamily="34" charset="0"/>
              </a:rPr>
              <a:t>, </a:t>
            </a:r>
            <a:r>
              <a:rPr lang="en-GB" sz="2000" dirty="0" smtClean="0">
                <a:latin typeface="Calibri Light" panose="020F0302020204030204" pitchFamily="34" charset="0"/>
                <a:cs typeface="Calibri Light" panose="020F0302020204030204" pitchFamily="34" charset="0"/>
              </a:rPr>
              <a:t>it draws </a:t>
            </a:r>
            <a:r>
              <a:rPr lang="en-GB" sz="2000" dirty="0">
                <a:latin typeface="Calibri Light" panose="020F0302020204030204" pitchFamily="34" charset="0"/>
                <a:cs typeface="Calibri Light" panose="020F0302020204030204" pitchFamily="34" charset="0"/>
              </a:rPr>
              <a:t>attention to the entire growth distribution, covering both </a:t>
            </a:r>
            <a:r>
              <a:rPr lang="en-GB" sz="2000" dirty="0" smtClean="0">
                <a:latin typeface="Calibri Light" panose="020F0302020204030204" pitchFamily="34" charset="0"/>
                <a:cs typeface="Calibri Light" panose="020F0302020204030204" pitchFamily="34" charset="0"/>
              </a:rPr>
              <a:t>downside </a:t>
            </a:r>
            <a:r>
              <a:rPr lang="en-GB" sz="2000" dirty="0">
                <a:latin typeface="Calibri Light" panose="020F0302020204030204" pitchFamily="34" charset="0"/>
                <a:cs typeface="Calibri Light" panose="020F0302020204030204" pitchFamily="34" charset="0"/>
              </a:rPr>
              <a:t>and upside tail-risks, and so goes beyond the actual empirical </a:t>
            </a:r>
            <a:r>
              <a:rPr lang="en-GB" sz="2000" dirty="0" smtClean="0">
                <a:latin typeface="Calibri Light" panose="020F0302020204030204" pitchFamily="34" charset="0"/>
                <a:cs typeface="Calibri Light" panose="020F0302020204030204" pitchFamily="34" charset="0"/>
              </a:rPr>
              <a:t>analysis </a:t>
            </a:r>
            <a:r>
              <a:rPr lang="en-GB" sz="2000" dirty="0">
                <a:latin typeface="Calibri Light" panose="020F0302020204030204" pitchFamily="34" charset="0"/>
                <a:cs typeface="Calibri Light" panose="020F0302020204030204" pitchFamily="34" charset="0"/>
              </a:rPr>
              <a:t>[</a:t>
            </a:r>
            <a:r>
              <a:rPr lang="en-GB" sz="2000" dirty="0">
                <a:solidFill>
                  <a:srgbClr val="C00000"/>
                </a:solidFill>
                <a:latin typeface="Calibri Light" panose="020F0302020204030204" pitchFamily="34" charset="0"/>
                <a:cs typeface="Calibri Light" panose="020F0302020204030204" pitchFamily="34" charset="0"/>
              </a:rPr>
              <a:t>O’Brien and </a:t>
            </a:r>
            <a:r>
              <a:rPr lang="en-GB" sz="2000" dirty="0" err="1">
                <a:solidFill>
                  <a:srgbClr val="C00000"/>
                </a:solidFill>
                <a:latin typeface="Calibri Light" panose="020F0302020204030204" pitchFamily="34" charset="0"/>
                <a:cs typeface="Calibri Light" panose="020F0302020204030204" pitchFamily="34" charset="0"/>
              </a:rPr>
              <a:t>Wosser</a:t>
            </a:r>
            <a:r>
              <a:rPr lang="en-GB" sz="2000" dirty="0">
                <a:solidFill>
                  <a:srgbClr val="C00000"/>
                </a:solidFill>
                <a:latin typeface="Calibri Light" panose="020F0302020204030204" pitchFamily="34" charset="0"/>
                <a:cs typeface="Calibri Light" panose="020F0302020204030204" pitchFamily="34" charset="0"/>
              </a:rPr>
              <a:t> (2021)</a:t>
            </a:r>
            <a:r>
              <a:rPr lang="en-GB" sz="2000" dirty="0">
                <a:latin typeface="Calibri Light" panose="020F0302020204030204" pitchFamily="34" charset="0"/>
                <a:cs typeface="Calibri Light" panose="020F0302020204030204" pitchFamily="34" charset="0"/>
              </a:rPr>
              <a:t>].  </a:t>
            </a:r>
          </a:p>
          <a:p>
            <a:pPr marL="12700" marR="5080" algn="just">
              <a:lnSpc>
                <a:spcPct val="95700"/>
              </a:lnSpc>
              <a:spcBef>
                <a:spcPts val="209"/>
              </a:spcBef>
            </a:pPr>
            <a:endParaRPr lang="en-GB" sz="2000" spc="-235" dirty="0" smtClean="0">
              <a:latin typeface="Calibri Light" panose="020F0302020204030204" pitchFamily="34" charset="0"/>
              <a:cs typeface="Calibri Light" panose="020F0302020204030204" pitchFamily="34" charset="0"/>
            </a:endParaRPr>
          </a:p>
          <a:p>
            <a:pPr marL="12700" marR="5080" algn="just">
              <a:lnSpc>
                <a:spcPct val="95700"/>
              </a:lnSpc>
              <a:spcBef>
                <a:spcPts val="209"/>
              </a:spcBef>
            </a:pPr>
            <a:r>
              <a:rPr lang="en-GB" sz="2000" dirty="0">
                <a:latin typeface="Calibri Light" panose="020F0302020204030204" pitchFamily="34" charset="0"/>
                <a:cs typeface="Calibri Light" panose="020F0302020204030204" pitchFamily="34" charset="0"/>
              </a:rPr>
              <a:t>Quantile regression has </a:t>
            </a:r>
            <a:r>
              <a:rPr lang="en-GB" sz="2000" dirty="0" smtClean="0">
                <a:latin typeface="Calibri Light" panose="020F0302020204030204" pitchFamily="34" charset="0"/>
                <a:cs typeface="Calibri Light" panose="020F0302020204030204" pitchFamily="34" charset="0"/>
              </a:rPr>
              <a:t>two main </a:t>
            </a:r>
            <a:r>
              <a:rPr lang="en-GB" sz="2000" dirty="0">
                <a:latin typeface="Calibri Light" panose="020F0302020204030204" pitchFamily="34" charset="0"/>
                <a:cs typeface="Calibri Light" panose="020F0302020204030204" pitchFamily="34" charset="0"/>
              </a:rPr>
              <a:t>advantages over the traditional regression approach:</a:t>
            </a:r>
          </a:p>
          <a:p>
            <a:pPr marL="12700" marR="5080" algn="just">
              <a:lnSpc>
                <a:spcPct val="95700"/>
              </a:lnSpc>
              <a:spcBef>
                <a:spcPts val="209"/>
              </a:spcBef>
            </a:pPr>
            <a:endParaRPr lang="en-GB" sz="800" spc="-235" dirty="0">
              <a:latin typeface="Calibri Light" panose="020F0302020204030204" pitchFamily="34" charset="0"/>
              <a:cs typeface="Calibri Light" panose="020F0302020204030204" pitchFamily="34" charset="0"/>
            </a:endParaRPr>
          </a:p>
          <a:p>
            <a:pPr marL="355600" marR="5080" indent="-342900" algn="just">
              <a:lnSpc>
                <a:spcPct val="95700"/>
              </a:lnSpc>
              <a:spcBef>
                <a:spcPts val="209"/>
              </a:spcBef>
              <a:buFont typeface="Wingdings" panose="05000000000000000000" pitchFamily="2" charset="2"/>
              <a:buChar char="§"/>
            </a:pPr>
            <a:r>
              <a:rPr lang="en-GB" sz="2000" dirty="0">
                <a:solidFill>
                  <a:srgbClr val="00B0F0"/>
                </a:solidFill>
                <a:latin typeface="Calibri Light" panose="020F0302020204030204" pitchFamily="34" charset="0"/>
                <a:cs typeface="Calibri Light" panose="020F0302020204030204" pitchFamily="34" charset="0"/>
              </a:rPr>
              <a:t>Firstly</a:t>
            </a:r>
            <a:r>
              <a:rPr lang="en-GB" sz="2000" dirty="0">
                <a:latin typeface="Calibri Light" panose="020F0302020204030204" pitchFamily="34" charset="0"/>
                <a:cs typeface="Calibri Light" panose="020F0302020204030204" pitchFamily="34" charset="0"/>
              </a:rPr>
              <a:t>, it focus on the conditional </a:t>
            </a:r>
            <a:r>
              <a:rPr lang="en-GB" sz="2000" dirty="0" smtClean="0">
                <a:latin typeface="Calibri Light" panose="020F0302020204030204" pitchFamily="34" charset="0"/>
                <a:cs typeface="Calibri Light" panose="020F0302020204030204" pitchFamily="34" charset="0"/>
              </a:rPr>
              <a:t>quantiles and allow a </a:t>
            </a:r>
            <a:r>
              <a:rPr lang="en-GB" sz="2000" dirty="0">
                <a:latin typeface="Calibri Light" panose="020F0302020204030204" pitchFamily="34" charset="0"/>
                <a:cs typeface="Calibri Light" panose="020F0302020204030204" pitchFamily="34" charset="0"/>
              </a:rPr>
              <a:t>better understanding of the data, </a:t>
            </a:r>
            <a:r>
              <a:rPr lang="en-GB" sz="2000" dirty="0" smtClean="0">
                <a:latin typeface="Calibri Light" panose="020F0302020204030204" pitchFamily="34" charset="0"/>
                <a:cs typeface="Calibri Light" panose="020F0302020204030204" pitchFamily="34" charset="0"/>
              </a:rPr>
              <a:t>e.g.  </a:t>
            </a:r>
            <a:r>
              <a:rPr lang="en-GB" sz="2000" dirty="0">
                <a:latin typeface="Calibri Light" panose="020F0302020204030204" pitchFamily="34" charset="0"/>
                <a:cs typeface="Calibri Light" panose="020F0302020204030204" pitchFamily="34" charset="0"/>
              </a:rPr>
              <a:t>information about the variability, asymmetry, </a:t>
            </a:r>
            <a:r>
              <a:rPr lang="en-GB" sz="2000" dirty="0" smtClean="0">
                <a:latin typeface="Calibri Light" panose="020F0302020204030204" pitchFamily="34" charset="0"/>
                <a:cs typeface="Calibri Light" panose="020F0302020204030204" pitchFamily="34" charset="0"/>
              </a:rPr>
              <a:t>and </a:t>
            </a:r>
            <a:r>
              <a:rPr lang="en-GB" sz="2000" dirty="0">
                <a:latin typeface="Calibri Light" panose="020F0302020204030204" pitchFamily="34" charset="0"/>
                <a:cs typeface="Calibri Light" panose="020F0302020204030204" pitchFamily="34" charset="0"/>
              </a:rPr>
              <a:t>tails of the </a:t>
            </a:r>
            <a:r>
              <a:rPr lang="en-GB" sz="2000" dirty="0" smtClean="0">
                <a:latin typeface="Calibri Light" panose="020F0302020204030204" pitchFamily="34" charset="0"/>
                <a:cs typeface="Calibri Light" panose="020F0302020204030204" pitchFamily="34" charset="0"/>
              </a:rPr>
              <a:t>distribution. </a:t>
            </a:r>
            <a:r>
              <a:rPr lang="en-GB" sz="2000" b="1" dirty="0" smtClean="0">
                <a:solidFill>
                  <a:srgbClr val="FFC000"/>
                </a:solidFill>
                <a:latin typeface="Calibri Light" panose="020F0302020204030204" pitchFamily="34" charset="0"/>
                <a:cs typeface="Calibri Light" panose="020F0302020204030204" pitchFamily="34" charset="0"/>
              </a:rPr>
              <a:t>This makes </a:t>
            </a:r>
            <a:r>
              <a:rPr lang="en-GB" sz="2000" b="1" dirty="0">
                <a:solidFill>
                  <a:srgbClr val="FFC000"/>
                </a:solidFill>
                <a:latin typeface="Calibri Light" panose="020F0302020204030204" pitchFamily="34" charset="0"/>
                <a:cs typeface="Calibri Light" panose="020F0302020204030204" pitchFamily="34" charset="0"/>
              </a:rPr>
              <a:t>it a powerful tool for analysing complex phenomena that may exhibit heterogeneity across different parts of the distribution</a:t>
            </a:r>
            <a:r>
              <a:rPr lang="en-GB" sz="2000" b="1" dirty="0">
                <a:latin typeface="Calibri Light" panose="020F0302020204030204" pitchFamily="34" charset="0"/>
                <a:cs typeface="Calibri Light" panose="020F0302020204030204" pitchFamily="34" charset="0"/>
              </a:rPr>
              <a:t> [</a:t>
            </a:r>
            <a:r>
              <a:rPr lang="en-GB" sz="2000" b="1" dirty="0" err="1">
                <a:solidFill>
                  <a:srgbClr val="C00000"/>
                </a:solidFill>
                <a:latin typeface="Calibri Light" panose="020F0302020204030204" pitchFamily="34" charset="0"/>
                <a:cs typeface="Calibri Light" panose="020F0302020204030204" pitchFamily="34" charset="0"/>
              </a:rPr>
              <a:t>Drenkovska</a:t>
            </a:r>
            <a:r>
              <a:rPr lang="en-GB" sz="2000" b="1" dirty="0">
                <a:solidFill>
                  <a:srgbClr val="C00000"/>
                </a:solidFill>
                <a:latin typeface="Calibri Light" panose="020F0302020204030204" pitchFamily="34" charset="0"/>
                <a:cs typeface="Calibri Light" panose="020F0302020204030204" pitchFamily="34" charset="0"/>
              </a:rPr>
              <a:t> and </a:t>
            </a:r>
            <a:r>
              <a:rPr lang="en-GB" sz="2000" b="1" dirty="0" err="1">
                <a:solidFill>
                  <a:srgbClr val="C00000"/>
                </a:solidFill>
                <a:latin typeface="Calibri Light" panose="020F0302020204030204" pitchFamily="34" charset="0"/>
                <a:cs typeface="Calibri Light" panose="020F0302020204030204" pitchFamily="34" charset="0"/>
              </a:rPr>
              <a:t>Volcjak</a:t>
            </a:r>
            <a:r>
              <a:rPr lang="en-GB" sz="2000" b="1" dirty="0">
                <a:solidFill>
                  <a:srgbClr val="C00000"/>
                </a:solidFill>
                <a:latin typeface="Calibri Light" panose="020F0302020204030204" pitchFamily="34" charset="0"/>
                <a:cs typeface="Calibri Light" panose="020F0302020204030204" pitchFamily="34" charset="0"/>
              </a:rPr>
              <a:t> (2022)</a:t>
            </a:r>
            <a:r>
              <a:rPr lang="en-GB" sz="2000" b="1" dirty="0">
                <a:latin typeface="Calibri Light" panose="020F0302020204030204" pitchFamily="34" charset="0"/>
                <a:cs typeface="Calibri Light" panose="020F0302020204030204" pitchFamily="34" charset="0"/>
              </a:rPr>
              <a:t>].</a:t>
            </a:r>
            <a:r>
              <a:rPr lang="en-GB" sz="2000" dirty="0">
                <a:latin typeface="Calibri Light" panose="020F0302020204030204" pitchFamily="34" charset="0"/>
                <a:cs typeface="Calibri Light" panose="020F0302020204030204" pitchFamily="34" charset="0"/>
              </a:rPr>
              <a:t>  </a:t>
            </a:r>
            <a:endParaRPr lang="en-GB" sz="2000" dirty="0" smtClean="0">
              <a:latin typeface="Calibri Light" panose="020F0302020204030204" pitchFamily="34" charset="0"/>
              <a:cs typeface="Calibri Light" panose="020F0302020204030204" pitchFamily="34" charset="0"/>
            </a:endParaRPr>
          </a:p>
          <a:p>
            <a:pPr marL="355600" marR="5080" indent="-342900" algn="just">
              <a:lnSpc>
                <a:spcPct val="95700"/>
              </a:lnSpc>
              <a:spcBef>
                <a:spcPts val="209"/>
              </a:spcBef>
              <a:buFont typeface="Wingdings" panose="05000000000000000000" pitchFamily="2" charset="2"/>
              <a:buChar char="§"/>
            </a:pPr>
            <a:endParaRPr lang="en-GB" sz="800" spc="-235" dirty="0">
              <a:latin typeface="Calibri Light" panose="020F0302020204030204" pitchFamily="34" charset="0"/>
              <a:cs typeface="Calibri Light" panose="020F0302020204030204" pitchFamily="34" charset="0"/>
            </a:endParaRPr>
          </a:p>
          <a:p>
            <a:pPr marL="355600" marR="5080" indent="-342900" algn="just">
              <a:lnSpc>
                <a:spcPct val="95700"/>
              </a:lnSpc>
              <a:spcBef>
                <a:spcPts val="209"/>
              </a:spcBef>
              <a:buFont typeface="Wingdings" panose="05000000000000000000" pitchFamily="2" charset="2"/>
              <a:buChar char="§"/>
            </a:pPr>
            <a:r>
              <a:rPr lang="en-GB" sz="2000" dirty="0" smtClean="0">
                <a:solidFill>
                  <a:srgbClr val="00B0F0"/>
                </a:solidFill>
                <a:latin typeface="Calibri Light" panose="020F0302020204030204" pitchFamily="34" charset="0"/>
                <a:cs typeface="Calibri Light" panose="020F0302020204030204" pitchFamily="34" charset="0"/>
              </a:rPr>
              <a:t>Secondly</a:t>
            </a:r>
            <a:r>
              <a:rPr lang="en-GB" sz="2000" dirty="0" smtClean="0">
                <a:latin typeface="Calibri Light" panose="020F0302020204030204" pitchFamily="34" charset="0"/>
                <a:cs typeface="Calibri Light" panose="020F0302020204030204" pitchFamily="34" charset="0"/>
              </a:rPr>
              <a:t> </a:t>
            </a:r>
            <a:r>
              <a:rPr lang="en-GB" sz="2000" dirty="0">
                <a:latin typeface="Calibri Light" panose="020F0302020204030204" pitchFamily="34" charset="0"/>
                <a:cs typeface="Calibri Light" panose="020F0302020204030204" pitchFamily="34" charset="0"/>
              </a:rPr>
              <a:t>it estimates the relationship </a:t>
            </a:r>
            <a:r>
              <a:rPr lang="en-GB" sz="2000" dirty="0" smtClean="0">
                <a:latin typeface="Calibri Light" panose="020F0302020204030204" pitchFamily="34" charset="0"/>
                <a:cs typeface="Calibri Light" panose="020F0302020204030204" pitchFamily="34" charset="0"/>
              </a:rPr>
              <a:t>between two variables at </a:t>
            </a:r>
            <a:r>
              <a:rPr lang="en-GB" sz="2000" dirty="0">
                <a:latin typeface="Calibri Light" panose="020F0302020204030204" pitchFamily="34" charset="0"/>
                <a:cs typeface="Calibri Light" panose="020F0302020204030204" pitchFamily="34" charset="0"/>
              </a:rPr>
              <a:t>different points of the distribution, reducing the influence of extreme values. </a:t>
            </a:r>
            <a:r>
              <a:rPr lang="en-GB" sz="2000" b="1" dirty="0">
                <a:solidFill>
                  <a:srgbClr val="FFC000"/>
                </a:solidFill>
                <a:latin typeface="Calibri Light" panose="020F0302020204030204" pitchFamily="34" charset="0"/>
                <a:cs typeface="Calibri Light" panose="020F0302020204030204" pitchFamily="34" charset="0"/>
              </a:rPr>
              <a:t>This makes it a valuable tool for analysing datasets with potential outliers or non-normality</a:t>
            </a:r>
            <a:r>
              <a:rPr lang="en-GB" sz="2000" b="1" dirty="0">
                <a:latin typeface="Calibri Light" panose="020F0302020204030204" pitchFamily="34" charset="0"/>
                <a:cs typeface="Calibri Light" panose="020F0302020204030204" pitchFamily="34" charset="0"/>
              </a:rPr>
              <a:t> [</a:t>
            </a:r>
            <a:r>
              <a:rPr lang="en-GB" sz="2000" b="1" dirty="0">
                <a:solidFill>
                  <a:srgbClr val="C00000"/>
                </a:solidFill>
                <a:latin typeface="Calibri Light" panose="020F0302020204030204" pitchFamily="34" charset="0"/>
                <a:cs typeface="Calibri Light" panose="020F0302020204030204" pitchFamily="34" charset="0"/>
              </a:rPr>
              <a:t>Suarez (2021)</a:t>
            </a:r>
            <a:r>
              <a:rPr lang="en-GB" sz="2000" b="1" dirty="0">
                <a:latin typeface="Calibri Light" panose="020F0302020204030204" pitchFamily="34" charset="0"/>
                <a:cs typeface="Calibri Light" panose="020F0302020204030204" pitchFamily="34" charset="0"/>
              </a:rPr>
              <a:t>].</a:t>
            </a:r>
            <a:r>
              <a:rPr lang="en-GB" sz="2000" dirty="0">
                <a:latin typeface="Calibri Light" panose="020F0302020204030204" pitchFamily="34" charset="0"/>
                <a:cs typeface="Calibri Light" panose="020F0302020204030204" pitchFamily="34" charset="0"/>
              </a:rPr>
              <a:t> </a:t>
            </a:r>
            <a:endParaRPr lang="en-GB" sz="8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5628615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4293323622"/>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Building</a:t>
                      </a:r>
                      <a:r>
                        <a:rPr lang="en-GB" sz="2600" spc="-150" baseline="0" dirty="0" smtClean="0">
                          <a:solidFill>
                            <a:srgbClr val="003300"/>
                          </a:solidFill>
                          <a:latin typeface="Calibri Light" panose="020F0302020204030204" pitchFamily="34" charset="0"/>
                          <a:cs typeface="Calibri Light" panose="020F0302020204030204" pitchFamily="34" charset="0"/>
                        </a:rPr>
                        <a:t> a Climate Change Risk Indicator</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dirty="0">
                          <a:solidFill>
                            <a:srgbClr val="FF0000"/>
                          </a:solidFill>
                          <a:latin typeface="Calibri Light" panose="020F0302020204030204" pitchFamily="34" charset="0"/>
                          <a:cs typeface="Calibri Light" panose="020F0302020204030204" pitchFamily="34" charset="0"/>
                        </a:rPr>
                        <a:t>1</a:t>
                      </a:r>
                      <a:r>
                        <a:rPr sz="2000" spc="-105" dirty="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7</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pic>
        <p:nvPicPr>
          <p:cNvPr id="3" name="object 3"/>
          <p:cNvPicPr/>
          <p:nvPr/>
        </p:nvPicPr>
        <p:blipFill>
          <a:blip r:embed="rId2" cstate="print"/>
          <a:stretch>
            <a:fillRect/>
          </a:stretch>
        </p:blipFill>
        <p:spPr>
          <a:xfrm>
            <a:off x="9535794" y="179705"/>
            <a:ext cx="727075" cy="506095"/>
          </a:xfrm>
          <a:prstGeom prst="rect">
            <a:avLst/>
          </a:prstGeom>
        </p:spPr>
      </p:pic>
      <p:pic>
        <p:nvPicPr>
          <p:cNvPr id="5" name="object 5"/>
          <p:cNvPicPr/>
          <p:nvPr/>
        </p:nvPicPr>
        <p:blipFill>
          <a:blip r:embed="rId3" cstate="print"/>
          <a:stretch>
            <a:fillRect/>
          </a:stretch>
        </p:blipFill>
        <p:spPr>
          <a:xfrm>
            <a:off x="735301" y="1766527"/>
            <a:ext cx="9527568" cy="4714960"/>
          </a:xfrm>
          <a:prstGeom prst="rect">
            <a:avLst/>
          </a:prstGeom>
        </p:spPr>
      </p:pic>
      <p:grpSp>
        <p:nvGrpSpPr>
          <p:cNvPr id="6" name="object 6"/>
          <p:cNvGrpSpPr/>
          <p:nvPr/>
        </p:nvGrpSpPr>
        <p:grpSpPr>
          <a:xfrm>
            <a:off x="541019" y="1035050"/>
            <a:ext cx="9791317" cy="5695315"/>
            <a:chOff x="541019" y="1035050"/>
            <a:chExt cx="9633585" cy="5695315"/>
          </a:xfrm>
        </p:grpSpPr>
        <p:sp>
          <p:nvSpPr>
            <p:cNvPr id="7" name="object 7"/>
            <p:cNvSpPr/>
            <p:nvPr/>
          </p:nvSpPr>
          <p:spPr>
            <a:xfrm>
              <a:off x="541019" y="1038098"/>
              <a:ext cx="6350" cy="0"/>
            </a:xfrm>
            <a:custGeom>
              <a:avLst/>
              <a:gdLst/>
              <a:ahLst/>
              <a:cxnLst/>
              <a:rect l="l" t="t" r="r" b="b"/>
              <a:pathLst>
                <a:path w="6350">
                  <a:moveTo>
                    <a:pt x="0" y="0"/>
                  </a:moveTo>
                  <a:lnTo>
                    <a:pt x="6096" y="0"/>
                  </a:lnTo>
                </a:path>
                <a:path w="6350">
                  <a:moveTo>
                    <a:pt x="0" y="0"/>
                  </a:moveTo>
                  <a:lnTo>
                    <a:pt x="6096" y="0"/>
                  </a:lnTo>
                </a:path>
              </a:pathLst>
            </a:custGeom>
            <a:ln w="6096">
              <a:solidFill>
                <a:srgbClr val="BEBEBE"/>
              </a:solidFill>
              <a:prstDash val="sysDot"/>
            </a:ln>
          </p:spPr>
          <p:txBody>
            <a:bodyPr wrap="square" lIns="0" tIns="0" rIns="0" bIns="0" rtlCol="0"/>
            <a:lstStyle/>
            <a:p>
              <a:endParaRPr/>
            </a:p>
          </p:txBody>
        </p:sp>
        <p:sp>
          <p:nvSpPr>
            <p:cNvPr id="8" name="object 8"/>
            <p:cNvSpPr/>
            <p:nvPr/>
          </p:nvSpPr>
          <p:spPr>
            <a:xfrm>
              <a:off x="547115" y="1038098"/>
              <a:ext cx="9621520" cy="0"/>
            </a:xfrm>
            <a:custGeom>
              <a:avLst/>
              <a:gdLst/>
              <a:ahLst/>
              <a:cxnLst/>
              <a:rect l="l" t="t" r="r" b="b"/>
              <a:pathLst>
                <a:path w="9621520">
                  <a:moveTo>
                    <a:pt x="0" y="0"/>
                  </a:moveTo>
                  <a:lnTo>
                    <a:pt x="9621012" y="0"/>
                  </a:lnTo>
                </a:path>
              </a:pathLst>
            </a:custGeom>
            <a:ln w="6096">
              <a:solidFill>
                <a:srgbClr val="BEBEBE"/>
              </a:solidFill>
              <a:prstDash val="sysDot"/>
            </a:ln>
          </p:spPr>
          <p:txBody>
            <a:bodyPr wrap="square" lIns="0" tIns="0" rIns="0" bIns="0" rtlCol="0"/>
            <a:lstStyle/>
            <a:p>
              <a:endParaRPr/>
            </a:p>
          </p:txBody>
        </p:sp>
        <p:sp>
          <p:nvSpPr>
            <p:cNvPr id="9" name="object 9"/>
            <p:cNvSpPr/>
            <p:nvPr/>
          </p:nvSpPr>
          <p:spPr>
            <a:xfrm>
              <a:off x="10168127" y="1038098"/>
              <a:ext cx="6350" cy="0"/>
            </a:xfrm>
            <a:custGeom>
              <a:avLst/>
              <a:gdLst/>
              <a:ahLst/>
              <a:cxnLst/>
              <a:rect l="l" t="t" r="r" b="b"/>
              <a:pathLst>
                <a:path w="6350">
                  <a:moveTo>
                    <a:pt x="0" y="0"/>
                  </a:moveTo>
                  <a:lnTo>
                    <a:pt x="6096" y="0"/>
                  </a:lnTo>
                </a:path>
                <a:path w="6350">
                  <a:moveTo>
                    <a:pt x="0" y="0"/>
                  </a:moveTo>
                  <a:lnTo>
                    <a:pt x="6096" y="0"/>
                  </a:lnTo>
                </a:path>
              </a:pathLst>
            </a:custGeom>
            <a:ln w="6096">
              <a:solidFill>
                <a:srgbClr val="BEBEBE"/>
              </a:solidFill>
              <a:prstDash val="sysDot"/>
            </a:ln>
          </p:spPr>
          <p:txBody>
            <a:bodyPr wrap="square" lIns="0" tIns="0" rIns="0" bIns="0" rtlCol="0"/>
            <a:lstStyle/>
            <a:p>
              <a:endParaRPr/>
            </a:p>
          </p:txBody>
        </p:sp>
        <p:sp>
          <p:nvSpPr>
            <p:cNvPr id="10" name="object 10"/>
            <p:cNvSpPr/>
            <p:nvPr/>
          </p:nvSpPr>
          <p:spPr>
            <a:xfrm>
              <a:off x="544067" y="1041146"/>
              <a:ext cx="9627235" cy="640080"/>
            </a:xfrm>
            <a:custGeom>
              <a:avLst/>
              <a:gdLst/>
              <a:ahLst/>
              <a:cxnLst/>
              <a:rect l="l" t="t" r="r" b="b"/>
              <a:pathLst>
                <a:path w="9627235" h="640080">
                  <a:moveTo>
                    <a:pt x="0" y="0"/>
                  </a:moveTo>
                  <a:lnTo>
                    <a:pt x="0" y="640080"/>
                  </a:lnTo>
                </a:path>
                <a:path w="9627235" h="640080">
                  <a:moveTo>
                    <a:pt x="9627108" y="0"/>
                  </a:moveTo>
                  <a:lnTo>
                    <a:pt x="9627108" y="640080"/>
                  </a:lnTo>
                </a:path>
              </a:pathLst>
            </a:custGeom>
            <a:ln w="6096">
              <a:solidFill>
                <a:srgbClr val="BEBEBE"/>
              </a:solidFill>
              <a:prstDash val="sysDot"/>
            </a:ln>
          </p:spPr>
          <p:txBody>
            <a:bodyPr wrap="square" lIns="0" tIns="0" rIns="0" bIns="0" rtlCol="0"/>
            <a:lstStyle/>
            <a:p>
              <a:endParaRPr/>
            </a:p>
          </p:txBody>
        </p:sp>
        <p:sp>
          <p:nvSpPr>
            <p:cNvPr id="11" name="object 11"/>
            <p:cNvSpPr/>
            <p:nvPr/>
          </p:nvSpPr>
          <p:spPr>
            <a:xfrm>
              <a:off x="544067" y="1681226"/>
              <a:ext cx="0" cy="6350"/>
            </a:xfrm>
            <a:custGeom>
              <a:avLst/>
              <a:gdLst/>
              <a:ahLst/>
              <a:cxnLst/>
              <a:rect l="l" t="t" r="r" b="b"/>
              <a:pathLst>
                <a:path h="6350">
                  <a:moveTo>
                    <a:pt x="-3048" y="3048"/>
                  </a:moveTo>
                  <a:lnTo>
                    <a:pt x="3048" y="3048"/>
                  </a:lnTo>
                </a:path>
              </a:pathLst>
            </a:custGeom>
            <a:ln w="6096">
              <a:solidFill>
                <a:srgbClr val="BEBEBE"/>
              </a:solidFill>
              <a:prstDash val="sysDot"/>
            </a:ln>
          </p:spPr>
          <p:txBody>
            <a:bodyPr wrap="square" lIns="0" tIns="0" rIns="0" bIns="0" rtlCol="0"/>
            <a:lstStyle/>
            <a:p>
              <a:endParaRPr/>
            </a:p>
          </p:txBody>
        </p:sp>
        <p:sp>
          <p:nvSpPr>
            <p:cNvPr id="12" name="object 12"/>
            <p:cNvSpPr/>
            <p:nvPr/>
          </p:nvSpPr>
          <p:spPr>
            <a:xfrm>
              <a:off x="547115" y="1684274"/>
              <a:ext cx="9621520" cy="0"/>
            </a:xfrm>
            <a:custGeom>
              <a:avLst/>
              <a:gdLst/>
              <a:ahLst/>
              <a:cxnLst/>
              <a:rect l="l" t="t" r="r" b="b"/>
              <a:pathLst>
                <a:path w="9621520">
                  <a:moveTo>
                    <a:pt x="0" y="0"/>
                  </a:moveTo>
                  <a:lnTo>
                    <a:pt x="9621012" y="0"/>
                  </a:lnTo>
                </a:path>
              </a:pathLst>
            </a:custGeom>
            <a:ln w="6096">
              <a:solidFill>
                <a:srgbClr val="BEBEBE"/>
              </a:solidFill>
              <a:prstDash val="sysDot"/>
            </a:ln>
          </p:spPr>
          <p:txBody>
            <a:bodyPr wrap="square" lIns="0" tIns="0" rIns="0" bIns="0" rtlCol="0"/>
            <a:lstStyle/>
            <a:p>
              <a:endParaRPr/>
            </a:p>
          </p:txBody>
        </p:sp>
        <p:sp>
          <p:nvSpPr>
            <p:cNvPr id="13" name="object 13"/>
            <p:cNvSpPr/>
            <p:nvPr/>
          </p:nvSpPr>
          <p:spPr>
            <a:xfrm>
              <a:off x="10171176" y="1681226"/>
              <a:ext cx="0" cy="6350"/>
            </a:xfrm>
            <a:custGeom>
              <a:avLst/>
              <a:gdLst/>
              <a:ahLst/>
              <a:cxnLst/>
              <a:rect l="l" t="t" r="r" b="b"/>
              <a:pathLst>
                <a:path h="6350">
                  <a:moveTo>
                    <a:pt x="-3048" y="3048"/>
                  </a:moveTo>
                  <a:lnTo>
                    <a:pt x="3048" y="3048"/>
                  </a:lnTo>
                </a:path>
              </a:pathLst>
            </a:custGeom>
            <a:ln w="6096">
              <a:solidFill>
                <a:srgbClr val="BEBEBE"/>
              </a:solidFill>
              <a:prstDash val="sysDot"/>
            </a:ln>
          </p:spPr>
          <p:txBody>
            <a:bodyPr wrap="square" lIns="0" tIns="0" rIns="0" bIns="0" rtlCol="0"/>
            <a:lstStyle/>
            <a:p>
              <a:endParaRPr/>
            </a:p>
          </p:txBody>
        </p:sp>
        <p:sp>
          <p:nvSpPr>
            <p:cNvPr id="14" name="object 14"/>
            <p:cNvSpPr/>
            <p:nvPr/>
          </p:nvSpPr>
          <p:spPr>
            <a:xfrm>
              <a:off x="541019" y="1687322"/>
              <a:ext cx="9633585" cy="5039995"/>
            </a:xfrm>
            <a:custGeom>
              <a:avLst/>
              <a:gdLst/>
              <a:ahLst/>
              <a:cxnLst/>
              <a:rect l="l" t="t" r="r" b="b"/>
              <a:pathLst>
                <a:path w="9633585" h="5039995">
                  <a:moveTo>
                    <a:pt x="3048" y="0"/>
                  </a:moveTo>
                  <a:lnTo>
                    <a:pt x="3048" y="5036566"/>
                  </a:lnTo>
                </a:path>
                <a:path w="9633585" h="5039995">
                  <a:moveTo>
                    <a:pt x="0" y="5039614"/>
                  </a:moveTo>
                  <a:lnTo>
                    <a:pt x="6095" y="5039614"/>
                  </a:lnTo>
                </a:path>
                <a:path w="9633585" h="5039995">
                  <a:moveTo>
                    <a:pt x="0" y="5039614"/>
                  </a:moveTo>
                  <a:lnTo>
                    <a:pt x="6095" y="5039614"/>
                  </a:lnTo>
                </a:path>
                <a:path w="9633585" h="5039995">
                  <a:moveTo>
                    <a:pt x="6095" y="5039614"/>
                  </a:moveTo>
                  <a:lnTo>
                    <a:pt x="9627108" y="5039614"/>
                  </a:lnTo>
                </a:path>
                <a:path w="9633585" h="5039995">
                  <a:moveTo>
                    <a:pt x="9630156" y="0"/>
                  </a:moveTo>
                  <a:lnTo>
                    <a:pt x="9630156" y="5036566"/>
                  </a:lnTo>
                </a:path>
                <a:path w="9633585" h="5039995">
                  <a:moveTo>
                    <a:pt x="9627108" y="5039614"/>
                  </a:moveTo>
                  <a:lnTo>
                    <a:pt x="9633204" y="5039614"/>
                  </a:lnTo>
                </a:path>
              </a:pathLst>
            </a:custGeom>
            <a:ln w="6096">
              <a:solidFill>
                <a:srgbClr val="BEBEBE"/>
              </a:solidFill>
              <a:prstDash val="sysDot"/>
            </a:ln>
          </p:spPr>
          <p:txBody>
            <a:bodyPr wrap="square" lIns="0" tIns="0" rIns="0" bIns="0" rtlCol="0"/>
            <a:lstStyle/>
            <a:p>
              <a:endParaRPr/>
            </a:p>
          </p:txBody>
        </p:sp>
        <p:sp>
          <p:nvSpPr>
            <p:cNvPr id="15" name="object 15"/>
            <p:cNvSpPr/>
            <p:nvPr/>
          </p:nvSpPr>
          <p:spPr>
            <a:xfrm>
              <a:off x="2033269" y="1345057"/>
              <a:ext cx="1270" cy="0"/>
            </a:xfrm>
            <a:custGeom>
              <a:avLst/>
              <a:gdLst/>
              <a:ahLst/>
              <a:cxnLst/>
              <a:rect l="l" t="t" r="r" b="b"/>
              <a:pathLst>
                <a:path w="1269">
                  <a:moveTo>
                    <a:pt x="634" y="-3048"/>
                  </a:moveTo>
                  <a:lnTo>
                    <a:pt x="634" y="3048"/>
                  </a:lnTo>
                </a:path>
              </a:pathLst>
            </a:custGeom>
            <a:ln w="3175">
              <a:solidFill>
                <a:srgbClr val="BEBEBE"/>
              </a:solidFill>
              <a:prstDash val="sysDot"/>
            </a:ln>
          </p:spPr>
          <p:txBody>
            <a:bodyPr wrap="square" lIns="0" tIns="0" rIns="0" bIns="0" rtlCol="0"/>
            <a:lstStyle/>
            <a:p>
              <a:endParaRPr/>
            </a:p>
          </p:txBody>
        </p:sp>
      </p:grpSp>
      <p:sp>
        <p:nvSpPr>
          <p:cNvPr id="18" name="object 18"/>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13</a:t>
            </a:fld>
            <a:r>
              <a:rPr spc="-45" dirty="0"/>
              <a:t> </a:t>
            </a:r>
            <a:r>
              <a:rPr spc="-35" dirty="0"/>
              <a:t>of</a:t>
            </a:r>
            <a:r>
              <a:rPr spc="-50" dirty="0"/>
              <a:t> </a:t>
            </a:r>
            <a:r>
              <a:rPr spc="35" dirty="0" smtClean="0"/>
              <a:t>2</a:t>
            </a:r>
            <a:r>
              <a:rPr lang="en-GB" spc="35" dirty="0" smtClean="0"/>
              <a:t>5</a:t>
            </a:r>
            <a:endParaRPr spc="35" dirty="0"/>
          </a:p>
        </p:txBody>
      </p:sp>
      <p:sp>
        <p:nvSpPr>
          <p:cNvPr id="19"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20" name="Rectangle 19"/>
          <p:cNvSpPr/>
          <p:nvPr/>
        </p:nvSpPr>
        <p:spPr>
          <a:xfrm>
            <a:off x="519683" y="980251"/>
            <a:ext cx="9812524" cy="646331"/>
          </a:xfrm>
          <a:prstGeom prst="rect">
            <a:avLst/>
          </a:prstGeom>
        </p:spPr>
        <p:txBody>
          <a:bodyPr wrap="square">
            <a:spAutoFit/>
          </a:bodyPr>
          <a:lstStyle/>
          <a:p>
            <a:pPr algn="ct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Table 3. Risks </a:t>
            </a:r>
            <a:r>
              <a:rPr lang="en-GB" dirty="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stemming from </a:t>
            </a: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Climate Change </a:t>
            </a:r>
            <a:r>
              <a:rPr lang="en-GB" dirty="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as assumed by European </a:t>
            </a: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Investment </a:t>
            </a:r>
            <a:r>
              <a:rPr lang="en-GB" dirty="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Bank (2021) </a:t>
            </a:r>
            <a:endPar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endParaRPr>
          </a:p>
          <a:p>
            <a:pPr algn="ct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scoring </a:t>
            </a:r>
            <a:r>
              <a:rPr lang="en-GB" dirty="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model </a:t>
            </a: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a:t>
            </a:r>
            <a:r>
              <a:rPr lang="en-GB" b="1" dirty="0" smtClean="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used </a:t>
            </a:r>
            <a:r>
              <a:rPr lang="en-GB" b="1" dirty="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by Shijaku </a:t>
            </a:r>
            <a:r>
              <a:rPr lang="en-GB" b="1" dirty="0" smtClean="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and Monnin (2022</a:t>
            </a:r>
            <a:r>
              <a:rPr lang="en-GB" b="1" dirty="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 in the case of </a:t>
            </a:r>
            <a:r>
              <a:rPr lang="en-GB" b="1" dirty="0" smtClean="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Albania</a:t>
            </a: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a:t>
            </a:r>
            <a:endParaRPr lang="en-GB" dirty="0">
              <a:solidFill>
                <a:srgbClr val="CC00FF"/>
              </a:solidFill>
              <a:latin typeface="Calibri Light" panose="020F0302020204030204" pitchFamily="34" charset="0"/>
              <a:ea typeface="Times New Roman" panose="02020603050405020304" pitchFamily="18" charset="0"/>
              <a:cs typeface="Calibri Light" panose="020F030202020403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519683" y="179705"/>
            <a:ext cx="9813290" cy="520065"/>
            <a:chOff x="519683" y="179705"/>
            <a:chExt cx="9813290" cy="520065"/>
          </a:xfrm>
        </p:grpSpPr>
        <p:pic>
          <p:nvPicPr>
            <p:cNvPr id="4" name="object 4"/>
            <p:cNvPicPr/>
            <p:nvPr/>
          </p:nvPicPr>
          <p:blipFill>
            <a:blip r:embed="rId2" cstate="print"/>
            <a:stretch>
              <a:fillRect/>
            </a:stretch>
          </p:blipFill>
          <p:spPr>
            <a:xfrm>
              <a:off x="9535794" y="179705"/>
              <a:ext cx="727075" cy="506095"/>
            </a:xfrm>
            <a:prstGeom prst="rect">
              <a:avLst/>
            </a:prstGeom>
          </p:spPr>
        </p:pic>
        <p:sp>
          <p:nvSpPr>
            <p:cNvPr id="5" name="object 5"/>
            <p:cNvSpPr/>
            <p:nvPr/>
          </p:nvSpPr>
          <p:spPr>
            <a:xfrm>
              <a:off x="519684" y="687323"/>
              <a:ext cx="9813290" cy="12700"/>
            </a:xfrm>
            <a:custGeom>
              <a:avLst/>
              <a:gdLst/>
              <a:ahLst/>
              <a:cxnLst/>
              <a:rect l="l" t="t" r="r" b="b"/>
              <a:pathLst>
                <a:path w="9813290" h="12700">
                  <a:moveTo>
                    <a:pt x="8552421" y="0"/>
                  </a:moveTo>
                  <a:lnTo>
                    <a:pt x="0" y="0"/>
                  </a:lnTo>
                  <a:lnTo>
                    <a:pt x="0" y="12192"/>
                  </a:lnTo>
                  <a:lnTo>
                    <a:pt x="8552421" y="12192"/>
                  </a:lnTo>
                  <a:lnTo>
                    <a:pt x="8552421" y="0"/>
                  </a:lnTo>
                  <a:close/>
                </a:path>
                <a:path w="9813290" h="12700">
                  <a:moveTo>
                    <a:pt x="9813074" y="0"/>
                  </a:moveTo>
                  <a:lnTo>
                    <a:pt x="8564626" y="0"/>
                  </a:lnTo>
                  <a:lnTo>
                    <a:pt x="8552434" y="0"/>
                  </a:lnTo>
                  <a:lnTo>
                    <a:pt x="8552434" y="12192"/>
                  </a:lnTo>
                  <a:lnTo>
                    <a:pt x="8564626" y="12192"/>
                  </a:lnTo>
                  <a:lnTo>
                    <a:pt x="9813074" y="12192"/>
                  </a:lnTo>
                  <a:lnTo>
                    <a:pt x="9813074" y="0"/>
                  </a:lnTo>
                  <a:close/>
                </a:path>
              </a:pathLst>
            </a:custGeom>
            <a:solidFill>
              <a:srgbClr val="003300"/>
            </a:solidFill>
          </p:spPr>
          <p:txBody>
            <a:bodyPr wrap="square" lIns="0" tIns="0" rIns="0" bIns="0" rtlCol="0"/>
            <a:lstStyle/>
            <a:p>
              <a:endParaRPr/>
            </a:p>
          </p:txBody>
        </p:sp>
      </p:grpSp>
      <p:sp>
        <p:nvSpPr>
          <p:cNvPr id="6" name="object 6"/>
          <p:cNvSpPr txBox="1"/>
          <p:nvPr/>
        </p:nvSpPr>
        <p:spPr>
          <a:xfrm>
            <a:off x="560055" y="775906"/>
            <a:ext cx="9690735" cy="504825"/>
          </a:xfrm>
          <a:prstGeom prst="rect">
            <a:avLst/>
          </a:prstGeom>
        </p:spPr>
        <p:txBody>
          <a:bodyPr vert="horz" wrap="square" lIns="0" tIns="12700" rIns="0" bIns="0" rtlCol="0">
            <a:spAutoFit/>
          </a:bodyPr>
          <a:lstStyle/>
          <a:p>
            <a:pPr marL="12700" algn="ctr">
              <a:lnSpc>
                <a:spcPts val="2125"/>
              </a:lnSpc>
              <a:spcBef>
                <a:spcPts val="100"/>
              </a:spcBef>
            </a:pPr>
            <a:r>
              <a:rPr spc="-170" dirty="0">
                <a:solidFill>
                  <a:srgbClr val="CC00FF"/>
                </a:solidFill>
                <a:latin typeface="Calibri Light" panose="020F0302020204030204" pitchFamily="34" charset="0"/>
                <a:cs typeface="Calibri Light" panose="020F0302020204030204" pitchFamily="34" charset="0"/>
              </a:rPr>
              <a:t>Table</a:t>
            </a:r>
            <a:r>
              <a:rPr spc="-85" dirty="0">
                <a:solidFill>
                  <a:srgbClr val="CC00FF"/>
                </a:solidFill>
                <a:latin typeface="Calibri Light" panose="020F0302020204030204" pitchFamily="34" charset="0"/>
                <a:cs typeface="Calibri Light" panose="020F0302020204030204" pitchFamily="34" charset="0"/>
              </a:rPr>
              <a:t> </a:t>
            </a:r>
            <a:r>
              <a:rPr lang="en-GB" spc="-140" dirty="0" smtClean="0">
                <a:solidFill>
                  <a:srgbClr val="CC00FF"/>
                </a:solidFill>
                <a:latin typeface="Calibri Light" panose="020F0302020204030204" pitchFamily="34" charset="0"/>
                <a:cs typeface="Calibri Light" panose="020F0302020204030204" pitchFamily="34" charset="0"/>
              </a:rPr>
              <a:t>4</a:t>
            </a:r>
            <a:r>
              <a:rPr spc="-140" dirty="0" smtClean="0">
                <a:solidFill>
                  <a:srgbClr val="CC00FF"/>
                </a:solidFill>
                <a:latin typeface="Calibri Light" panose="020F0302020204030204" pitchFamily="34" charset="0"/>
                <a:cs typeface="Calibri Light" panose="020F0302020204030204" pitchFamily="34" charset="0"/>
              </a:rPr>
              <a:t>.</a:t>
            </a:r>
            <a:r>
              <a:rPr spc="-85" dirty="0" smtClean="0">
                <a:solidFill>
                  <a:srgbClr val="CC00FF"/>
                </a:solidFill>
                <a:latin typeface="Calibri Light" panose="020F0302020204030204" pitchFamily="34" charset="0"/>
                <a:cs typeface="Calibri Light" panose="020F0302020204030204" pitchFamily="34" charset="0"/>
              </a:rPr>
              <a:t> </a:t>
            </a:r>
            <a:r>
              <a:rPr spc="-190" dirty="0">
                <a:solidFill>
                  <a:srgbClr val="CC00FF"/>
                </a:solidFill>
                <a:latin typeface="Calibri Light" panose="020F0302020204030204" pitchFamily="34" charset="0"/>
                <a:cs typeface="Calibri Light" panose="020F0302020204030204" pitchFamily="34" charset="0"/>
              </a:rPr>
              <a:t>The</a:t>
            </a:r>
            <a:r>
              <a:rPr spc="-85" dirty="0">
                <a:solidFill>
                  <a:srgbClr val="CC00FF"/>
                </a:solidFill>
                <a:latin typeface="Calibri Light" panose="020F0302020204030204" pitchFamily="34" charset="0"/>
                <a:cs typeface="Calibri Light" panose="020F0302020204030204" pitchFamily="34" charset="0"/>
              </a:rPr>
              <a:t> </a:t>
            </a:r>
            <a:r>
              <a:rPr spc="-155" dirty="0">
                <a:solidFill>
                  <a:srgbClr val="CC00FF"/>
                </a:solidFill>
                <a:latin typeface="Calibri Light" panose="020F0302020204030204" pitchFamily="34" charset="0"/>
                <a:cs typeface="Calibri Light" panose="020F0302020204030204" pitchFamily="34" charset="0"/>
              </a:rPr>
              <a:t>dataset</a:t>
            </a:r>
            <a:r>
              <a:rPr spc="-95" dirty="0">
                <a:solidFill>
                  <a:srgbClr val="CC00FF"/>
                </a:solidFill>
                <a:latin typeface="Calibri Light" panose="020F0302020204030204" pitchFamily="34" charset="0"/>
                <a:cs typeface="Calibri Light" panose="020F0302020204030204" pitchFamily="34" charset="0"/>
              </a:rPr>
              <a:t> </a:t>
            </a:r>
            <a:r>
              <a:rPr spc="-140" dirty="0">
                <a:solidFill>
                  <a:srgbClr val="CC00FF"/>
                </a:solidFill>
                <a:latin typeface="Calibri Light" panose="020F0302020204030204" pitchFamily="34" charset="0"/>
                <a:cs typeface="Calibri Light" panose="020F0302020204030204" pitchFamily="34" charset="0"/>
              </a:rPr>
              <a:t>of</a:t>
            </a:r>
            <a:r>
              <a:rPr spc="-85" dirty="0">
                <a:solidFill>
                  <a:srgbClr val="CC00FF"/>
                </a:solidFill>
                <a:latin typeface="Calibri Light" panose="020F0302020204030204" pitchFamily="34" charset="0"/>
                <a:cs typeface="Calibri Light" panose="020F0302020204030204" pitchFamily="34" charset="0"/>
              </a:rPr>
              <a:t> </a:t>
            </a:r>
            <a:r>
              <a:rPr lang="en-GB" spc="-185" dirty="0" smtClean="0">
                <a:solidFill>
                  <a:srgbClr val="CC00FF"/>
                </a:solidFill>
                <a:latin typeface="Calibri Light" panose="020F0302020204030204" pitchFamily="34" charset="0"/>
                <a:cs typeface="Calibri Light" panose="020F0302020204030204" pitchFamily="34" charset="0"/>
              </a:rPr>
              <a:t>51</a:t>
            </a:r>
            <a:r>
              <a:rPr spc="-90" dirty="0" smtClean="0">
                <a:solidFill>
                  <a:srgbClr val="CC00FF"/>
                </a:solidFill>
                <a:latin typeface="Calibri Light" panose="020F0302020204030204" pitchFamily="34" charset="0"/>
                <a:cs typeface="Calibri Light" panose="020F0302020204030204" pitchFamily="34" charset="0"/>
              </a:rPr>
              <a:t> </a:t>
            </a:r>
            <a:r>
              <a:rPr spc="-145" dirty="0">
                <a:solidFill>
                  <a:srgbClr val="CC00FF"/>
                </a:solidFill>
                <a:latin typeface="Calibri Light" panose="020F0302020204030204" pitchFamily="34" charset="0"/>
                <a:cs typeface="Calibri Light" panose="020F0302020204030204" pitchFamily="34" charset="0"/>
              </a:rPr>
              <a:t>indicators</a:t>
            </a:r>
            <a:r>
              <a:rPr spc="-70" dirty="0">
                <a:solidFill>
                  <a:srgbClr val="CC00FF"/>
                </a:solidFill>
                <a:latin typeface="Calibri Light" panose="020F0302020204030204" pitchFamily="34" charset="0"/>
                <a:cs typeface="Calibri Light" panose="020F0302020204030204" pitchFamily="34" charset="0"/>
              </a:rPr>
              <a:t> </a:t>
            </a:r>
            <a:r>
              <a:rPr spc="-180" dirty="0">
                <a:solidFill>
                  <a:srgbClr val="CC00FF"/>
                </a:solidFill>
                <a:latin typeface="Calibri Light" panose="020F0302020204030204" pitchFamily="34" charset="0"/>
                <a:cs typeface="Calibri Light" panose="020F0302020204030204" pitchFamily="34" charset="0"/>
              </a:rPr>
              <a:t>used</a:t>
            </a:r>
            <a:r>
              <a:rPr spc="-95" dirty="0">
                <a:solidFill>
                  <a:srgbClr val="CC00FF"/>
                </a:solidFill>
                <a:latin typeface="Calibri Light" panose="020F0302020204030204" pitchFamily="34" charset="0"/>
                <a:cs typeface="Calibri Light" panose="020F0302020204030204" pitchFamily="34" charset="0"/>
              </a:rPr>
              <a:t> </a:t>
            </a:r>
            <a:r>
              <a:rPr spc="-140" dirty="0">
                <a:solidFill>
                  <a:srgbClr val="CC00FF"/>
                </a:solidFill>
                <a:latin typeface="Calibri Light" panose="020F0302020204030204" pitchFamily="34" charset="0"/>
                <a:cs typeface="Calibri Light" panose="020F0302020204030204" pitchFamily="34" charset="0"/>
              </a:rPr>
              <a:t>to</a:t>
            </a:r>
            <a:r>
              <a:rPr spc="-80" dirty="0">
                <a:solidFill>
                  <a:srgbClr val="CC00FF"/>
                </a:solidFill>
                <a:latin typeface="Calibri Light" panose="020F0302020204030204" pitchFamily="34" charset="0"/>
                <a:cs typeface="Calibri Light" panose="020F0302020204030204" pitchFamily="34" charset="0"/>
              </a:rPr>
              <a:t> </a:t>
            </a:r>
            <a:r>
              <a:rPr spc="-175" dirty="0">
                <a:solidFill>
                  <a:srgbClr val="CC00FF"/>
                </a:solidFill>
                <a:latin typeface="Calibri Light" panose="020F0302020204030204" pitchFamily="34" charset="0"/>
                <a:cs typeface="Calibri Light" panose="020F0302020204030204" pitchFamily="34" charset="0"/>
              </a:rPr>
              <a:t>assess</a:t>
            </a:r>
            <a:r>
              <a:rPr spc="-80" dirty="0">
                <a:solidFill>
                  <a:srgbClr val="CC00FF"/>
                </a:solidFill>
                <a:latin typeface="Calibri Light" panose="020F0302020204030204" pitchFamily="34" charset="0"/>
                <a:cs typeface="Calibri Light" panose="020F0302020204030204" pitchFamily="34" charset="0"/>
              </a:rPr>
              <a:t> </a:t>
            </a:r>
            <a:r>
              <a:rPr spc="-235" dirty="0">
                <a:solidFill>
                  <a:srgbClr val="CC00FF"/>
                </a:solidFill>
                <a:latin typeface="Calibri Light" panose="020F0302020204030204" pitchFamily="34" charset="0"/>
                <a:cs typeface="Calibri Light" panose="020F0302020204030204" pitchFamily="34" charset="0"/>
              </a:rPr>
              <a:t>CCR</a:t>
            </a:r>
            <a:r>
              <a:rPr spc="-85" dirty="0">
                <a:solidFill>
                  <a:srgbClr val="CC00FF"/>
                </a:solidFill>
                <a:latin typeface="Calibri Light" panose="020F0302020204030204" pitchFamily="34" charset="0"/>
                <a:cs typeface="Calibri Light" panose="020F0302020204030204" pitchFamily="34" charset="0"/>
              </a:rPr>
              <a:t> </a:t>
            </a:r>
            <a:r>
              <a:rPr spc="-140" dirty="0">
                <a:solidFill>
                  <a:srgbClr val="CC00FF"/>
                </a:solidFill>
                <a:latin typeface="Calibri Light" panose="020F0302020204030204" pitchFamily="34" charset="0"/>
                <a:cs typeface="Calibri Light" panose="020F0302020204030204" pitchFamily="34" charset="0"/>
              </a:rPr>
              <a:t>at</a:t>
            </a:r>
            <a:r>
              <a:rPr spc="-95" dirty="0">
                <a:solidFill>
                  <a:srgbClr val="CC00FF"/>
                </a:solidFill>
                <a:latin typeface="Calibri Light" panose="020F0302020204030204" pitchFamily="34" charset="0"/>
                <a:cs typeface="Calibri Light" panose="020F0302020204030204" pitchFamily="34" charset="0"/>
              </a:rPr>
              <a:t> </a:t>
            </a:r>
            <a:r>
              <a:rPr spc="-155" dirty="0">
                <a:solidFill>
                  <a:srgbClr val="CC00FF"/>
                </a:solidFill>
                <a:latin typeface="Calibri Light" panose="020F0302020204030204" pitchFamily="34" charset="0"/>
                <a:cs typeface="Calibri Light" panose="020F0302020204030204" pitchFamily="34" charset="0"/>
              </a:rPr>
              <a:t>the</a:t>
            </a:r>
            <a:r>
              <a:rPr spc="-80" dirty="0">
                <a:solidFill>
                  <a:srgbClr val="CC00FF"/>
                </a:solidFill>
                <a:latin typeface="Calibri Light" panose="020F0302020204030204" pitchFamily="34" charset="0"/>
                <a:cs typeface="Calibri Light" panose="020F0302020204030204" pitchFamily="34" charset="0"/>
              </a:rPr>
              <a:t> </a:t>
            </a:r>
            <a:r>
              <a:rPr spc="-155" dirty="0">
                <a:solidFill>
                  <a:srgbClr val="CC00FF"/>
                </a:solidFill>
                <a:latin typeface="Calibri Light" panose="020F0302020204030204" pitchFamily="34" charset="0"/>
                <a:cs typeface="Calibri Light" panose="020F0302020204030204" pitchFamily="34" charset="0"/>
              </a:rPr>
              <a:t>country</a:t>
            </a:r>
            <a:r>
              <a:rPr spc="-85" dirty="0">
                <a:solidFill>
                  <a:srgbClr val="CC00FF"/>
                </a:solidFill>
                <a:latin typeface="Calibri Light" panose="020F0302020204030204" pitchFamily="34" charset="0"/>
                <a:cs typeface="Calibri Light" panose="020F0302020204030204" pitchFamily="34" charset="0"/>
              </a:rPr>
              <a:t> </a:t>
            </a:r>
            <a:r>
              <a:rPr spc="-140" dirty="0">
                <a:solidFill>
                  <a:srgbClr val="CC00FF"/>
                </a:solidFill>
                <a:latin typeface="Calibri Light" panose="020F0302020204030204" pitchFamily="34" charset="0"/>
                <a:cs typeface="Calibri Light" panose="020F0302020204030204" pitchFamily="34" charset="0"/>
              </a:rPr>
              <a:t>level</a:t>
            </a:r>
            <a:r>
              <a:rPr spc="-95" dirty="0">
                <a:solidFill>
                  <a:srgbClr val="CC00FF"/>
                </a:solidFill>
                <a:latin typeface="Calibri Light" panose="020F0302020204030204" pitchFamily="34" charset="0"/>
                <a:cs typeface="Calibri Light" panose="020F0302020204030204" pitchFamily="34" charset="0"/>
              </a:rPr>
              <a:t> </a:t>
            </a:r>
            <a:r>
              <a:rPr spc="-160" dirty="0">
                <a:solidFill>
                  <a:srgbClr val="CC00FF"/>
                </a:solidFill>
                <a:latin typeface="Calibri Light" panose="020F0302020204030204" pitchFamily="34" charset="0"/>
                <a:cs typeface="Calibri Light" panose="020F0302020204030204" pitchFamily="34" charset="0"/>
              </a:rPr>
              <a:t>through</a:t>
            </a:r>
            <a:r>
              <a:rPr spc="-90" dirty="0">
                <a:solidFill>
                  <a:srgbClr val="CC00FF"/>
                </a:solidFill>
                <a:latin typeface="Calibri Light" panose="020F0302020204030204" pitchFamily="34" charset="0"/>
                <a:cs typeface="Calibri Light" panose="020F0302020204030204" pitchFamily="34" charset="0"/>
              </a:rPr>
              <a:t> </a:t>
            </a:r>
            <a:r>
              <a:rPr spc="-155" dirty="0">
                <a:solidFill>
                  <a:srgbClr val="CC00FF"/>
                </a:solidFill>
                <a:latin typeface="Calibri Light" panose="020F0302020204030204" pitchFamily="34" charset="0"/>
                <a:cs typeface="Calibri Light" panose="020F0302020204030204" pitchFamily="34" charset="0"/>
              </a:rPr>
              <a:t>the</a:t>
            </a:r>
            <a:r>
              <a:rPr spc="-75" dirty="0">
                <a:solidFill>
                  <a:srgbClr val="CC00FF"/>
                </a:solidFill>
                <a:latin typeface="Calibri Light" panose="020F0302020204030204" pitchFamily="34" charset="0"/>
                <a:cs typeface="Calibri Light" panose="020F0302020204030204" pitchFamily="34" charset="0"/>
              </a:rPr>
              <a:t> </a:t>
            </a:r>
            <a:r>
              <a:rPr spc="-180" dirty="0">
                <a:solidFill>
                  <a:srgbClr val="CC00FF"/>
                </a:solidFill>
                <a:latin typeface="Calibri Light" panose="020F0302020204030204" pitchFamily="34" charset="0"/>
                <a:cs typeface="Calibri Light" panose="020F0302020204030204" pitchFamily="34" charset="0"/>
              </a:rPr>
              <a:t>EIB</a:t>
            </a:r>
            <a:r>
              <a:rPr spc="-70" dirty="0">
                <a:solidFill>
                  <a:srgbClr val="CC00FF"/>
                </a:solidFill>
                <a:latin typeface="Calibri Light" panose="020F0302020204030204" pitchFamily="34" charset="0"/>
                <a:cs typeface="Calibri Light" panose="020F0302020204030204" pitchFamily="34" charset="0"/>
              </a:rPr>
              <a:t> </a:t>
            </a:r>
            <a:r>
              <a:rPr spc="-160" dirty="0">
                <a:solidFill>
                  <a:srgbClr val="CC00FF"/>
                </a:solidFill>
                <a:latin typeface="Calibri Light" panose="020F0302020204030204" pitchFamily="34" charset="0"/>
                <a:cs typeface="Calibri Light" panose="020F0302020204030204" pitchFamily="34" charset="0"/>
              </a:rPr>
              <a:t>(2021)</a:t>
            </a:r>
            <a:r>
              <a:rPr spc="-85" dirty="0">
                <a:solidFill>
                  <a:srgbClr val="CC00FF"/>
                </a:solidFill>
                <a:latin typeface="Calibri Light" panose="020F0302020204030204" pitchFamily="34" charset="0"/>
                <a:cs typeface="Calibri Light" panose="020F0302020204030204" pitchFamily="34" charset="0"/>
              </a:rPr>
              <a:t> </a:t>
            </a:r>
            <a:r>
              <a:rPr spc="-155" dirty="0">
                <a:solidFill>
                  <a:srgbClr val="CC00FF"/>
                </a:solidFill>
                <a:latin typeface="Calibri Light" panose="020F0302020204030204" pitchFamily="34" charset="0"/>
                <a:cs typeface="Calibri Light" panose="020F0302020204030204" pitchFamily="34" charset="0"/>
              </a:rPr>
              <a:t>scoring</a:t>
            </a:r>
            <a:r>
              <a:rPr spc="-95" dirty="0">
                <a:solidFill>
                  <a:srgbClr val="CC00FF"/>
                </a:solidFill>
                <a:latin typeface="Calibri Light" panose="020F0302020204030204" pitchFamily="34" charset="0"/>
                <a:cs typeface="Calibri Light" panose="020F0302020204030204" pitchFamily="34" charset="0"/>
              </a:rPr>
              <a:t> </a:t>
            </a:r>
            <a:r>
              <a:rPr spc="-165" dirty="0" smtClean="0">
                <a:solidFill>
                  <a:srgbClr val="CC00FF"/>
                </a:solidFill>
                <a:latin typeface="Calibri Light" panose="020F0302020204030204" pitchFamily="34" charset="0"/>
                <a:cs typeface="Calibri Light" panose="020F0302020204030204" pitchFamily="34" charset="0"/>
              </a:rPr>
              <a:t>model.</a:t>
            </a:r>
            <a:endParaRPr dirty="0" smtClean="0">
              <a:solidFill>
                <a:srgbClr val="CC00FF"/>
              </a:solidFill>
              <a:latin typeface="Calibri Light" panose="020F0302020204030204" pitchFamily="34" charset="0"/>
              <a:cs typeface="Calibri Light" panose="020F0302020204030204" pitchFamily="34" charset="0"/>
            </a:endParaRPr>
          </a:p>
          <a:p>
            <a:pPr marL="173990">
              <a:lnSpc>
                <a:spcPts val="1645"/>
              </a:lnSpc>
              <a:tabLst>
                <a:tab pos="4860925" algn="l"/>
                <a:tab pos="9360535" algn="l"/>
              </a:tabLst>
            </a:pPr>
            <a:r>
              <a:rPr sz="1400" spc="-180" dirty="0" smtClean="0">
                <a:latin typeface="Calibri Light" panose="020F0302020204030204" pitchFamily="34" charset="0"/>
                <a:cs typeface="Calibri Light" panose="020F0302020204030204" pitchFamily="34" charset="0"/>
              </a:rPr>
              <a:t>C</a:t>
            </a:r>
            <a:r>
              <a:rPr sz="1400" spc="-150" dirty="0" smtClean="0">
                <a:latin typeface="Calibri Light" panose="020F0302020204030204" pitchFamily="34" charset="0"/>
                <a:cs typeface="Calibri Light" panose="020F0302020204030204" pitchFamily="34" charset="0"/>
              </a:rPr>
              <a:t>a</a:t>
            </a:r>
            <a:r>
              <a:rPr sz="1400" spc="-135" dirty="0" smtClean="0">
                <a:latin typeface="Calibri Light" panose="020F0302020204030204" pitchFamily="34" charset="0"/>
                <a:cs typeface="Calibri Light" panose="020F0302020204030204" pitchFamily="34" charset="0"/>
              </a:rPr>
              <a:t>tego</a:t>
            </a:r>
            <a:r>
              <a:rPr sz="1400" spc="-120" dirty="0" smtClean="0">
                <a:latin typeface="Calibri Light" panose="020F0302020204030204" pitchFamily="34" charset="0"/>
                <a:cs typeface="Calibri Light" panose="020F0302020204030204" pitchFamily="34" charset="0"/>
              </a:rPr>
              <a:t>ry</a:t>
            </a:r>
            <a:r>
              <a:rPr sz="1400" b="1" dirty="0" smtClean="0">
                <a:latin typeface="Calibri Light" panose="020F0302020204030204" pitchFamily="34" charset="0"/>
                <a:cs typeface="Calibri Light" panose="020F0302020204030204" pitchFamily="34" charset="0"/>
              </a:rPr>
              <a:t>	</a:t>
            </a:r>
            <a:r>
              <a:rPr sz="1400" spc="-70" dirty="0" smtClean="0">
                <a:latin typeface="Calibri Light" panose="020F0302020204030204" pitchFamily="34" charset="0"/>
                <a:cs typeface="Calibri Light" panose="020F0302020204030204" pitchFamily="34" charset="0"/>
              </a:rPr>
              <a:t>I</a:t>
            </a:r>
            <a:r>
              <a:rPr sz="1400" spc="-150" dirty="0" smtClean="0">
                <a:latin typeface="Calibri Light" panose="020F0302020204030204" pitchFamily="34" charset="0"/>
                <a:cs typeface="Calibri Light" panose="020F0302020204030204" pitchFamily="34" charset="0"/>
              </a:rPr>
              <a:t>n</a:t>
            </a:r>
            <a:r>
              <a:rPr sz="1400" spc="-165" dirty="0" smtClean="0">
                <a:latin typeface="Calibri Light" panose="020F0302020204030204" pitchFamily="34" charset="0"/>
                <a:cs typeface="Calibri Light" panose="020F0302020204030204" pitchFamily="34" charset="0"/>
              </a:rPr>
              <a:t>d</a:t>
            </a:r>
            <a:r>
              <a:rPr sz="1400" spc="-105" dirty="0" smtClean="0">
                <a:latin typeface="Calibri Light" panose="020F0302020204030204" pitchFamily="34" charset="0"/>
                <a:cs typeface="Calibri Light" panose="020F0302020204030204" pitchFamily="34" charset="0"/>
              </a:rPr>
              <a:t>ic</a:t>
            </a:r>
            <a:r>
              <a:rPr sz="1400" spc="-145" dirty="0" smtClean="0">
                <a:latin typeface="Calibri Light" panose="020F0302020204030204" pitchFamily="34" charset="0"/>
                <a:cs typeface="Calibri Light" panose="020F0302020204030204" pitchFamily="34" charset="0"/>
              </a:rPr>
              <a:t>a</a:t>
            </a:r>
            <a:r>
              <a:rPr sz="1400" spc="-120" dirty="0" smtClean="0">
                <a:latin typeface="Calibri Light" panose="020F0302020204030204" pitchFamily="34" charset="0"/>
                <a:cs typeface="Calibri Light" panose="020F0302020204030204" pitchFamily="34" charset="0"/>
              </a:rPr>
              <a:t>to</a:t>
            </a:r>
            <a:r>
              <a:rPr sz="1400" spc="-100" dirty="0" smtClean="0">
                <a:latin typeface="Calibri Light" panose="020F0302020204030204" pitchFamily="34" charset="0"/>
                <a:cs typeface="Calibri Light" panose="020F0302020204030204" pitchFamily="34" charset="0"/>
              </a:rPr>
              <a:t>r</a:t>
            </a:r>
            <a:r>
              <a:rPr sz="1400" b="1" dirty="0" smtClean="0">
                <a:latin typeface="Calibri Light" panose="020F0302020204030204" pitchFamily="34" charset="0"/>
                <a:cs typeface="Calibri Light" panose="020F0302020204030204" pitchFamily="34" charset="0"/>
              </a:rPr>
              <a:t>	</a:t>
            </a:r>
            <a:r>
              <a:rPr sz="1400" spc="-135" dirty="0" smtClean="0">
                <a:latin typeface="Calibri Light" panose="020F0302020204030204" pitchFamily="34" charset="0"/>
                <a:cs typeface="Calibri Light" panose="020F0302020204030204" pitchFamily="34" charset="0"/>
              </a:rPr>
              <a:t>Sign</a:t>
            </a:r>
            <a:endParaRPr sz="1400" dirty="0">
              <a:latin typeface="Calibri Light" panose="020F0302020204030204" pitchFamily="34" charset="0"/>
              <a:cs typeface="Calibri Light" panose="020F0302020204030204" pitchFamily="34" charset="0"/>
            </a:endParaRPr>
          </a:p>
        </p:txBody>
      </p:sp>
      <p:sp>
        <p:nvSpPr>
          <p:cNvPr id="7" name="object 7"/>
          <p:cNvSpPr/>
          <p:nvPr/>
        </p:nvSpPr>
        <p:spPr>
          <a:xfrm>
            <a:off x="553771" y="1292748"/>
            <a:ext cx="338455" cy="5656335"/>
          </a:xfrm>
          <a:custGeom>
            <a:avLst/>
            <a:gdLst/>
            <a:ahLst/>
            <a:cxnLst/>
            <a:rect l="l" t="t" r="r" b="b"/>
            <a:pathLst>
              <a:path w="338455" h="5352415">
                <a:moveTo>
                  <a:pt x="338328" y="0"/>
                </a:moveTo>
                <a:lnTo>
                  <a:pt x="0" y="0"/>
                </a:lnTo>
                <a:lnTo>
                  <a:pt x="0" y="5352034"/>
                </a:lnTo>
                <a:lnTo>
                  <a:pt x="338328" y="5352034"/>
                </a:lnTo>
                <a:lnTo>
                  <a:pt x="338328" y="0"/>
                </a:lnTo>
                <a:close/>
              </a:path>
            </a:pathLst>
          </a:custGeom>
          <a:solidFill>
            <a:srgbClr val="008080"/>
          </a:solidFill>
        </p:spPr>
        <p:txBody>
          <a:bodyPr wrap="square" lIns="0" tIns="0" rIns="0" bIns="0" rtlCol="0"/>
          <a:lstStyle/>
          <a:p>
            <a:endParaRPr/>
          </a:p>
        </p:txBody>
      </p:sp>
      <p:sp>
        <p:nvSpPr>
          <p:cNvPr id="8" name="object 8"/>
          <p:cNvSpPr txBox="1"/>
          <p:nvPr/>
        </p:nvSpPr>
        <p:spPr>
          <a:xfrm>
            <a:off x="560055" y="2790825"/>
            <a:ext cx="276999" cy="1795927"/>
          </a:xfrm>
          <a:prstGeom prst="rect">
            <a:avLst/>
          </a:prstGeom>
        </p:spPr>
        <p:txBody>
          <a:bodyPr vert="vert270" wrap="square" lIns="0" tIns="1270" rIns="0" bIns="0" rtlCol="0">
            <a:spAutoFit/>
          </a:bodyPr>
          <a:lstStyle/>
          <a:p>
            <a:pPr marL="12700">
              <a:lnSpc>
                <a:spcPct val="100000"/>
              </a:lnSpc>
              <a:spcBef>
                <a:spcPts val="10"/>
              </a:spcBef>
            </a:pPr>
            <a:r>
              <a:rPr dirty="0">
                <a:solidFill>
                  <a:srgbClr val="FFFFFF"/>
                </a:solidFill>
                <a:latin typeface="Calibri Light" panose="020F0302020204030204" pitchFamily="34" charset="0"/>
                <a:cs typeface="Calibri Light" panose="020F0302020204030204" pitchFamily="34" charset="0"/>
              </a:rPr>
              <a:t>Phys</a:t>
            </a:r>
            <a:r>
              <a:rPr spc="-10" dirty="0">
                <a:solidFill>
                  <a:srgbClr val="FFFFFF"/>
                </a:solidFill>
                <a:latin typeface="Calibri Light" panose="020F0302020204030204" pitchFamily="34" charset="0"/>
                <a:cs typeface="Calibri Light" panose="020F0302020204030204" pitchFamily="34" charset="0"/>
              </a:rPr>
              <a:t>i</a:t>
            </a:r>
            <a:r>
              <a:rPr spc="-5" dirty="0">
                <a:solidFill>
                  <a:srgbClr val="FFFFFF"/>
                </a:solidFill>
                <a:latin typeface="Calibri Light" panose="020F0302020204030204" pitchFamily="34" charset="0"/>
                <a:cs typeface="Calibri Light" panose="020F0302020204030204" pitchFamily="34" charset="0"/>
              </a:rPr>
              <a:t>ca</a:t>
            </a:r>
            <a:r>
              <a:rPr dirty="0">
                <a:solidFill>
                  <a:srgbClr val="FFFFFF"/>
                </a:solidFill>
                <a:latin typeface="Calibri Light" panose="020F0302020204030204" pitchFamily="34" charset="0"/>
                <a:cs typeface="Calibri Light" panose="020F0302020204030204" pitchFamily="34" charset="0"/>
              </a:rPr>
              <a:t>l</a:t>
            </a:r>
            <a:r>
              <a:rPr spc="-80" dirty="0">
                <a:solidFill>
                  <a:srgbClr val="FFFFFF"/>
                </a:solidFill>
                <a:latin typeface="Calibri Light" panose="020F0302020204030204" pitchFamily="34" charset="0"/>
                <a:cs typeface="Calibri Light" panose="020F0302020204030204" pitchFamily="34" charset="0"/>
              </a:rPr>
              <a:t> </a:t>
            </a:r>
            <a:r>
              <a:rPr dirty="0">
                <a:solidFill>
                  <a:srgbClr val="FFFFFF"/>
                </a:solidFill>
                <a:latin typeface="Calibri Light" panose="020F0302020204030204" pitchFamily="34" charset="0"/>
                <a:cs typeface="Calibri Light" panose="020F0302020204030204" pitchFamily="34" charset="0"/>
              </a:rPr>
              <a:t>Risk</a:t>
            </a:r>
            <a:endParaRPr dirty="0">
              <a:latin typeface="Calibri Light" panose="020F0302020204030204" pitchFamily="34" charset="0"/>
              <a:cs typeface="Calibri Light" panose="020F0302020204030204" pitchFamily="34" charset="0"/>
            </a:endParaRPr>
          </a:p>
        </p:txBody>
      </p:sp>
      <p:graphicFrame>
        <p:nvGraphicFramePr>
          <p:cNvPr id="9" name="object 9"/>
          <p:cNvGraphicFramePr>
            <a:graphicFrameLocks noGrp="1"/>
          </p:cNvGraphicFramePr>
          <p:nvPr>
            <p:extLst>
              <p:ext uri="{D42A27DB-BD31-4B8C-83A1-F6EECF244321}">
                <p14:modId xmlns:p14="http://schemas.microsoft.com/office/powerpoint/2010/main" val="2791027167"/>
              </p:ext>
            </p:extLst>
          </p:nvPr>
        </p:nvGraphicFramePr>
        <p:xfrm>
          <a:off x="869572" y="1294155"/>
          <a:ext cx="9462768" cy="5654929"/>
        </p:xfrm>
        <a:graphic>
          <a:graphicData uri="http://schemas.openxmlformats.org/drawingml/2006/table">
            <a:tbl>
              <a:tblPr firstRow="1" bandRow="1">
                <a:tableStyleId>{2D5ABB26-0587-4C30-8999-92F81FD0307C}</a:tableStyleId>
              </a:tblPr>
              <a:tblGrid>
                <a:gridCol w="269240">
                  <a:extLst>
                    <a:ext uri="{9D8B030D-6E8A-4147-A177-3AD203B41FA5}">
                      <a16:colId xmlns="" xmlns:a16="http://schemas.microsoft.com/office/drawing/2014/main" val="20000"/>
                    </a:ext>
                  </a:extLst>
                </a:gridCol>
                <a:gridCol w="688341">
                  <a:extLst>
                    <a:ext uri="{9D8B030D-6E8A-4147-A177-3AD203B41FA5}">
                      <a16:colId xmlns="" xmlns:a16="http://schemas.microsoft.com/office/drawing/2014/main" val="20001"/>
                    </a:ext>
                  </a:extLst>
                </a:gridCol>
                <a:gridCol w="8055608">
                  <a:extLst>
                    <a:ext uri="{9D8B030D-6E8A-4147-A177-3AD203B41FA5}">
                      <a16:colId xmlns="" xmlns:a16="http://schemas.microsoft.com/office/drawing/2014/main" val="20002"/>
                    </a:ext>
                  </a:extLst>
                </a:gridCol>
                <a:gridCol w="449579">
                  <a:extLst>
                    <a:ext uri="{9D8B030D-6E8A-4147-A177-3AD203B41FA5}">
                      <a16:colId xmlns="" xmlns:a16="http://schemas.microsoft.com/office/drawing/2014/main" val="20003"/>
                    </a:ext>
                  </a:extLst>
                </a:gridCol>
              </a:tblGrid>
              <a:tr h="208534">
                <a:tc rowSpan="4">
                  <a:txBody>
                    <a:bodyPr/>
                    <a:lstStyle/>
                    <a:p>
                      <a:pPr algn="ctr">
                        <a:lnSpc>
                          <a:spcPct val="100000"/>
                        </a:lnSpc>
                        <a:spcBef>
                          <a:spcPts val="740"/>
                        </a:spcBef>
                      </a:pPr>
                      <a:r>
                        <a:rPr sz="1400" dirty="0">
                          <a:solidFill>
                            <a:srgbClr val="FFFFFF"/>
                          </a:solidFill>
                          <a:latin typeface="Calibri Light" panose="020F0302020204030204" pitchFamily="34" charset="0"/>
                          <a:cs typeface="Calibri Light" panose="020F0302020204030204" pitchFamily="34" charset="0"/>
                        </a:rPr>
                        <a:t>1</a:t>
                      </a:r>
                      <a:endParaRPr sz="1400" dirty="0">
                        <a:latin typeface="Calibri Light" panose="020F0302020204030204" pitchFamily="34" charset="0"/>
                        <a:cs typeface="Calibri Light" panose="020F0302020204030204" pitchFamily="34" charset="0"/>
                      </a:endParaRPr>
                    </a:p>
                  </a:txBody>
                  <a:tcPr marL="0" marR="0" marT="0" marB="0" anchor="ctr">
                    <a:lnL w="6350">
                      <a:noFill/>
                      <a:prstDash val="solid"/>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375522"/>
                    </a:solidFill>
                  </a:tcPr>
                </a:tc>
                <a:tc rowSpan="4">
                  <a:txBody>
                    <a:bodyPr/>
                    <a:lstStyle/>
                    <a:p>
                      <a:pPr marL="2540" marR="1905" indent="146685" algn="ctr">
                        <a:lnSpc>
                          <a:spcPct val="100000"/>
                        </a:lnSpc>
                        <a:spcBef>
                          <a:spcPts val="525"/>
                        </a:spcBef>
                      </a:pPr>
                      <a:r>
                        <a:rPr sz="1400" spc="-120" dirty="0">
                          <a:solidFill>
                            <a:srgbClr val="FFFFFF"/>
                          </a:solidFill>
                          <a:latin typeface="Calibri Light" panose="020F0302020204030204" pitchFamily="34" charset="0"/>
                          <a:cs typeface="Calibri Light" panose="020F0302020204030204" pitchFamily="34" charset="0"/>
                        </a:rPr>
                        <a:t>Physical </a:t>
                      </a:r>
                      <a:r>
                        <a:rPr sz="1400" spc="-114"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R</a:t>
                      </a:r>
                      <a:r>
                        <a:rPr sz="1400" spc="-10" dirty="0">
                          <a:solidFill>
                            <a:srgbClr val="FFFFFF"/>
                          </a:solidFill>
                          <a:latin typeface="Calibri Light" panose="020F0302020204030204" pitchFamily="34" charset="0"/>
                          <a:cs typeface="Calibri Light" panose="020F0302020204030204" pitchFamily="34" charset="0"/>
                        </a:rPr>
                        <a:t>i</a:t>
                      </a:r>
                      <a:r>
                        <a:rPr sz="1400" spc="-5" dirty="0">
                          <a:solidFill>
                            <a:srgbClr val="FFFFFF"/>
                          </a:solidFill>
                          <a:latin typeface="Calibri Light" panose="020F0302020204030204" pitchFamily="34" charset="0"/>
                          <a:cs typeface="Calibri Light" panose="020F0302020204030204" pitchFamily="34" charset="0"/>
                        </a:rPr>
                        <a:t>s</a:t>
                      </a:r>
                      <a:r>
                        <a:rPr sz="1400" dirty="0">
                          <a:solidFill>
                            <a:srgbClr val="FFFFFF"/>
                          </a:solidFill>
                          <a:latin typeface="Calibri Light" panose="020F0302020204030204" pitchFamily="34" charset="0"/>
                          <a:cs typeface="Calibri Light" panose="020F0302020204030204" pitchFamily="34" charset="0"/>
                        </a:rPr>
                        <a:t>k</a:t>
                      </a:r>
                      <a:r>
                        <a:rPr sz="1400" spc="-70" dirty="0">
                          <a:solidFill>
                            <a:srgbClr val="FFFFFF"/>
                          </a:solidFill>
                          <a:latin typeface="Calibri Light" panose="020F0302020204030204" pitchFamily="34" charset="0"/>
                          <a:cs typeface="Calibri Light" panose="020F0302020204030204" pitchFamily="34" charset="0"/>
                        </a:rPr>
                        <a:t> </a:t>
                      </a:r>
                      <a:endParaRPr lang="en-GB" sz="1400" spc="-70" dirty="0" smtClean="0">
                        <a:solidFill>
                          <a:srgbClr val="FFFFFF"/>
                        </a:solidFill>
                        <a:latin typeface="Calibri Light" panose="020F0302020204030204" pitchFamily="34" charset="0"/>
                        <a:cs typeface="Calibri Light" panose="020F0302020204030204" pitchFamily="34" charset="0"/>
                      </a:endParaRPr>
                    </a:p>
                    <a:p>
                      <a:pPr marL="2540" marR="1905" indent="146685" algn="ctr">
                        <a:lnSpc>
                          <a:spcPct val="100000"/>
                        </a:lnSpc>
                        <a:spcBef>
                          <a:spcPts val="525"/>
                        </a:spcBef>
                      </a:pPr>
                      <a:r>
                        <a:rPr sz="1400" dirty="0" smtClean="0">
                          <a:solidFill>
                            <a:srgbClr val="FFFFFF"/>
                          </a:solidFill>
                          <a:latin typeface="Calibri Light" panose="020F0302020204030204" pitchFamily="34" charset="0"/>
                          <a:cs typeface="Calibri Light" panose="020F0302020204030204" pitchFamily="34" charset="0"/>
                        </a:rPr>
                        <a:t>(</a:t>
                      </a:r>
                      <a:r>
                        <a:rPr sz="1400" dirty="0">
                          <a:solidFill>
                            <a:srgbClr val="FFFFFF"/>
                          </a:solidFill>
                          <a:latin typeface="Calibri Light" panose="020F0302020204030204" pitchFamily="34" charset="0"/>
                          <a:cs typeface="Calibri Light" panose="020F0302020204030204" pitchFamily="34" charset="0"/>
                        </a:rPr>
                        <a:t>Acute</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66675" marB="0" vert="vert270" anchor="ctr">
                    <a:lnL>
                      <a:noFill/>
                    </a:lnL>
                    <a:lnR w="6350">
                      <a:noFill/>
                      <a:prstDash val="solid"/>
                    </a:lnR>
                    <a:lnT>
                      <a:noFill/>
                    </a:lnT>
                    <a:lnB w="6350">
                      <a:noFill/>
                      <a:prstDash val="solid"/>
                    </a:lnB>
                    <a:lnTlToBr w="12700" cmpd="sng">
                      <a:noFill/>
                      <a:prstDash val="solid"/>
                    </a:lnTlToBr>
                    <a:lnBlToTr w="12700" cmpd="sng">
                      <a:noFill/>
                      <a:prstDash val="solid"/>
                    </a:lnBlToTr>
                    <a:solidFill>
                      <a:srgbClr val="375522"/>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C</a:t>
                      </a:r>
                      <a:r>
                        <a:rPr sz="1400" spc="-10" dirty="0">
                          <a:solidFill>
                            <a:srgbClr val="FFFFFF"/>
                          </a:solidFill>
                          <a:latin typeface="Calibri Light" panose="020F0302020204030204" pitchFamily="34" charset="0"/>
                          <a:cs typeface="Calibri Light" panose="020F0302020204030204" pitchFamily="34" charset="0"/>
                        </a:rPr>
                        <a:t>l</a:t>
                      </a:r>
                      <a:r>
                        <a:rPr sz="1400" spc="-5" dirty="0">
                          <a:solidFill>
                            <a:srgbClr val="FFFFFF"/>
                          </a:solidFill>
                          <a:latin typeface="Calibri Light" panose="020F0302020204030204" pitchFamily="34" charset="0"/>
                          <a:cs typeface="Calibri Light" panose="020F0302020204030204" pitchFamily="34" charset="0"/>
                        </a:rPr>
                        <a:t>im</a:t>
                      </a:r>
                      <a:r>
                        <a:rPr sz="1400" spc="-10" dirty="0">
                          <a:solidFill>
                            <a:srgbClr val="FFFFFF"/>
                          </a:solidFill>
                          <a:latin typeface="Calibri Light" panose="020F0302020204030204" pitchFamily="34" charset="0"/>
                          <a:cs typeface="Calibri Light" panose="020F0302020204030204" pitchFamily="34" charset="0"/>
                        </a:rPr>
                        <a:t>a</a:t>
                      </a:r>
                      <a:r>
                        <a:rPr sz="1400" spc="-5" dirty="0">
                          <a:solidFill>
                            <a:srgbClr val="FFFFFF"/>
                          </a:solidFill>
                          <a:latin typeface="Calibri Light" panose="020F0302020204030204" pitchFamily="34" charset="0"/>
                          <a:cs typeface="Calibri Light" panose="020F0302020204030204" pitchFamily="34" charset="0"/>
                        </a:rPr>
                        <a:t>t</a:t>
                      </a:r>
                      <a:r>
                        <a:rPr sz="1400" dirty="0">
                          <a:solidFill>
                            <a:srgbClr val="FFFFFF"/>
                          </a:solidFill>
                          <a:latin typeface="Calibri Light" panose="020F0302020204030204" pitchFamily="34" charset="0"/>
                          <a:cs typeface="Calibri Light" panose="020F0302020204030204" pitchFamily="34" charset="0"/>
                        </a:rPr>
                        <a:t>e</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r</a:t>
                      </a:r>
                      <a:r>
                        <a:rPr sz="1400" spc="-5" dirty="0">
                          <a:solidFill>
                            <a:srgbClr val="FFFFFF"/>
                          </a:solidFill>
                          <a:latin typeface="Calibri Light" panose="020F0302020204030204" pitchFamily="34" charset="0"/>
                          <a:cs typeface="Calibri Light" panose="020F0302020204030204" pitchFamily="34" charset="0"/>
                        </a:rPr>
                        <a:t>el</a:t>
                      </a:r>
                      <a:r>
                        <a:rPr sz="1400" spc="-10" dirty="0">
                          <a:solidFill>
                            <a:srgbClr val="FFFFFF"/>
                          </a:solidFill>
                          <a:latin typeface="Calibri Light" panose="020F0302020204030204" pitchFamily="34" charset="0"/>
                          <a:cs typeface="Calibri Light" panose="020F0302020204030204" pitchFamily="34" charset="0"/>
                        </a:rPr>
                        <a:t>a</a:t>
                      </a:r>
                      <a:r>
                        <a:rPr sz="1400" dirty="0">
                          <a:solidFill>
                            <a:srgbClr val="FFFFFF"/>
                          </a:solidFill>
                          <a:latin typeface="Calibri Light" panose="020F0302020204030204" pitchFamily="34" charset="0"/>
                          <a:cs typeface="Calibri Light" panose="020F0302020204030204" pitchFamily="34" charset="0"/>
                        </a:rPr>
                        <a:t>ted</a:t>
                      </a:r>
                      <a:r>
                        <a:rPr sz="1400" spc="-7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dis</a:t>
                      </a:r>
                      <a:r>
                        <a:rPr sz="1400" spc="-10" dirty="0">
                          <a:solidFill>
                            <a:srgbClr val="FFFFFF"/>
                          </a:solidFill>
                          <a:latin typeface="Calibri Light" panose="020F0302020204030204" pitchFamily="34" charset="0"/>
                          <a:cs typeface="Calibri Light" panose="020F0302020204030204" pitchFamily="34" charset="0"/>
                        </a:rPr>
                        <a:t>a</a:t>
                      </a:r>
                      <a:r>
                        <a:rPr sz="1400" spc="-5" dirty="0">
                          <a:solidFill>
                            <a:srgbClr val="FFFFFF"/>
                          </a:solidFill>
                          <a:latin typeface="Calibri Light" panose="020F0302020204030204" pitchFamily="34" charset="0"/>
                          <a:cs typeface="Calibri Light" panose="020F0302020204030204" pitchFamily="34" charset="0"/>
                        </a:rPr>
                        <a:t>s</a:t>
                      </a: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e</a:t>
                      </a:r>
                      <a:r>
                        <a:rPr sz="1400" dirty="0">
                          <a:solidFill>
                            <a:srgbClr val="FFFFFF"/>
                          </a:solidFill>
                          <a:latin typeface="Calibri Light" panose="020F0302020204030204" pitchFamily="34" charset="0"/>
                          <a:cs typeface="Calibri Light" panose="020F0302020204030204" pitchFamily="34" charset="0"/>
                        </a:rPr>
                        <a:t>rs</a:t>
                      </a:r>
                      <a:r>
                        <a:rPr sz="1400" spc="-6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fr</a:t>
                      </a:r>
                      <a:r>
                        <a:rPr sz="1400" spc="-5" dirty="0">
                          <a:solidFill>
                            <a:srgbClr val="FFFFFF"/>
                          </a:solidFill>
                          <a:latin typeface="Calibri Light" panose="020F0302020204030204" pitchFamily="34" charset="0"/>
                          <a:cs typeface="Calibri Light" panose="020F0302020204030204" pitchFamily="34" charset="0"/>
                        </a:rPr>
                        <a:t>equency</a:t>
                      </a:r>
                      <a:r>
                        <a:rPr sz="1400" dirty="0">
                          <a:solidFill>
                            <a:srgbClr val="FFFFFF"/>
                          </a:solidFill>
                          <a:latin typeface="Calibri Light" panose="020F0302020204030204" pitchFamily="34" charset="0"/>
                          <a:cs typeface="Calibri Light" panose="020F0302020204030204" pitchFamily="34" charset="0"/>
                        </a:rPr>
                        <a:t>,</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Num</a:t>
                      </a:r>
                      <a:r>
                        <a:rPr sz="1400" spc="-10" dirty="0">
                          <a:solidFill>
                            <a:srgbClr val="FFFFFF"/>
                          </a:solidFill>
                          <a:latin typeface="Calibri Light" panose="020F0302020204030204" pitchFamily="34" charset="0"/>
                          <a:cs typeface="Calibri Light" panose="020F0302020204030204" pitchFamily="34" charset="0"/>
                        </a:rPr>
                        <a:t>b</a:t>
                      </a:r>
                      <a:r>
                        <a:rPr sz="1400" spc="-5" dirty="0">
                          <a:solidFill>
                            <a:srgbClr val="FFFFFF"/>
                          </a:solidFill>
                          <a:latin typeface="Calibri Light" panose="020F0302020204030204" pitchFamily="34" charset="0"/>
                          <a:cs typeface="Calibri Light" panose="020F0302020204030204" pitchFamily="34" charset="0"/>
                        </a:rPr>
                        <a:t>e</a:t>
                      </a:r>
                      <a:r>
                        <a:rPr sz="1400" dirty="0">
                          <a:solidFill>
                            <a:srgbClr val="FFFFFF"/>
                          </a:solidFill>
                          <a:latin typeface="Calibri Light" panose="020F0302020204030204" pitchFamily="34" charset="0"/>
                          <a:cs typeface="Calibri Light" panose="020F0302020204030204" pitchFamily="34" charset="0"/>
                        </a:rPr>
                        <a:t>r</a:t>
                      </a:r>
                      <a:r>
                        <a:rPr sz="1400" spc="-7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f</a:t>
                      </a:r>
                      <a:r>
                        <a:rPr sz="1400" spc="-9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D</a:t>
                      </a:r>
                      <a:r>
                        <a:rPr sz="1400" spc="-10" dirty="0">
                          <a:solidFill>
                            <a:srgbClr val="FFFFFF"/>
                          </a:solidFill>
                          <a:latin typeface="Calibri Light" panose="020F0302020204030204" pitchFamily="34" charset="0"/>
                          <a:cs typeface="Calibri Light" panose="020F0302020204030204" pitchFamily="34" charset="0"/>
                        </a:rPr>
                        <a:t>i</a:t>
                      </a:r>
                      <a:r>
                        <a:rPr sz="1400" spc="-5" dirty="0">
                          <a:solidFill>
                            <a:srgbClr val="FFFFFF"/>
                          </a:solidFill>
                          <a:latin typeface="Calibri Light" panose="020F0302020204030204" pitchFamily="34" charset="0"/>
                          <a:cs typeface="Calibri Light" panose="020F0302020204030204" pitchFamily="34" charset="0"/>
                        </a:rPr>
                        <a:t>sasters</a:t>
                      </a:r>
                      <a:r>
                        <a:rPr sz="1400" dirty="0">
                          <a:solidFill>
                            <a:srgbClr val="FFFFFF"/>
                          </a:solidFill>
                          <a:latin typeface="Calibri Light" panose="020F0302020204030204" pitchFamily="34" charset="0"/>
                          <a:cs typeface="Calibri Light" panose="020F0302020204030204" pitchFamily="34" charset="0"/>
                        </a:rPr>
                        <a:t>:</a:t>
                      </a:r>
                      <a:r>
                        <a:rPr sz="1400" spc="-8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T</a:t>
                      </a:r>
                      <a:r>
                        <a:rPr sz="1400" spc="-10"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TAL</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19050">
                      <a:noFill/>
                      <a:prstDash val="solid"/>
                    </a:lnT>
                    <a:lnB>
                      <a:noFill/>
                    </a:lnB>
                    <a:lnTlToBr w="12700" cmpd="sng">
                      <a:noFill/>
                      <a:prstDash val="solid"/>
                    </a:lnTlToBr>
                    <a:lnBlToTr w="12700" cmpd="sng">
                      <a:noFill/>
                      <a:prstDash val="solid"/>
                    </a:lnBlToTr>
                    <a:solidFill>
                      <a:srgbClr val="375522"/>
                    </a:solidFill>
                  </a:tcPr>
                </a:tc>
                <a:tc>
                  <a:txBody>
                    <a:bodyPr/>
                    <a:lstStyle/>
                    <a:p>
                      <a:pPr marL="3810" algn="ctr">
                        <a:lnSpc>
                          <a:spcPct val="100000"/>
                        </a:lnSpc>
                      </a:pPr>
                      <a:r>
                        <a:rPr sz="1400" spc="-7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a:noFill/>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0"/>
                  </a:ext>
                </a:extLst>
              </a:tr>
              <a:tr h="208534">
                <a:tc vMerge="1">
                  <a:txBody>
                    <a:bodyPr/>
                    <a:lstStyle/>
                    <a:p>
                      <a:pPr algn="ctr">
                        <a:lnSpc>
                          <a:spcPct val="100000"/>
                        </a:lnSpc>
                        <a:spcBef>
                          <a:spcPts val="740"/>
                        </a:spcBef>
                      </a:pPr>
                      <a:endParaRPr sz="1400" dirty="0">
                        <a:latin typeface="Arial MT"/>
                        <a:cs typeface="Arial MT"/>
                      </a:endParaRPr>
                    </a:p>
                  </a:txBody>
                  <a:tcPr marL="0" marR="0" marT="93980" marB="0">
                    <a:lnL w="6350">
                      <a:solidFill>
                        <a:srgbClr val="FFFFFF"/>
                      </a:solidFill>
                      <a:prstDash val="solid"/>
                    </a:lnL>
                    <a:solidFill>
                      <a:srgbClr val="375522"/>
                    </a:solidFill>
                  </a:tcPr>
                </a:tc>
                <a:tc vMerge="1">
                  <a:txBody>
                    <a:bodyPr/>
                    <a:lstStyle/>
                    <a:p>
                      <a:endParaRPr/>
                    </a:p>
                  </a:txBody>
                  <a:tcPr marL="0" marR="0" marT="66675" marB="0" vert="vert270">
                    <a:lnR w="6350">
                      <a:solidFill>
                        <a:srgbClr val="FFFFFF"/>
                      </a:solidFill>
                      <a:prstDash val="solid"/>
                    </a:lnR>
                    <a:lnB w="6350">
                      <a:solidFill>
                        <a:srgbClr val="FFFFFF"/>
                      </a:solidFill>
                      <a:prstDash val="solid"/>
                    </a:lnB>
                    <a:solidFill>
                      <a:srgbClr val="375522"/>
                    </a:solidFill>
                  </a:tcPr>
                </a:tc>
                <a:tc>
                  <a:txBody>
                    <a:bodyPr/>
                    <a:lstStyle/>
                    <a:p>
                      <a:pPr marL="66675">
                        <a:lnSpc>
                          <a:spcPct val="100000"/>
                        </a:lnSpc>
                      </a:pPr>
                      <a:r>
                        <a:rPr sz="1400" spc="-140" dirty="0">
                          <a:solidFill>
                            <a:srgbClr val="FFFFFF"/>
                          </a:solidFill>
                          <a:latin typeface="Calibri Light" panose="020F0302020204030204" pitchFamily="34" charset="0"/>
                          <a:cs typeface="Calibri Light" panose="020F0302020204030204" pitchFamily="34" charset="0"/>
                        </a:rPr>
                        <a:t>5</a:t>
                      </a:r>
                      <a:r>
                        <a:rPr sz="1400" spc="-75"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years</a:t>
                      </a:r>
                      <a:r>
                        <a:rPr sz="1400" spc="-60" dirty="0">
                          <a:solidFill>
                            <a:srgbClr val="FFFFFF"/>
                          </a:solidFill>
                          <a:latin typeface="Calibri Light" panose="020F0302020204030204" pitchFamily="34" charset="0"/>
                          <a:cs typeface="Calibri Light" panose="020F0302020204030204" pitchFamily="34" charset="0"/>
                        </a:rPr>
                        <a:t> </a:t>
                      </a:r>
                      <a:r>
                        <a:rPr sz="1400" spc="-170" dirty="0">
                          <a:solidFill>
                            <a:srgbClr val="FFFFFF"/>
                          </a:solidFill>
                          <a:latin typeface="Calibri Light" panose="020F0302020204030204" pitchFamily="34" charset="0"/>
                          <a:cs typeface="Calibri Light" panose="020F0302020204030204" pitchFamily="34" charset="0"/>
                        </a:rPr>
                        <a:t>AV</a:t>
                      </a:r>
                      <a:r>
                        <a:rPr sz="1400" spc="-65" dirty="0">
                          <a:solidFill>
                            <a:srgbClr val="FFFFFF"/>
                          </a:solidFill>
                          <a:latin typeface="Calibri Light" panose="020F0302020204030204" pitchFamily="34" charset="0"/>
                          <a:cs typeface="Calibri Light" panose="020F0302020204030204" pitchFamily="34" charset="0"/>
                        </a:rPr>
                        <a:t> </a:t>
                      </a:r>
                      <a:r>
                        <a:rPr sz="1400" spc="-150" dirty="0">
                          <a:solidFill>
                            <a:srgbClr val="FFFFFF"/>
                          </a:solidFill>
                          <a:latin typeface="Calibri Light" panose="020F0302020204030204" pitchFamily="34" charset="0"/>
                          <a:cs typeface="Calibri Light" panose="020F0302020204030204" pitchFamily="34" charset="0"/>
                        </a:rPr>
                        <a:t>Change</a:t>
                      </a:r>
                      <a:r>
                        <a:rPr sz="1400" spc="-70" dirty="0">
                          <a:solidFill>
                            <a:srgbClr val="FFFFFF"/>
                          </a:solidFill>
                          <a:latin typeface="Calibri Light" panose="020F0302020204030204" pitchFamily="34" charset="0"/>
                          <a:cs typeface="Calibri Light" panose="020F0302020204030204" pitchFamily="34" charset="0"/>
                        </a:rPr>
                        <a:t> </a:t>
                      </a:r>
                      <a:r>
                        <a:rPr sz="1400" spc="-225" dirty="0">
                          <a:solidFill>
                            <a:srgbClr val="FFFFFF"/>
                          </a:solidFill>
                          <a:latin typeface="Calibri Light" panose="020F0302020204030204" pitchFamily="34" charset="0"/>
                          <a:cs typeface="Calibri Light" panose="020F0302020204030204" pitchFamily="34" charset="0"/>
                        </a:rPr>
                        <a:t>%</a:t>
                      </a:r>
                      <a:r>
                        <a:rPr sz="1400" spc="-80" dirty="0">
                          <a:solidFill>
                            <a:srgbClr val="FFFFFF"/>
                          </a:solidFill>
                          <a:latin typeface="Calibri Light" panose="020F0302020204030204" pitchFamily="34" charset="0"/>
                          <a:cs typeface="Calibri Light" panose="020F0302020204030204" pitchFamily="34" charset="0"/>
                        </a:rPr>
                        <a:t> </a:t>
                      </a:r>
                      <a:r>
                        <a:rPr sz="1400" spc="-110" dirty="0">
                          <a:solidFill>
                            <a:srgbClr val="FFFFFF"/>
                          </a:solidFill>
                          <a:latin typeface="Calibri Light" panose="020F0302020204030204" pitchFamily="34" charset="0"/>
                          <a:cs typeface="Calibri Light" panose="020F0302020204030204" pitchFamily="34" charset="0"/>
                        </a:rPr>
                        <a:t>of</a:t>
                      </a:r>
                      <a:r>
                        <a:rPr sz="1400" spc="-60"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(Climate</a:t>
                      </a:r>
                      <a:r>
                        <a:rPr sz="1400" spc="-65" dirty="0">
                          <a:solidFill>
                            <a:srgbClr val="FFFFFF"/>
                          </a:solidFill>
                          <a:latin typeface="Calibri Light" panose="020F0302020204030204" pitchFamily="34" charset="0"/>
                          <a:cs typeface="Calibri Light" panose="020F0302020204030204" pitchFamily="34" charset="0"/>
                        </a:rPr>
                        <a:t> </a:t>
                      </a:r>
                      <a:r>
                        <a:rPr sz="1400" spc="-114" dirty="0">
                          <a:solidFill>
                            <a:srgbClr val="FFFFFF"/>
                          </a:solidFill>
                          <a:latin typeface="Calibri Light" panose="020F0302020204030204" pitchFamily="34" charset="0"/>
                          <a:cs typeface="Calibri Light" panose="020F0302020204030204" pitchFamily="34" charset="0"/>
                        </a:rPr>
                        <a:t>related</a:t>
                      </a:r>
                      <a:r>
                        <a:rPr sz="1400" spc="-7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disasters</a:t>
                      </a:r>
                      <a:r>
                        <a:rPr sz="1400" spc="-6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frequency,</a:t>
                      </a:r>
                      <a:r>
                        <a:rPr sz="1400" spc="-65" dirty="0">
                          <a:solidFill>
                            <a:srgbClr val="FFFFFF"/>
                          </a:solidFill>
                          <a:latin typeface="Calibri Light" panose="020F0302020204030204" pitchFamily="34" charset="0"/>
                          <a:cs typeface="Calibri Light" panose="020F0302020204030204" pitchFamily="34" charset="0"/>
                        </a:rPr>
                        <a:t> </a:t>
                      </a:r>
                      <a:r>
                        <a:rPr sz="1400" spc="-150" dirty="0">
                          <a:solidFill>
                            <a:srgbClr val="FFFFFF"/>
                          </a:solidFill>
                          <a:latin typeface="Calibri Light" panose="020F0302020204030204" pitchFamily="34" charset="0"/>
                          <a:cs typeface="Calibri Light" panose="020F0302020204030204" pitchFamily="34" charset="0"/>
                        </a:rPr>
                        <a:t>Number</a:t>
                      </a:r>
                      <a:r>
                        <a:rPr sz="1400" spc="-75" dirty="0">
                          <a:solidFill>
                            <a:srgbClr val="FFFFFF"/>
                          </a:solidFill>
                          <a:latin typeface="Calibri Light" panose="020F0302020204030204" pitchFamily="34" charset="0"/>
                          <a:cs typeface="Calibri Light" panose="020F0302020204030204" pitchFamily="34" charset="0"/>
                        </a:rPr>
                        <a:t> </a:t>
                      </a:r>
                      <a:r>
                        <a:rPr sz="1400" spc="-110" dirty="0">
                          <a:solidFill>
                            <a:srgbClr val="FFFFFF"/>
                          </a:solidFill>
                          <a:latin typeface="Calibri Light" panose="020F0302020204030204" pitchFamily="34" charset="0"/>
                          <a:cs typeface="Calibri Light" panose="020F0302020204030204" pitchFamily="34" charset="0"/>
                        </a:rPr>
                        <a:t>of</a:t>
                      </a:r>
                      <a:r>
                        <a:rPr sz="1400" spc="-60" dirty="0">
                          <a:solidFill>
                            <a:srgbClr val="FFFFFF"/>
                          </a:solidFill>
                          <a:latin typeface="Calibri Light" panose="020F0302020204030204" pitchFamily="34" charset="0"/>
                          <a:cs typeface="Calibri Light" panose="020F0302020204030204" pitchFamily="34" charset="0"/>
                        </a:rPr>
                        <a:t> </a:t>
                      </a:r>
                      <a:r>
                        <a:rPr sz="1400" spc="-114" dirty="0">
                          <a:solidFill>
                            <a:srgbClr val="FFFFFF"/>
                          </a:solidFill>
                          <a:latin typeface="Calibri Light" panose="020F0302020204030204" pitchFamily="34" charset="0"/>
                          <a:cs typeface="Calibri Light" panose="020F0302020204030204" pitchFamily="34" charset="0"/>
                        </a:rPr>
                        <a:t>Disasters:</a:t>
                      </a:r>
                      <a:r>
                        <a:rPr sz="1400" spc="-80" dirty="0">
                          <a:solidFill>
                            <a:srgbClr val="FFFFFF"/>
                          </a:solidFill>
                          <a:latin typeface="Calibri Light" panose="020F0302020204030204" pitchFamily="34" charset="0"/>
                          <a:cs typeface="Calibri Light" panose="020F0302020204030204" pitchFamily="34" charset="0"/>
                        </a:rPr>
                        <a:t> </a:t>
                      </a:r>
                      <a:r>
                        <a:rPr sz="1400" spc="-150" dirty="0">
                          <a:solidFill>
                            <a:srgbClr val="FFFFFF"/>
                          </a:solidFill>
                          <a:latin typeface="Calibri Light" panose="020F0302020204030204" pitchFamily="34" charset="0"/>
                          <a:cs typeface="Calibri Light" panose="020F0302020204030204" pitchFamily="34" charset="0"/>
                        </a:rPr>
                        <a:t>TOTAL</a:t>
                      </a:r>
                      <a:r>
                        <a:rPr sz="1400" spc="-150" dirty="0" smtClean="0">
                          <a:solidFill>
                            <a:srgbClr val="FFFFFF"/>
                          </a:solidFill>
                          <a:latin typeface="Calibri Light" panose="020F0302020204030204" pitchFamily="34" charset="0"/>
                          <a:cs typeface="Calibri Light" panose="020F0302020204030204" pitchFamily="34" charset="0"/>
                        </a:rPr>
                        <a:t>)</a:t>
                      </a:r>
                      <a:endParaRPr lang="en-GB" sz="1400" spc="-150" dirty="0" smtClean="0">
                        <a:solidFill>
                          <a:srgbClr val="FFFFFF"/>
                        </a:solidFill>
                        <a:latin typeface="Calibri Light" panose="020F0302020204030204" pitchFamily="34" charset="0"/>
                        <a:cs typeface="Calibri Light" panose="020F0302020204030204" pitchFamily="34" charset="0"/>
                      </a:endParaRPr>
                    </a:p>
                    <a:p>
                      <a:pPr marL="66675">
                        <a:lnSpc>
                          <a:spcPct val="100000"/>
                        </a:lnSpc>
                      </a:pPr>
                      <a:r>
                        <a:rPr lang="en-GB" sz="1400" dirty="0" smtClean="0">
                          <a:solidFill>
                            <a:schemeClr val="bg1"/>
                          </a:solidFill>
                          <a:latin typeface="Calibri Light" panose="020F0302020204030204" pitchFamily="34" charset="0"/>
                          <a:cs typeface="Calibri Light" panose="020F0302020204030204" pitchFamily="34" charset="0"/>
                        </a:rPr>
                        <a:t>GCCR</a:t>
                      </a:r>
                      <a:endParaRPr sz="1400" dirty="0">
                        <a:solidFill>
                          <a:schemeClr val="bg1"/>
                        </a:solidFill>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a:noFill/>
                    </a:lnT>
                    <a:lnB>
                      <a:noFill/>
                    </a:lnB>
                    <a:lnTlToBr w="12700" cmpd="sng">
                      <a:noFill/>
                      <a:prstDash val="solid"/>
                    </a:lnTlToBr>
                    <a:lnBlToTr w="12700" cmpd="sng">
                      <a:noFill/>
                      <a:prstDash val="solid"/>
                    </a:lnBlToTr>
                    <a:solidFill>
                      <a:srgbClr val="375522"/>
                    </a:solidFill>
                  </a:tcPr>
                </a:tc>
                <a:tc>
                  <a:txBody>
                    <a:bodyPr/>
                    <a:lstStyle/>
                    <a:p>
                      <a:pPr marL="3810" marR="0" lvl="0" indent="0" algn="ctr" defTabSz="914400" eaLnBrk="1" fontAlgn="auto" latinLnBrk="0" hangingPunct="1">
                        <a:lnSpc>
                          <a:spcPct val="100000"/>
                        </a:lnSpc>
                        <a:spcBef>
                          <a:spcPts val="0"/>
                        </a:spcBef>
                        <a:spcAft>
                          <a:spcPts val="0"/>
                        </a:spcAft>
                        <a:buClrTx/>
                        <a:buSzTx/>
                        <a:buFontTx/>
                        <a:buNone/>
                        <a:tabLst/>
                        <a:defRPr/>
                      </a:pPr>
                      <a:r>
                        <a:rPr lang="en-GB" sz="1400" spc="-75" dirty="0" smtClean="0">
                          <a:solidFill>
                            <a:srgbClr val="FFFFFF"/>
                          </a:solidFill>
                          <a:latin typeface="Calibri Light" panose="020F0302020204030204" pitchFamily="34" charset="0"/>
                          <a:cs typeface="Calibri Light" panose="020F0302020204030204" pitchFamily="34" charset="0"/>
                        </a:rPr>
                        <a:t>[-]</a:t>
                      </a:r>
                      <a:endParaRPr lang="en-GB" sz="1400" dirty="0" smtClean="0">
                        <a:latin typeface="Calibri Light" panose="020F0302020204030204" pitchFamily="34" charset="0"/>
                        <a:cs typeface="Calibri Light" panose="020F0302020204030204" pitchFamily="34" charset="0"/>
                      </a:endParaRPr>
                    </a:p>
                    <a:p>
                      <a:pPr marL="3810" algn="ctr">
                        <a:lnSpc>
                          <a:spcPct val="100000"/>
                        </a:lnSpc>
                      </a:pPr>
                      <a:r>
                        <a:rPr lang="en-GB" sz="1400" spc="-75" dirty="0" smtClean="0">
                          <a:solidFill>
                            <a:srgbClr val="FFFFFF"/>
                          </a:solidFill>
                          <a:latin typeface="Calibri Light" panose="020F0302020204030204" pitchFamily="34" charset="0"/>
                          <a:cs typeface="Calibri Light" panose="020F0302020204030204" pitchFamily="34" charset="0"/>
                        </a:rPr>
                        <a:t>[</a:t>
                      </a:r>
                      <a:r>
                        <a:rPr sz="1400" spc="-75" dirty="0" smtClean="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a:noFill/>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1"/>
                  </a:ext>
                </a:extLst>
              </a:tr>
              <a:tr h="208534">
                <a:tc vMerge="1">
                  <a:txBody>
                    <a:bodyPr/>
                    <a:lstStyle/>
                    <a:p>
                      <a:endParaRPr/>
                    </a:p>
                  </a:txBody>
                  <a:tcPr marL="0" marR="0" marT="93980" marB="0">
                    <a:lnL w="6350">
                      <a:solidFill>
                        <a:srgbClr val="FFFFFF"/>
                      </a:solidFill>
                      <a:prstDash val="solid"/>
                    </a:lnL>
                    <a:solidFill>
                      <a:srgbClr val="375522"/>
                    </a:solidFill>
                  </a:tcPr>
                </a:tc>
                <a:tc vMerge="1">
                  <a:txBody>
                    <a:bodyPr/>
                    <a:lstStyle/>
                    <a:p>
                      <a:endParaRPr/>
                    </a:p>
                  </a:txBody>
                  <a:tcPr marL="0" marR="0" marT="66675" marB="0" vert="vert270">
                    <a:lnR w="6350">
                      <a:solidFill>
                        <a:srgbClr val="FFFFFF"/>
                      </a:solidFill>
                      <a:prstDash val="solid"/>
                    </a:lnR>
                    <a:lnB w="6350">
                      <a:solidFill>
                        <a:srgbClr val="FFFFFF"/>
                      </a:solidFill>
                      <a:prstDash val="solid"/>
                    </a:lnB>
                    <a:solidFill>
                      <a:srgbClr val="375522"/>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ota</a:t>
                      </a:r>
                      <a:r>
                        <a:rPr sz="1400" dirty="0">
                          <a:solidFill>
                            <a:srgbClr val="FFFFFF"/>
                          </a:solidFill>
                          <a:latin typeface="Calibri Light" panose="020F0302020204030204" pitchFamily="34" charset="0"/>
                          <a:cs typeface="Calibri Light" panose="020F0302020204030204" pitchFamily="34" charset="0"/>
                        </a:rPr>
                        <a:t>l</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D</a:t>
                      </a:r>
                      <a:r>
                        <a:rPr sz="1400" spc="-10" dirty="0">
                          <a:solidFill>
                            <a:srgbClr val="FFFFFF"/>
                          </a:solidFill>
                          <a:latin typeface="Calibri Light" panose="020F0302020204030204" pitchFamily="34" charset="0"/>
                          <a:cs typeface="Calibri Light" panose="020F0302020204030204" pitchFamily="34" charset="0"/>
                        </a:rPr>
                        <a:t>a</a:t>
                      </a:r>
                      <a:r>
                        <a:rPr sz="1400" spc="-5" dirty="0">
                          <a:solidFill>
                            <a:srgbClr val="FFFFFF"/>
                          </a:solidFill>
                          <a:latin typeface="Calibri Light" panose="020F0302020204030204" pitchFamily="34" charset="0"/>
                          <a:cs typeface="Calibri Light" panose="020F0302020204030204" pitchFamily="34" charset="0"/>
                        </a:rPr>
                        <a:t>ma</a:t>
                      </a:r>
                      <a:r>
                        <a:rPr sz="1400" spc="-10" dirty="0">
                          <a:solidFill>
                            <a:srgbClr val="FFFFFF"/>
                          </a:solidFill>
                          <a:latin typeface="Calibri Light" panose="020F0302020204030204" pitchFamily="34" charset="0"/>
                          <a:cs typeface="Calibri Light" panose="020F0302020204030204" pitchFamily="34" charset="0"/>
                        </a:rPr>
                        <a:t>g</a:t>
                      </a:r>
                      <a:r>
                        <a:rPr sz="1400" spc="-5" dirty="0">
                          <a:solidFill>
                            <a:srgbClr val="FFFFFF"/>
                          </a:solidFill>
                          <a:latin typeface="Calibri Light" panose="020F0302020204030204" pitchFamily="34" charset="0"/>
                          <a:cs typeface="Calibri Light" panose="020F0302020204030204" pitchFamily="34" charset="0"/>
                        </a:rPr>
                        <a:t>es</a:t>
                      </a:r>
                      <a:r>
                        <a:rPr sz="1400" dirty="0">
                          <a:solidFill>
                            <a:srgbClr val="FFFFFF"/>
                          </a:solidFill>
                          <a:latin typeface="Calibri Light" panose="020F0302020204030204" pitchFamily="34" charset="0"/>
                          <a:cs typeface="Calibri Light" panose="020F0302020204030204" pitchFamily="34" charset="0"/>
                        </a:rPr>
                        <a:t>,</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Adj</a:t>
                      </a:r>
                      <a:r>
                        <a:rPr sz="1400" spc="-10" dirty="0">
                          <a:solidFill>
                            <a:srgbClr val="FFFFFF"/>
                          </a:solidFill>
                          <a:latin typeface="Calibri Light" panose="020F0302020204030204" pitchFamily="34" charset="0"/>
                          <a:cs typeface="Calibri Light" panose="020F0302020204030204" pitchFamily="34" charset="0"/>
                        </a:rPr>
                        <a:t>u</a:t>
                      </a:r>
                      <a:r>
                        <a:rPr sz="1400" spc="-5" dirty="0">
                          <a:solidFill>
                            <a:srgbClr val="FFFFFF"/>
                          </a:solidFill>
                          <a:latin typeface="Calibri Light" panose="020F0302020204030204" pitchFamily="34" charset="0"/>
                          <a:cs typeface="Calibri Light" panose="020F0302020204030204" pitchFamily="34" charset="0"/>
                        </a:rPr>
                        <a:t>s</a:t>
                      </a:r>
                      <a:r>
                        <a:rPr sz="1400" dirty="0">
                          <a:solidFill>
                            <a:srgbClr val="FFFFFF"/>
                          </a:solidFill>
                          <a:latin typeface="Calibri Light" panose="020F0302020204030204" pitchFamily="34" charset="0"/>
                          <a:cs typeface="Calibri Light" panose="020F0302020204030204" pitchFamily="34" charset="0"/>
                        </a:rPr>
                        <a:t>t</a:t>
                      </a:r>
                      <a:r>
                        <a:rPr sz="1400" spc="-20" dirty="0">
                          <a:solidFill>
                            <a:srgbClr val="FFFFFF"/>
                          </a:solidFill>
                          <a:latin typeface="Calibri Light" panose="020F0302020204030204" pitchFamily="34" charset="0"/>
                          <a:cs typeface="Calibri Light" panose="020F0302020204030204" pitchFamily="34" charset="0"/>
                        </a:rPr>
                        <a:t>e</a:t>
                      </a:r>
                      <a:r>
                        <a:rPr sz="1400" dirty="0">
                          <a:solidFill>
                            <a:srgbClr val="FFFFFF"/>
                          </a:solidFill>
                          <a:latin typeface="Calibri Light" panose="020F0302020204030204" pitchFamily="34" charset="0"/>
                          <a:cs typeface="Calibri Light" panose="020F0302020204030204" pitchFamily="34" charset="0"/>
                        </a:rPr>
                        <a:t>d</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t>
                      </a:r>
                      <a:r>
                        <a:rPr sz="1400" spc="-5" dirty="0">
                          <a:solidFill>
                            <a:srgbClr val="FFFFFF"/>
                          </a:solidFill>
                          <a:latin typeface="Calibri Light" panose="020F0302020204030204" pitchFamily="34" charset="0"/>
                          <a:cs typeface="Calibri Light" panose="020F0302020204030204" pitchFamily="34" charset="0"/>
                        </a:rPr>
                        <a:t>'00</a:t>
                      </a:r>
                      <a:r>
                        <a:rPr sz="1400" dirty="0">
                          <a:solidFill>
                            <a:srgbClr val="FFFFFF"/>
                          </a:solidFill>
                          <a:latin typeface="Calibri Light" panose="020F0302020204030204" pitchFamily="34" charset="0"/>
                          <a:cs typeface="Calibri Light" panose="020F0302020204030204" pitchFamily="34" charset="0"/>
                        </a:rPr>
                        <a:t>0</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US$)</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a:noFill/>
                    </a:lnT>
                    <a:lnB>
                      <a:noFill/>
                    </a:lnB>
                    <a:lnTlToBr w="12700" cmpd="sng">
                      <a:noFill/>
                      <a:prstDash val="solid"/>
                    </a:lnTlToBr>
                    <a:lnBlToTr w="12700" cmpd="sng">
                      <a:noFill/>
                      <a:prstDash val="solid"/>
                    </a:lnBlToTr>
                    <a:solidFill>
                      <a:srgbClr val="375522"/>
                    </a:solidFill>
                  </a:tcPr>
                </a:tc>
                <a:tc>
                  <a:txBody>
                    <a:bodyPr/>
                    <a:lstStyle/>
                    <a:p>
                      <a:pPr marL="3810" algn="ctr">
                        <a:lnSpc>
                          <a:spcPct val="100000"/>
                        </a:lnSpc>
                      </a:pPr>
                      <a:r>
                        <a:rPr sz="1400" spc="-7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a:noFill/>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2"/>
                  </a:ext>
                </a:extLst>
              </a:tr>
              <a:tr h="268542">
                <a:tc vMerge="1">
                  <a:txBody>
                    <a:bodyPr/>
                    <a:lstStyle/>
                    <a:p>
                      <a:pPr>
                        <a:lnSpc>
                          <a:spcPct val="100000"/>
                        </a:lnSpc>
                      </a:pPr>
                      <a:endParaRPr sz="1200" dirty="0">
                        <a:latin typeface="Times New Roman"/>
                        <a:cs typeface="Times New Roman"/>
                      </a:endParaRPr>
                    </a:p>
                  </a:txBody>
                  <a:tcPr marL="0" marR="0" marT="0" marB="0">
                    <a:lnL w="6350">
                      <a:solidFill>
                        <a:srgbClr val="FFFFFF"/>
                      </a:solidFill>
                      <a:prstDash val="solid"/>
                    </a:lnL>
                    <a:lnB w="6350">
                      <a:solidFill>
                        <a:srgbClr val="FFFFFF"/>
                      </a:solidFill>
                      <a:prstDash val="solid"/>
                    </a:lnB>
                    <a:solidFill>
                      <a:srgbClr val="375522"/>
                    </a:solidFill>
                  </a:tcPr>
                </a:tc>
                <a:tc vMerge="1">
                  <a:txBody>
                    <a:bodyPr/>
                    <a:lstStyle/>
                    <a:p>
                      <a:endParaRPr/>
                    </a:p>
                  </a:txBody>
                  <a:tcPr marL="0" marR="0" marT="66675" marB="0" vert="vert270">
                    <a:lnR w="6350">
                      <a:solidFill>
                        <a:srgbClr val="FFFFFF"/>
                      </a:solidFill>
                      <a:prstDash val="solid"/>
                    </a:lnR>
                    <a:lnB w="6350">
                      <a:solidFill>
                        <a:srgbClr val="FFFFFF"/>
                      </a:solidFill>
                      <a:prstDash val="solid"/>
                    </a:lnB>
                    <a:solidFill>
                      <a:srgbClr val="375522"/>
                    </a:solidFill>
                  </a:tcPr>
                </a:tc>
                <a:tc>
                  <a:txBody>
                    <a:bodyPr/>
                    <a:lstStyle/>
                    <a:p>
                      <a:pPr marL="66675">
                        <a:lnSpc>
                          <a:spcPct val="100000"/>
                        </a:lnSpc>
                      </a:pPr>
                      <a:r>
                        <a:rPr sz="1400" spc="-145" dirty="0">
                          <a:solidFill>
                            <a:srgbClr val="FFFFFF"/>
                          </a:solidFill>
                          <a:latin typeface="Calibri Light" panose="020F0302020204030204" pitchFamily="34" charset="0"/>
                          <a:cs typeface="Calibri Light" panose="020F0302020204030204" pitchFamily="34" charset="0"/>
                        </a:rPr>
                        <a:t>Land</a:t>
                      </a:r>
                      <a:r>
                        <a:rPr sz="1400" spc="-75" dirty="0">
                          <a:solidFill>
                            <a:srgbClr val="FFFFFF"/>
                          </a:solidFill>
                          <a:latin typeface="Calibri Light" panose="020F0302020204030204" pitchFamily="34" charset="0"/>
                          <a:cs typeface="Calibri Light" panose="020F0302020204030204" pitchFamily="34" charset="0"/>
                        </a:rPr>
                        <a:t> </a:t>
                      </a:r>
                      <a:r>
                        <a:rPr sz="1400" spc="-130" dirty="0">
                          <a:solidFill>
                            <a:srgbClr val="FFFFFF"/>
                          </a:solidFill>
                          <a:latin typeface="Calibri Light" panose="020F0302020204030204" pitchFamily="34" charset="0"/>
                          <a:cs typeface="Calibri Light" panose="020F0302020204030204" pitchFamily="34" charset="0"/>
                        </a:rPr>
                        <a:t>area</a:t>
                      </a:r>
                      <a:r>
                        <a:rPr sz="1400" spc="-75" dirty="0">
                          <a:solidFill>
                            <a:srgbClr val="FFFFFF"/>
                          </a:solidFill>
                          <a:latin typeface="Calibri Light" panose="020F0302020204030204" pitchFamily="34" charset="0"/>
                          <a:cs typeface="Calibri Light" panose="020F0302020204030204" pitchFamily="34" charset="0"/>
                        </a:rPr>
                        <a:t> </a:t>
                      </a:r>
                      <a:r>
                        <a:rPr sz="1400" spc="-140" dirty="0">
                          <a:solidFill>
                            <a:srgbClr val="FFFFFF"/>
                          </a:solidFill>
                          <a:latin typeface="Calibri Light" panose="020F0302020204030204" pitchFamily="34" charset="0"/>
                          <a:cs typeface="Calibri Light" panose="020F0302020204030204" pitchFamily="34" charset="0"/>
                        </a:rPr>
                        <a:t>where</a:t>
                      </a:r>
                      <a:r>
                        <a:rPr sz="1400" spc="-70" dirty="0">
                          <a:solidFill>
                            <a:srgbClr val="FFFFFF"/>
                          </a:solidFill>
                          <a:latin typeface="Calibri Light" panose="020F0302020204030204" pitchFamily="34" charset="0"/>
                          <a:cs typeface="Calibri Light" panose="020F0302020204030204" pitchFamily="34" charset="0"/>
                        </a:rPr>
                        <a:t> </a:t>
                      </a:r>
                      <a:r>
                        <a:rPr sz="1400" spc="-114" dirty="0">
                          <a:solidFill>
                            <a:srgbClr val="FFFFFF"/>
                          </a:solidFill>
                          <a:latin typeface="Calibri Light" panose="020F0302020204030204" pitchFamily="34" charset="0"/>
                          <a:cs typeface="Calibri Light" panose="020F0302020204030204" pitchFamily="34" charset="0"/>
                        </a:rPr>
                        <a:t>elevation</a:t>
                      </a:r>
                      <a:r>
                        <a:rPr sz="1400" spc="-70" dirty="0">
                          <a:solidFill>
                            <a:srgbClr val="FFFFFF"/>
                          </a:solidFill>
                          <a:latin typeface="Calibri Light" panose="020F0302020204030204" pitchFamily="34" charset="0"/>
                          <a:cs typeface="Calibri Light" panose="020F0302020204030204" pitchFamily="34" charset="0"/>
                        </a:rPr>
                        <a:t> </a:t>
                      </a:r>
                      <a:r>
                        <a:rPr sz="1400" spc="-95" dirty="0">
                          <a:solidFill>
                            <a:srgbClr val="FFFFFF"/>
                          </a:solidFill>
                          <a:latin typeface="Calibri Light" panose="020F0302020204030204" pitchFamily="34" charset="0"/>
                          <a:cs typeface="Calibri Light" panose="020F0302020204030204" pitchFamily="34" charset="0"/>
                        </a:rPr>
                        <a:t>is</a:t>
                      </a:r>
                      <a:r>
                        <a:rPr sz="1400" spc="-65" dirty="0">
                          <a:solidFill>
                            <a:srgbClr val="FFFFFF"/>
                          </a:solidFill>
                          <a:latin typeface="Calibri Light" panose="020F0302020204030204" pitchFamily="34" charset="0"/>
                          <a:cs typeface="Calibri Light" panose="020F0302020204030204" pitchFamily="34" charset="0"/>
                        </a:rPr>
                        <a:t> </a:t>
                      </a:r>
                      <a:r>
                        <a:rPr sz="1400" spc="-140" dirty="0">
                          <a:solidFill>
                            <a:srgbClr val="FFFFFF"/>
                          </a:solidFill>
                          <a:latin typeface="Calibri Light" panose="020F0302020204030204" pitchFamily="34" charset="0"/>
                          <a:cs typeface="Calibri Light" panose="020F0302020204030204" pitchFamily="34" charset="0"/>
                        </a:rPr>
                        <a:t>below</a:t>
                      </a:r>
                      <a:r>
                        <a:rPr sz="1400" spc="-70" dirty="0">
                          <a:solidFill>
                            <a:srgbClr val="FFFFFF"/>
                          </a:solidFill>
                          <a:latin typeface="Calibri Light" panose="020F0302020204030204" pitchFamily="34" charset="0"/>
                          <a:cs typeface="Calibri Light" panose="020F0302020204030204" pitchFamily="34" charset="0"/>
                        </a:rPr>
                        <a:t> </a:t>
                      </a:r>
                      <a:r>
                        <a:rPr sz="1400" spc="-140" dirty="0">
                          <a:solidFill>
                            <a:srgbClr val="FFFFFF"/>
                          </a:solidFill>
                          <a:latin typeface="Calibri Light" panose="020F0302020204030204" pitchFamily="34" charset="0"/>
                          <a:cs typeface="Calibri Light" panose="020F0302020204030204" pitchFamily="34" charset="0"/>
                        </a:rPr>
                        <a:t>5</a:t>
                      </a:r>
                      <a:r>
                        <a:rPr sz="1400" spc="-65" dirty="0">
                          <a:solidFill>
                            <a:srgbClr val="FFFFFF"/>
                          </a:solidFill>
                          <a:latin typeface="Calibri Light" panose="020F0302020204030204" pitchFamily="34" charset="0"/>
                          <a:cs typeface="Calibri Light" panose="020F0302020204030204" pitchFamily="34" charset="0"/>
                        </a:rPr>
                        <a:t> </a:t>
                      </a:r>
                      <a:r>
                        <a:rPr sz="1400" spc="-135" dirty="0">
                          <a:solidFill>
                            <a:srgbClr val="FFFFFF"/>
                          </a:solidFill>
                          <a:latin typeface="Calibri Light" panose="020F0302020204030204" pitchFamily="34" charset="0"/>
                          <a:cs typeface="Calibri Light" panose="020F0302020204030204" pitchFamily="34" charset="0"/>
                        </a:rPr>
                        <a:t>meters</a:t>
                      </a:r>
                      <a:r>
                        <a:rPr sz="1400" spc="-70" dirty="0">
                          <a:solidFill>
                            <a:srgbClr val="FFFFFF"/>
                          </a:solidFill>
                          <a:latin typeface="Calibri Light" panose="020F0302020204030204" pitchFamily="34" charset="0"/>
                          <a:cs typeface="Calibri Light" panose="020F0302020204030204" pitchFamily="34" charset="0"/>
                        </a:rPr>
                        <a:t> </a:t>
                      </a:r>
                      <a:r>
                        <a:rPr sz="1400" spc="-155" dirty="0">
                          <a:solidFill>
                            <a:srgbClr val="FFFFFF"/>
                          </a:solidFill>
                          <a:latin typeface="Calibri Light" panose="020F0302020204030204" pitchFamily="34" charset="0"/>
                          <a:cs typeface="Calibri Light" panose="020F0302020204030204" pitchFamily="34" charset="0"/>
                        </a:rPr>
                        <a:t>(%</a:t>
                      </a:r>
                      <a:r>
                        <a:rPr sz="1400" spc="-80" dirty="0">
                          <a:solidFill>
                            <a:srgbClr val="FFFFFF"/>
                          </a:solidFill>
                          <a:latin typeface="Calibri Light" panose="020F0302020204030204" pitchFamily="34" charset="0"/>
                          <a:cs typeface="Calibri Light" panose="020F0302020204030204" pitchFamily="34" charset="0"/>
                        </a:rPr>
                        <a:t> </a:t>
                      </a:r>
                      <a:r>
                        <a:rPr sz="1400" spc="-110" dirty="0">
                          <a:solidFill>
                            <a:srgbClr val="FFFFFF"/>
                          </a:solidFill>
                          <a:latin typeface="Calibri Light" panose="020F0302020204030204" pitchFamily="34" charset="0"/>
                          <a:cs typeface="Calibri Light" panose="020F0302020204030204" pitchFamily="34" charset="0"/>
                        </a:rPr>
                        <a:t>of</a:t>
                      </a:r>
                      <a:r>
                        <a:rPr sz="1400" spc="-60" dirty="0">
                          <a:solidFill>
                            <a:srgbClr val="FFFFFF"/>
                          </a:solidFill>
                          <a:latin typeface="Calibri Light" panose="020F0302020204030204" pitchFamily="34" charset="0"/>
                          <a:cs typeface="Calibri Light" panose="020F0302020204030204" pitchFamily="34" charset="0"/>
                        </a:rPr>
                        <a:t> </a:t>
                      </a:r>
                      <a:r>
                        <a:rPr sz="1400" spc="-100" dirty="0">
                          <a:solidFill>
                            <a:srgbClr val="FFFFFF"/>
                          </a:solidFill>
                          <a:latin typeface="Calibri Light" panose="020F0302020204030204" pitchFamily="34" charset="0"/>
                          <a:cs typeface="Calibri Light" panose="020F0302020204030204" pitchFamily="34" charset="0"/>
                        </a:rPr>
                        <a:t>total</a:t>
                      </a:r>
                      <a:r>
                        <a:rPr sz="1400" spc="-70"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land</a:t>
                      </a:r>
                      <a:r>
                        <a:rPr sz="1400" spc="-70"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area</a:t>
                      </a:r>
                      <a:r>
                        <a:rPr sz="1400" spc="-125" dirty="0" smtClean="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a:noFill/>
                    </a:lnT>
                    <a:lnB w="6350">
                      <a:noFill/>
                      <a:prstDash val="solid"/>
                    </a:lnB>
                    <a:lnTlToBr w="12700" cmpd="sng">
                      <a:noFill/>
                      <a:prstDash val="solid"/>
                    </a:lnTlToBr>
                    <a:lnBlToTr w="12700" cmpd="sng">
                      <a:noFill/>
                      <a:prstDash val="solid"/>
                    </a:lnBlToTr>
                    <a:solidFill>
                      <a:srgbClr val="375522"/>
                    </a:solidFill>
                  </a:tcPr>
                </a:tc>
                <a:tc>
                  <a:txBody>
                    <a:bodyPr/>
                    <a:lstStyle/>
                    <a:p>
                      <a:pPr marL="3810" algn="ctr">
                        <a:lnSpc>
                          <a:spcPct val="100000"/>
                        </a:lnSpc>
                      </a:pPr>
                      <a:r>
                        <a:rPr sz="1400" spc="-7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3"/>
                  </a:ext>
                </a:extLst>
              </a:tr>
              <a:tr h="220699">
                <a:tc rowSpan="9">
                  <a:txBody>
                    <a:bodyPr/>
                    <a:lstStyle/>
                    <a:p>
                      <a:pPr>
                        <a:lnSpc>
                          <a:spcPct val="100000"/>
                        </a:lnSpc>
                      </a:pPr>
                      <a:endParaRPr sz="1400">
                        <a:latin typeface="Calibri Light" panose="020F0302020204030204" pitchFamily="34" charset="0"/>
                        <a:cs typeface="Calibri Light" panose="020F0302020204030204" pitchFamily="34" charset="0"/>
                      </a:endParaRPr>
                    </a:p>
                    <a:p>
                      <a:pPr>
                        <a:lnSpc>
                          <a:spcPct val="100000"/>
                        </a:lnSpc>
                      </a:pPr>
                      <a:endParaRPr sz="1400">
                        <a:latin typeface="Calibri Light" panose="020F0302020204030204" pitchFamily="34" charset="0"/>
                        <a:cs typeface="Calibri Light" panose="020F0302020204030204" pitchFamily="34" charset="0"/>
                      </a:endParaRPr>
                    </a:p>
                    <a:p>
                      <a:pPr>
                        <a:lnSpc>
                          <a:spcPct val="100000"/>
                        </a:lnSpc>
                      </a:pPr>
                      <a:endParaRPr sz="1400">
                        <a:latin typeface="Calibri Light" panose="020F0302020204030204" pitchFamily="34" charset="0"/>
                        <a:cs typeface="Calibri Light" panose="020F0302020204030204" pitchFamily="34" charset="0"/>
                      </a:endParaRPr>
                    </a:p>
                    <a:p>
                      <a:pPr algn="ctr">
                        <a:lnSpc>
                          <a:spcPct val="100000"/>
                        </a:lnSpc>
                        <a:spcBef>
                          <a:spcPts val="1395"/>
                        </a:spcBef>
                      </a:pPr>
                      <a:r>
                        <a:rPr sz="1400" dirty="0">
                          <a:solidFill>
                            <a:srgbClr val="FFFFFF"/>
                          </a:solidFill>
                          <a:latin typeface="Calibri Light" panose="020F0302020204030204" pitchFamily="34" charset="0"/>
                          <a:cs typeface="Calibri Light" panose="020F0302020204030204" pitchFamily="34" charset="0"/>
                        </a:rPr>
                        <a:t>2</a:t>
                      </a:r>
                      <a:endParaRPr sz="140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a:noFill/>
                    </a:lnB>
                    <a:lnTlToBr w="12700" cmpd="sng">
                      <a:noFill/>
                      <a:prstDash val="solid"/>
                    </a:lnTlToBr>
                    <a:lnBlToTr w="12700" cmpd="sng">
                      <a:noFill/>
                      <a:prstDash val="solid"/>
                    </a:lnBlToTr>
                    <a:solidFill>
                      <a:srgbClr val="538235"/>
                    </a:solidFill>
                  </a:tcPr>
                </a:tc>
                <a:tc rowSpan="9">
                  <a:txBody>
                    <a:bodyPr/>
                    <a:lstStyle/>
                    <a:p>
                      <a:pPr marL="241935" algn="ctr">
                        <a:lnSpc>
                          <a:spcPct val="100000"/>
                        </a:lnSpc>
                        <a:spcBef>
                          <a:spcPts val="1070"/>
                        </a:spcBef>
                      </a:pPr>
                      <a:r>
                        <a:rPr sz="1400" dirty="0">
                          <a:solidFill>
                            <a:srgbClr val="FFFFFF"/>
                          </a:solidFill>
                          <a:latin typeface="Calibri Light" panose="020F0302020204030204" pitchFamily="34" charset="0"/>
                          <a:cs typeface="Calibri Light" panose="020F0302020204030204" pitchFamily="34" charset="0"/>
                        </a:rPr>
                        <a:t>Phys</a:t>
                      </a:r>
                      <a:r>
                        <a:rPr sz="1400" spc="-10" dirty="0">
                          <a:solidFill>
                            <a:srgbClr val="FFFFFF"/>
                          </a:solidFill>
                          <a:latin typeface="Calibri Light" panose="020F0302020204030204" pitchFamily="34" charset="0"/>
                          <a:cs typeface="Calibri Light" panose="020F0302020204030204" pitchFamily="34" charset="0"/>
                        </a:rPr>
                        <a:t>i</a:t>
                      </a:r>
                      <a:r>
                        <a:rPr sz="1400" spc="-5" dirty="0">
                          <a:solidFill>
                            <a:srgbClr val="FFFFFF"/>
                          </a:solidFill>
                          <a:latin typeface="Calibri Light" panose="020F0302020204030204" pitchFamily="34" charset="0"/>
                          <a:cs typeface="Calibri Light" panose="020F0302020204030204" pitchFamily="34" charset="0"/>
                        </a:rPr>
                        <a:t>ca</a:t>
                      </a:r>
                      <a:r>
                        <a:rPr sz="1400" dirty="0">
                          <a:solidFill>
                            <a:srgbClr val="FFFFFF"/>
                          </a:solidFill>
                          <a:latin typeface="Calibri Light" panose="020F0302020204030204" pitchFamily="34" charset="0"/>
                          <a:cs typeface="Calibri Light" panose="020F0302020204030204" pitchFamily="34" charset="0"/>
                        </a:rPr>
                        <a:t>l</a:t>
                      </a:r>
                      <a:r>
                        <a:rPr sz="1400" spc="-8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Risk</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(C</a:t>
                      </a:r>
                      <a:r>
                        <a:rPr sz="1400" spc="-5" dirty="0">
                          <a:solidFill>
                            <a:srgbClr val="FFFFFF"/>
                          </a:solidFill>
                          <a:latin typeface="Calibri Light" panose="020F0302020204030204" pitchFamily="34" charset="0"/>
                          <a:cs typeface="Calibri Light" panose="020F0302020204030204" pitchFamily="34" charset="0"/>
                        </a:rPr>
                        <a:t>h</a:t>
                      </a:r>
                      <a:r>
                        <a:rPr sz="1400" dirty="0">
                          <a:solidFill>
                            <a:srgbClr val="FFFFFF"/>
                          </a:solidFill>
                          <a:latin typeface="Calibri Light" panose="020F0302020204030204" pitchFamily="34" charset="0"/>
                          <a:cs typeface="Calibri Light" panose="020F0302020204030204" pitchFamily="34" charset="0"/>
                        </a:rPr>
                        <a:t>ro</a:t>
                      </a:r>
                      <a:r>
                        <a:rPr sz="1400" spc="-10" dirty="0">
                          <a:solidFill>
                            <a:srgbClr val="FFFFFF"/>
                          </a:solidFill>
                          <a:latin typeface="Calibri Light" panose="020F0302020204030204" pitchFamily="34" charset="0"/>
                          <a:cs typeface="Calibri Light" panose="020F0302020204030204" pitchFamily="34" charset="0"/>
                        </a:rPr>
                        <a:t>n</a:t>
                      </a:r>
                      <a:r>
                        <a:rPr sz="1400" spc="-5" dirty="0">
                          <a:solidFill>
                            <a:srgbClr val="FFFFFF"/>
                          </a:solidFill>
                          <a:latin typeface="Calibri Light" panose="020F0302020204030204" pitchFamily="34" charset="0"/>
                          <a:cs typeface="Calibri Light" panose="020F0302020204030204" pitchFamily="34" charset="0"/>
                        </a:rPr>
                        <a:t>ic)</a:t>
                      </a:r>
                      <a:endParaRPr sz="1400" dirty="0">
                        <a:latin typeface="Calibri Light" panose="020F0302020204030204" pitchFamily="34" charset="0"/>
                        <a:cs typeface="Calibri Light" panose="020F0302020204030204" pitchFamily="34" charset="0"/>
                      </a:endParaRPr>
                    </a:p>
                  </a:txBody>
                  <a:tcPr marL="0" marR="0" marT="135890" marB="0" vert="vert270" anchor="ctr">
                    <a:lnL>
                      <a:noFill/>
                    </a:lnL>
                    <a:lnR w="6350">
                      <a:noFill/>
                      <a:prstDash val="solid"/>
                    </a:lnR>
                    <a:lnT w="6350">
                      <a:noFill/>
                      <a:prstDash val="solid"/>
                    </a:lnT>
                    <a:lnB>
                      <a:noFill/>
                    </a:lnB>
                    <a:lnTlToBr w="12700" cmpd="sng">
                      <a:noFill/>
                      <a:prstDash val="solid"/>
                    </a:lnTlToBr>
                    <a:lnBlToTr w="12700" cmpd="sng">
                      <a:noFill/>
                      <a:prstDash val="solid"/>
                    </a:lnBlToTr>
                    <a:solidFill>
                      <a:srgbClr val="538235"/>
                    </a:solidFill>
                  </a:tcPr>
                </a:tc>
                <a:tc>
                  <a:txBody>
                    <a:bodyPr/>
                    <a:lstStyle/>
                    <a:p>
                      <a:pPr marL="66675">
                        <a:lnSpc>
                          <a:spcPct val="100000"/>
                        </a:lnSpc>
                      </a:pPr>
                      <a:r>
                        <a:rPr sz="1400" spc="-135" dirty="0">
                          <a:solidFill>
                            <a:srgbClr val="FFFFFF"/>
                          </a:solidFill>
                          <a:latin typeface="Calibri Light" panose="020F0302020204030204" pitchFamily="34" charset="0"/>
                          <a:cs typeface="Calibri Light" panose="020F0302020204030204" pitchFamily="34" charset="0"/>
                        </a:rPr>
                        <a:t>Temperature</a:t>
                      </a:r>
                      <a:r>
                        <a:rPr sz="1400" spc="-80" dirty="0">
                          <a:solidFill>
                            <a:srgbClr val="FFFFFF"/>
                          </a:solidFill>
                          <a:latin typeface="Calibri Light" panose="020F0302020204030204" pitchFamily="34" charset="0"/>
                          <a:cs typeface="Calibri Light" panose="020F0302020204030204" pitchFamily="34" charset="0"/>
                        </a:rPr>
                        <a:t> </a:t>
                      </a:r>
                      <a:r>
                        <a:rPr sz="1400" spc="-140" dirty="0">
                          <a:solidFill>
                            <a:srgbClr val="FFFFFF"/>
                          </a:solidFill>
                          <a:latin typeface="Calibri Light" panose="020F0302020204030204" pitchFamily="34" charset="0"/>
                          <a:cs typeface="Calibri Light" panose="020F0302020204030204" pitchFamily="34" charset="0"/>
                        </a:rPr>
                        <a:t>change</a:t>
                      </a:r>
                      <a:r>
                        <a:rPr sz="1400" spc="-70" dirty="0">
                          <a:solidFill>
                            <a:srgbClr val="FFFFFF"/>
                          </a:solidFill>
                          <a:latin typeface="Calibri Light" panose="020F0302020204030204" pitchFamily="34" charset="0"/>
                          <a:cs typeface="Calibri Light" panose="020F0302020204030204" pitchFamily="34" charset="0"/>
                        </a:rPr>
                        <a:t> </a:t>
                      </a:r>
                      <a:r>
                        <a:rPr sz="1400" spc="-114" dirty="0">
                          <a:solidFill>
                            <a:srgbClr val="FFFFFF"/>
                          </a:solidFill>
                          <a:latin typeface="Calibri Light" panose="020F0302020204030204" pitchFamily="34" charset="0"/>
                          <a:cs typeface="Calibri Light" panose="020F0302020204030204" pitchFamily="34" charset="0"/>
                        </a:rPr>
                        <a:t>with</a:t>
                      </a:r>
                      <a:r>
                        <a:rPr sz="1400" spc="-65"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respect</a:t>
                      </a:r>
                      <a:r>
                        <a:rPr sz="1400" spc="-75" dirty="0">
                          <a:solidFill>
                            <a:srgbClr val="FFFFFF"/>
                          </a:solidFill>
                          <a:latin typeface="Calibri Light" panose="020F0302020204030204" pitchFamily="34" charset="0"/>
                          <a:cs typeface="Calibri Light" panose="020F0302020204030204" pitchFamily="34" charset="0"/>
                        </a:rPr>
                        <a:t> </a:t>
                      </a:r>
                      <a:r>
                        <a:rPr sz="1400" spc="-110" dirty="0">
                          <a:solidFill>
                            <a:srgbClr val="FFFFFF"/>
                          </a:solidFill>
                          <a:latin typeface="Calibri Light" panose="020F0302020204030204" pitchFamily="34" charset="0"/>
                          <a:cs typeface="Calibri Light" panose="020F0302020204030204" pitchFamily="34" charset="0"/>
                        </a:rPr>
                        <a:t>to</a:t>
                      </a:r>
                      <a:r>
                        <a:rPr sz="1400" spc="-65" dirty="0">
                          <a:solidFill>
                            <a:srgbClr val="FFFFFF"/>
                          </a:solidFill>
                          <a:latin typeface="Calibri Light" panose="020F0302020204030204" pitchFamily="34" charset="0"/>
                          <a:cs typeface="Calibri Light" panose="020F0302020204030204" pitchFamily="34" charset="0"/>
                        </a:rPr>
                        <a:t> </a:t>
                      </a:r>
                      <a:r>
                        <a:rPr sz="1400" spc="-140" dirty="0">
                          <a:solidFill>
                            <a:srgbClr val="FFFFFF"/>
                          </a:solidFill>
                          <a:latin typeface="Calibri Light" panose="020F0302020204030204" pitchFamily="34" charset="0"/>
                          <a:cs typeface="Calibri Light" panose="020F0302020204030204" pitchFamily="34" charset="0"/>
                        </a:rPr>
                        <a:t>a</a:t>
                      </a:r>
                      <a:r>
                        <a:rPr sz="1400" spc="-65"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baseline</a:t>
                      </a:r>
                      <a:r>
                        <a:rPr sz="1400" spc="-70" dirty="0">
                          <a:solidFill>
                            <a:srgbClr val="FFFFFF"/>
                          </a:solidFill>
                          <a:latin typeface="Calibri Light" panose="020F0302020204030204" pitchFamily="34" charset="0"/>
                          <a:cs typeface="Calibri Light" panose="020F0302020204030204" pitchFamily="34" charset="0"/>
                        </a:rPr>
                        <a:t> </a:t>
                      </a:r>
                      <a:r>
                        <a:rPr sz="1400" spc="-114" dirty="0">
                          <a:solidFill>
                            <a:srgbClr val="FFFFFF"/>
                          </a:solidFill>
                          <a:latin typeface="Calibri Light" panose="020F0302020204030204" pitchFamily="34" charset="0"/>
                          <a:cs typeface="Calibri Light" panose="020F0302020204030204" pitchFamily="34" charset="0"/>
                        </a:rPr>
                        <a:t>climatology,</a:t>
                      </a:r>
                      <a:r>
                        <a:rPr sz="1400" spc="-70"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corresponding</a:t>
                      </a:r>
                      <a:r>
                        <a:rPr sz="1400" spc="-70"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to</a:t>
                      </a:r>
                      <a:r>
                        <a:rPr sz="1400" spc="-7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the</a:t>
                      </a:r>
                      <a:r>
                        <a:rPr sz="1400" spc="-7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period</a:t>
                      </a:r>
                      <a:r>
                        <a:rPr sz="1400" spc="-75" dirty="0">
                          <a:solidFill>
                            <a:srgbClr val="FFFFFF"/>
                          </a:solidFill>
                          <a:latin typeface="Calibri Light" panose="020F0302020204030204" pitchFamily="34" charset="0"/>
                          <a:cs typeface="Calibri Light" panose="020F0302020204030204" pitchFamily="34" charset="0"/>
                        </a:rPr>
                        <a:t> </a:t>
                      </a:r>
                      <a:r>
                        <a:rPr sz="1400" spc="-135" dirty="0">
                          <a:solidFill>
                            <a:srgbClr val="FFFFFF"/>
                          </a:solidFill>
                          <a:latin typeface="Calibri Light" panose="020F0302020204030204" pitchFamily="34" charset="0"/>
                          <a:cs typeface="Calibri Light" panose="020F0302020204030204" pitchFamily="34" charset="0"/>
                        </a:rPr>
                        <a:t>1951-1980</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a:noFill/>
                    </a:lnB>
                    <a:lnTlToBr w="12700" cmpd="sng">
                      <a:noFill/>
                      <a:prstDash val="solid"/>
                    </a:lnTlToBr>
                    <a:lnBlToTr w="12700" cmpd="sng">
                      <a:noFill/>
                      <a:prstDash val="solid"/>
                    </a:lnBlToTr>
                    <a:solidFill>
                      <a:srgbClr val="538235"/>
                    </a:solidFill>
                  </a:tcPr>
                </a:tc>
                <a:tc>
                  <a:txBody>
                    <a:bodyPr/>
                    <a:lstStyle/>
                    <a:p>
                      <a:pPr marL="3810" algn="ctr">
                        <a:lnSpc>
                          <a:spcPct val="100000"/>
                        </a:lnSpc>
                      </a:pPr>
                      <a:r>
                        <a:rPr sz="1400" spc="-7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a:noFill/>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04"/>
                  </a:ext>
                </a:extLst>
              </a:tr>
              <a:tr h="208534">
                <a:tc vMerge="1">
                  <a:txBody>
                    <a:bodyPr/>
                    <a:lstStyle/>
                    <a:p>
                      <a:endParaRPr/>
                    </a:p>
                  </a:txBody>
                  <a:tcPr marL="0" marR="0" marT="0" marB="0">
                    <a:lnL w="6350">
                      <a:solidFill>
                        <a:srgbClr val="FFFFFF"/>
                      </a:solidFill>
                      <a:prstDash val="solid"/>
                    </a:lnL>
                    <a:lnT w="6350">
                      <a:solidFill>
                        <a:srgbClr val="FFFFFF"/>
                      </a:solidFill>
                      <a:prstDash val="solid"/>
                    </a:lnT>
                    <a:solidFill>
                      <a:srgbClr val="538235"/>
                    </a:solidFill>
                  </a:tcPr>
                </a:tc>
                <a:tc vMerge="1">
                  <a:txBody>
                    <a:bodyPr/>
                    <a:lstStyle/>
                    <a:p>
                      <a:endParaRPr/>
                    </a:p>
                  </a:txBody>
                  <a:tcPr marL="0" marR="0" marT="135890" marB="0" vert="vert270">
                    <a:lnR w="6350">
                      <a:solidFill>
                        <a:srgbClr val="FFFFFF"/>
                      </a:solidFill>
                      <a:prstDash val="solid"/>
                    </a:lnR>
                    <a:lnT w="6350">
                      <a:solidFill>
                        <a:srgbClr val="FFFFFF"/>
                      </a:solidFill>
                      <a:prstDash val="solid"/>
                    </a:lnT>
                    <a:solidFill>
                      <a:srgbClr val="538235"/>
                    </a:solidFill>
                  </a:tcPr>
                </a:tc>
                <a:tc>
                  <a:txBody>
                    <a:bodyPr/>
                    <a:lstStyle/>
                    <a:p>
                      <a:pPr marL="66675">
                        <a:lnSpc>
                          <a:spcPct val="100000"/>
                        </a:lnSpc>
                      </a:pPr>
                      <a:r>
                        <a:rPr sz="1400" dirty="0">
                          <a:solidFill>
                            <a:srgbClr val="FFFF00"/>
                          </a:solidFill>
                          <a:latin typeface="Calibri Light" panose="020F0302020204030204" pitchFamily="34" charset="0"/>
                          <a:cs typeface="Calibri Light" panose="020F0302020204030204" pitchFamily="34" charset="0"/>
                        </a:rPr>
                        <a:t>5</a:t>
                      </a:r>
                      <a:r>
                        <a:rPr sz="1400" spc="-75" dirty="0">
                          <a:solidFill>
                            <a:srgbClr val="FFFF00"/>
                          </a:solidFill>
                          <a:latin typeface="Calibri Light" panose="020F0302020204030204" pitchFamily="34" charset="0"/>
                          <a:cs typeface="Calibri Light" panose="020F0302020204030204" pitchFamily="34" charset="0"/>
                        </a:rPr>
                        <a:t> </a:t>
                      </a:r>
                      <a:r>
                        <a:rPr sz="1400" dirty="0">
                          <a:solidFill>
                            <a:srgbClr val="FFFF00"/>
                          </a:solidFill>
                          <a:latin typeface="Calibri Light" panose="020F0302020204030204" pitchFamily="34" charset="0"/>
                          <a:cs typeface="Calibri Light" panose="020F0302020204030204" pitchFamily="34" charset="0"/>
                        </a:rPr>
                        <a:t>y</a:t>
                      </a:r>
                      <a:r>
                        <a:rPr sz="1400" spc="-5" dirty="0">
                          <a:solidFill>
                            <a:srgbClr val="FFFF00"/>
                          </a:solidFill>
                          <a:latin typeface="Calibri Light" panose="020F0302020204030204" pitchFamily="34" charset="0"/>
                          <a:cs typeface="Calibri Light" panose="020F0302020204030204" pitchFamily="34" charset="0"/>
                        </a:rPr>
                        <a:t>ea</a:t>
                      </a:r>
                      <a:r>
                        <a:rPr sz="1400" dirty="0">
                          <a:solidFill>
                            <a:srgbClr val="FFFF00"/>
                          </a:solidFill>
                          <a:latin typeface="Calibri Light" panose="020F0302020204030204" pitchFamily="34" charset="0"/>
                          <a:cs typeface="Calibri Light" panose="020F0302020204030204" pitchFamily="34" charset="0"/>
                        </a:rPr>
                        <a:t>r</a:t>
                      </a:r>
                      <a:r>
                        <a:rPr sz="1400" spc="-70" dirty="0">
                          <a:solidFill>
                            <a:srgbClr val="FFFF00"/>
                          </a:solidFill>
                          <a:latin typeface="Calibri Light" panose="020F0302020204030204" pitchFamily="34" charset="0"/>
                          <a:cs typeface="Calibri Light" panose="020F0302020204030204" pitchFamily="34" charset="0"/>
                        </a:rPr>
                        <a:t> </a:t>
                      </a:r>
                      <a:r>
                        <a:rPr sz="1400" spc="-5" dirty="0">
                          <a:solidFill>
                            <a:srgbClr val="FFFF00"/>
                          </a:solidFill>
                          <a:latin typeface="Calibri Light" panose="020F0302020204030204" pitchFamily="34" charset="0"/>
                          <a:cs typeface="Calibri Light" panose="020F0302020204030204" pitchFamily="34" charset="0"/>
                        </a:rPr>
                        <a:t>a</a:t>
                      </a:r>
                      <a:r>
                        <a:rPr sz="1400" dirty="0">
                          <a:solidFill>
                            <a:srgbClr val="FFFF00"/>
                          </a:solidFill>
                          <a:latin typeface="Calibri Light" panose="020F0302020204030204" pitchFamily="34" charset="0"/>
                          <a:cs typeface="Calibri Light" panose="020F0302020204030204" pitchFamily="34" charset="0"/>
                        </a:rPr>
                        <a:t>v</a:t>
                      </a:r>
                      <a:r>
                        <a:rPr sz="1400" spc="-5" dirty="0">
                          <a:solidFill>
                            <a:srgbClr val="FFFF00"/>
                          </a:solidFill>
                          <a:latin typeface="Calibri Light" panose="020F0302020204030204" pitchFamily="34" charset="0"/>
                          <a:cs typeface="Calibri Light" panose="020F0302020204030204" pitchFamily="34" charset="0"/>
                        </a:rPr>
                        <a:t>e</a:t>
                      </a:r>
                      <a:r>
                        <a:rPr sz="1400" dirty="0">
                          <a:solidFill>
                            <a:srgbClr val="FFFF00"/>
                          </a:solidFill>
                          <a:latin typeface="Calibri Light" panose="020F0302020204030204" pitchFamily="34" charset="0"/>
                          <a:cs typeface="Calibri Light" panose="020F0302020204030204" pitchFamily="34" charset="0"/>
                        </a:rPr>
                        <a:t>ra</a:t>
                      </a:r>
                      <a:r>
                        <a:rPr sz="1400" spc="-10" dirty="0">
                          <a:solidFill>
                            <a:srgbClr val="FFFF00"/>
                          </a:solidFill>
                          <a:latin typeface="Calibri Light" panose="020F0302020204030204" pitchFamily="34" charset="0"/>
                          <a:cs typeface="Calibri Light" panose="020F0302020204030204" pitchFamily="34" charset="0"/>
                        </a:rPr>
                        <a:t>g</a:t>
                      </a:r>
                      <a:r>
                        <a:rPr sz="1400" dirty="0">
                          <a:solidFill>
                            <a:srgbClr val="FFFF00"/>
                          </a:solidFill>
                          <a:latin typeface="Calibri Light" panose="020F0302020204030204" pitchFamily="34" charset="0"/>
                          <a:cs typeface="Calibri Light" panose="020F0302020204030204" pitchFamily="34" charset="0"/>
                        </a:rPr>
                        <a:t>e</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a:noFill/>
                    </a:lnT>
                    <a:lnB>
                      <a:noFill/>
                    </a:lnB>
                    <a:lnTlToBr w="12700" cmpd="sng">
                      <a:noFill/>
                      <a:prstDash val="solid"/>
                    </a:lnTlToBr>
                    <a:lnBlToTr w="12700" cmpd="sng">
                      <a:noFill/>
                      <a:prstDash val="solid"/>
                    </a:lnBlToTr>
                    <a:solidFill>
                      <a:srgbClr val="538235"/>
                    </a:solidFill>
                  </a:tcPr>
                </a:tc>
                <a:tc>
                  <a:txBody>
                    <a:bodyPr/>
                    <a:lstStyle/>
                    <a:p>
                      <a:pPr marL="3810" algn="ctr">
                        <a:lnSpc>
                          <a:spcPct val="100000"/>
                        </a:lnSpc>
                      </a:pPr>
                      <a:r>
                        <a:rPr sz="1400" spc="-7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a:noFill/>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05"/>
                  </a:ext>
                </a:extLst>
              </a:tr>
              <a:tr h="243856">
                <a:tc vMerge="1">
                  <a:txBody>
                    <a:bodyPr/>
                    <a:lstStyle/>
                    <a:p>
                      <a:endParaRPr/>
                    </a:p>
                  </a:txBody>
                  <a:tcPr marL="0" marR="0" marT="0" marB="0">
                    <a:lnL w="6350">
                      <a:solidFill>
                        <a:srgbClr val="FFFFFF"/>
                      </a:solidFill>
                      <a:prstDash val="solid"/>
                    </a:lnL>
                    <a:lnT w="6350">
                      <a:solidFill>
                        <a:srgbClr val="FFFFFF"/>
                      </a:solidFill>
                      <a:prstDash val="solid"/>
                    </a:lnT>
                    <a:solidFill>
                      <a:srgbClr val="538235"/>
                    </a:solidFill>
                  </a:tcPr>
                </a:tc>
                <a:tc vMerge="1">
                  <a:txBody>
                    <a:bodyPr/>
                    <a:lstStyle/>
                    <a:p>
                      <a:endParaRPr/>
                    </a:p>
                  </a:txBody>
                  <a:tcPr marL="0" marR="0" marT="135890" marB="0" vert="vert270">
                    <a:lnR w="6350">
                      <a:solidFill>
                        <a:srgbClr val="FFFFFF"/>
                      </a:solidFill>
                      <a:prstDash val="solid"/>
                    </a:lnR>
                    <a:lnT w="6350">
                      <a:solidFill>
                        <a:srgbClr val="FFFFFF"/>
                      </a:solidFill>
                      <a:prstDash val="solid"/>
                    </a:lnT>
                    <a:solidFill>
                      <a:srgbClr val="538235"/>
                    </a:solidFill>
                  </a:tcPr>
                </a:tc>
                <a:tc>
                  <a:txBody>
                    <a:bodyPr/>
                    <a:lstStyle/>
                    <a:p>
                      <a:pPr marL="66675">
                        <a:lnSpc>
                          <a:spcPct val="100000"/>
                        </a:lnSpc>
                        <a:spcBef>
                          <a:spcPts val="90"/>
                        </a:spcBef>
                      </a:pPr>
                      <a:r>
                        <a:rPr sz="1400" spc="-135" dirty="0">
                          <a:solidFill>
                            <a:srgbClr val="FFFFFF"/>
                          </a:solidFill>
                          <a:latin typeface="Calibri Light" panose="020F0302020204030204" pitchFamily="34" charset="0"/>
                          <a:cs typeface="Calibri Light" panose="020F0302020204030204" pitchFamily="34" charset="0"/>
                        </a:rPr>
                        <a:t>World</a:t>
                      </a:r>
                      <a:r>
                        <a:rPr sz="1400" spc="-75" dirty="0">
                          <a:solidFill>
                            <a:srgbClr val="FFFFFF"/>
                          </a:solidFill>
                          <a:latin typeface="Calibri Light" panose="020F0302020204030204" pitchFamily="34" charset="0"/>
                          <a:cs typeface="Calibri Light" panose="020F0302020204030204" pitchFamily="34" charset="0"/>
                        </a:rPr>
                        <a:t> </a:t>
                      </a:r>
                      <a:r>
                        <a:rPr sz="1400" spc="-135" dirty="0" smtClean="0">
                          <a:solidFill>
                            <a:srgbClr val="FFFFFF"/>
                          </a:solidFill>
                          <a:latin typeface="Calibri Light" panose="020F0302020204030204" pitchFamily="34" charset="0"/>
                          <a:cs typeface="Calibri Light" panose="020F0302020204030204" pitchFamily="34" charset="0"/>
                        </a:rPr>
                        <a:t>Temp</a:t>
                      </a:r>
                      <a:r>
                        <a:rPr sz="1400" spc="-75" dirty="0" smtClean="0">
                          <a:solidFill>
                            <a:srgbClr val="FFFFFF"/>
                          </a:solidFill>
                          <a:latin typeface="Calibri Light" panose="020F0302020204030204" pitchFamily="34" charset="0"/>
                          <a:cs typeface="Calibri Light" panose="020F0302020204030204" pitchFamily="34" charset="0"/>
                        </a:rPr>
                        <a:t> </a:t>
                      </a:r>
                      <a:r>
                        <a:rPr sz="1400" spc="-145" dirty="0">
                          <a:solidFill>
                            <a:srgbClr val="FFFFFF"/>
                          </a:solidFill>
                          <a:latin typeface="Calibri Light" panose="020F0302020204030204" pitchFamily="34" charset="0"/>
                          <a:cs typeface="Calibri Light" panose="020F0302020204030204" pitchFamily="34" charset="0"/>
                        </a:rPr>
                        <a:t>change</a:t>
                      </a:r>
                      <a:r>
                        <a:rPr sz="1400" spc="-70" dirty="0">
                          <a:solidFill>
                            <a:srgbClr val="FFFFFF"/>
                          </a:solidFill>
                          <a:latin typeface="Calibri Light" panose="020F0302020204030204" pitchFamily="34" charset="0"/>
                          <a:cs typeface="Calibri Light" panose="020F0302020204030204" pitchFamily="34" charset="0"/>
                        </a:rPr>
                        <a:t> </a:t>
                      </a:r>
                      <a:r>
                        <a:rPr sz="1400" spc="-114" dirty="0">
                          <a:solidFill>
                            <a:srgbClr val="FFFFFF"/>
                          </a:solidFill>
                          <a:latin typeface="Calibri Light" panose="020F0302020204030204" pitchFamily="34" charset="0"/>
                          <a:cs typeface="Calibri Light" panose="020F0302020204030204" pitchFamily="34" charset="0"/>
                        </a:rPr>
                        <a:t>with</a:t>
                      </a:r>
                      <a:r>
                        <a:rPr sz="1400" spc="-65"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respect</a:t>
                      </a:r>
                      <a:r>
                        <a:rPr sz="1400" spc="-65"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to</a:t>
                      </a:r>
                      <a:r>
                        <a:rPr sz="1400" spc="-65" dirty="0">
                          <a:solidFill>
                            <a:srgbClr val="FFFFFF"/>
                          </a:solidFill>
                          <a:latin typeface="Calibri Light" panose="020F0302020204030204" pitchFamily="34" charset="0"/>
                          <a:cs typeface="Calibri Light" panose="020F0302020204030204" pitchFamily="34" charset="0"/>
                        </a:rPr>
                        <a:t> </a:t>
                      </a:r>
                      <a:r>
                        <a:rPr sz="1400" spc="-140" dirty="0">
                          <a:solidFill>
                            <a:srgbClr val="FFFFFF"/>
                          </a:solidFill>
                          <a:latin typeface="Calibri Light" panose="020F0302020204030204" pitchFamily="34" charset="0"/>
                          <a:cs typeface="Calibri Light" panose="020F0302020204030204" pitchFamily="34" charset="0"/>
                        </a:rPr>
                        <a:t>a</a:t>
                      </a:r>
                      <a:r>
                        <a:rPr sz="1400" spc="-65"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baseline</a:t>
                      </a:r>
                      <a:r>
                        <a:rPr sz="1400" spc="-70" dirty="0">
                          <a:solidFill>
                            <a:srgbClr val="FFFFFF"/>
                          </a:solidFill>
                          <a:latin typeface="Calibri Light" panose="020F0302020204030204" pitchFamily="34" charset="0"/>
                          <a:cs typeface="Calibri Light" panose="020F0302020204030204" pitchFamily="34" charset="0"/>
                        </a:rPr>
                        <a:t> </a:t>
                      </a:r>
                      <a:r>
                        <a:rPr sz="1400" spc="-114" dirty="0">
                          <a:solidFill>
                            <a:srgbClr val="FFFFFF"/>
                          </a:solidFill>
                          <a:latin typeface="Calibri Light" panose="020F0302020204030204" pitchFamily="34" charset="0"/>
                          <a:cs typeface="Calibri Light" panose="020F0302020204030204" pitchFamily="34" charset="0"/>
                        </a:rPr>
                        <a:t>climatology,</a:t>
                      </a:r>
                      <a:r>
                        <a:rPr sz="1400" spc="-65"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corresponding</a:t>
                      </a:r>
                      <a:r>
                        <a:rPr sz="1400" spc="-70"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to</a:t>
                      </a:r>
                      <a:r>
                        <a:rPr sz="1400" spc="-65"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the</a:t>
                      </a:r>
                      <a:r>
                        <a:rPr sz="1400" spc="-7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period</a:t>
                      </a:r>
                      <a:r>
                        <a:rPr sz="1400" spc="-70" dirty="0">
                          <a:solidFill>
                            <a:srgbClr val="FFFFFF"/>
                          </a:solidFill>
                          <a:latin typeface="Calibri Light" panose="020F0302020204030204" pitchFamily="34" charset="0"/>
                          <a:cs typeface="Calibri Light" panose="020F0302020204030204" pitchFamily="34" charset="0"/>
                        </a:rPr>
                        <a:t> </a:t>
                      </a:r>
                      <a:r>
                        <a:rPr sz="1400" spc="-135" dirty="0">
                          <a:solidFill>
                            <a:srgbClr val="FFFFFF"/>
                          </a:solidFill>
                          <a:latin typeface="Calibri Light" panose="020F0302020204030204" pitchFamily="34" charset="0"/>
                          <a:cs typeface="Calibri Light" panose="020F0302020204030204" pitchFamily="34" charset="0"/>
                        </a:rPr>
                        <a:t>1951-1980</a:t>
                      </a:r>
                      <a:r>
                        <a:rPr sz="1400" spc="-70" dirty="0">
                          <a:solidFill>
                            <a:srgbClr val="FFFFFF"/>
                          </a:solidFill>
                          <a:latin typeface="Calibri Light" panose="020F0302020204030204" pitchFamily="34" charset="0"/>
                          <a:cs typeface="Calibri Light" panose="020F0302020204030204" pitchFamily="34" charset="0"/>
                        </a:rPr>
                        <a:t> /</a:t>
                      </a:r>
                      <a:r>
                        <a:rPr sz="1400" spc="-6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country</a:t>
                      </a:r>
                      <a:r>
                        <a:rPr sz="1400" spc="-60" dirty="0">
                          <a:solidFill>
                            <a:srgbClr val="FFFFFF"/>
                          </a:solidFill>
                          <a:latin typeface="Calibri Light" panose="020F0302020204030204" pitchFamily="34" charset="0"/>
                          <a:cs typeface="Calibri Light" panose="020F0302020204030204" pitchFamily="34" charset="0"/>
                        </a:rPr>
                        <a:t> </a:t>
                      </a:r>
                      <a:r>
                        <a:rPr sz="1400" spc="-110" dirty="0">
                          <a:solidFill>
                            <a:srgbClr val="FFFFFF"/>
                          </a:solidFill>
                          <a:latin typeface="Calibri Light" panose="020F0302020204030204" pitchFamily="34" charset="0"/>
                          <a:cs typeface="Calibri Light" panose="020F0302020204030204" pitchFamily="34" charset="0"/>
                        </a:rPr>
                        <a:t>level</a:t>
                      </a:r>
                      <a:endParaRPr sz="1400" dirty="0">
                        <a:latin typeface="Calibri Light" panose="020F0302020204030204" pitchFamily="34" charset="0"/>
                        <a:cs typeface="Calibri Light" panose="020F0302020204030204" pitchFamily="34" charset="0"/>
                      </a:endParaRPr>
                    </a:p>
                  </a:txBody>
                  <a:tcPr marL="0" marR="0" marT="11430" marB="0">
                    <a:lnL w="6350">
                      <a:noFill/>
                      <a:prstDash val="solid"/>
                    </a:lnL>
                    <a:lnR w="6350">
                      <a:noFill/>
                      <a:prstDash val="solid"/>
                    </a:lnR>
                    <a:lnT>
                      <a:noFill/>
                    </a:lnT>
                    <a:lnB w="6350">
                      <a:noFill/>
                      <a:prstDash val="solid"/>
                    </a:lnB>
                    <a:lnTlToBr w="12700" cmpd="sng">
                      <a:noFill/>
                      <a:prstDash val="solid"/>
                    </a:lnTlToBr>
                    <a:lnBlToTr w="12700" cmpd="sng">
                      <a:noFill/>
                      <a:prstDash val="solid"/>
                    </a:lnBlToTr>
                    <a:solidFill>
                      <a:srgbClr val="538235"/>
                    </a:solidFill>
                  </a:tcPr>
                </a:tc>
                <a:tc>
                  <a:txBody>
                    <a:bodyPr/>
                    <a:lstStyle/>
                    <a:p>
                      <a:pPr marL="3175" algn="ctr">
                        <a:lnSpc>
                          <a:spcPct val="100000"/>
                        </a:lnSpc>
                        <a:spcBef>
                          <a:spcPts val="90"/>
                        </a:spcBef>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11430" marB="0">
                    <a:lnL w="6350">
                      <a:noFill/>
                      <a:prstDash val="solid"/>
                    </a:lnL>
                    <a:lnR>
                      <a:noFill/>
                    </a:lnR>
                    <a:lnT>
                      <a:noFill/>
                    </a:lnT>
                    <a:lnB w="6350">
                      <a:noFill/>
                      <a:prstDash val="solid"/>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06"/>
                  </a:ext>
                </a:extLst>
              </a:tr>
              <a:tr h="208534">
                <a:tc vMerge="1">
                  <a:txBody>
                    <a:bodyPr/>
                    <a:lstStyle/>
                    <a:p>
                      <a:endParaRPr/>
                    </a:p>
                  </a:txBody>
                  <a:tcPr marL="0" marR="0" marT="0" marB="0">
                    <a:lnL w="6350">
                      <a:solidFill>
                        <a:srgbClr val="FFFFFF"/>
                      </a:solidFill>
                      <a:prstDash val="solid"/>
                    </a:lnL>
                    <a:lnT w="6350">
                      <a:solidFill>
                        <a:srgbClr val="FFFFFF"/>
                      </a:solidFill>
                      <a:prstDash val="solid"/>
                    </a:lnT>
                    <a:solidFill>
                      <a:srgbClr val="538235"/>
                    </a:solidFill>
                  </a:tcPr>
                </a:tc>
                <a:tc vMerge="1">
                  <a:txBody>
                    <a:bodyPr/>
                    <a:lstStyle/>
                    <a:p>
                      <a:endParaRPr/>
                    </a:p>
                  </a:txBody>
                  <a:tcPr marL="0" marR="0" marT="135890" marB="0" vert="vert270">
                    <a:lnR w="6350">
                      <a:solidFill>
                        <a:srgbClr val="FFFFFF"/>
                      </a:solidFill>
                      <a:prstDash val="solid"/>
                    </a:lnR>
                    <a:lnT w="6350">
                      <a:solidFill>
                        <a:srgbClr val="FFFFFF"/>
                      </a:solidFill>
                      <a:prstDash val="solid"/>
                    </a:lnT>
                    <a:solidFill>
                      <a:srgbClr val="538235"/>
                    </a:solidFill>
                  </a:tcPr>
                </a:tc>
                <a:tc>
                  <a:txBody>
                    <a:bodyPr/>
                    <a:lstStyle/>
                    <a:p>
                      <a:pPr marL="66675">
                        <a:lnSpc>
                          <a:spcPct val="100000"/>
                        </a:lnSpc>
                      </a:pPr>
                      <a:r>
                        <a:rPr sz="1400" dirty="0">
                          <a:solidFill>
                            <a:srgbClr val="FFFF00"/>
                          </a:solidFill>
                          <a:latin typeface="Calibri Light" panose="020F0302020204030204" pitchFamily="34" charset="0"/>
                          <a:cs typeface="Calibri Light" panose="020F0302020204030204" pitchFamily="34" charset="0"/>
                        </a:rPr>
                        <a:t>5</a:t>
                      </a:r>
                      <a:r>
                        <a:rPr sz="1400" spc="-75" dirty="0">
                          <a:solidFill>
                            <a:srgbClr val="FFFF00"/>
                          </a:solidFill>
                          <a:latin typeface="Calibri Light" panose="020F0302020204030204" pitchFamily="34" charset="0"/>
                          <a:cs typeface="Calibri Light" panose="020F0302020204030204" pitchFamily="34" charset="0"/>
                        </a:rPr>
                        <a:t> </a:t>
                      </a:r>
                      <a:r>
                        <a:rPr sz="1400" dirty="0">
                          <a:solidFill>
                            <a:srgbClr val="FFFF00"/>
                          </a:solidFill>
                          <a:latin typeface="Calibri Light" panose="020F0302020204030204" pitchFamily="34" charset="0"/>
                          <a:cs typeface="Calibri Light" panose="020F0302020204030204" pitchFamily="34" charset="0"/>
                        </a:rPr>
                        <a:t>y</a:t>
                      </a:r>
                      <a:r>
                        <a:rPr sz="1400" spc="-5" dirty="0">
                          <a:solidFill>
                            <a:srgbClr val="FFFF00"/>
                          </a:solidFill>
                          <a:latin typeface="Calibri Light" panose="020F0302020204030204" pitchFamily="34" charset="0"/>
                          <a:cs typeface="Calibri Light" panose="020F0302020204030204" pitchFamily="34" charset="0"/>
                        </a:rPr>
                        <a:t>ea</a:t>
                      </a:r>
                      <a:r>
                        <a:rPr sz="1400" dirty="0">
                          <a:solidFill>
                            <a:srgbClr val="FFFF00"/>
                          </a:solidFill>
                          <a:latin typeface="Calibri Light" panose="020F0302020204030204" pitchFamily="34" charset="0"/>
                          <a:cs typeface="Calibri Light" panose="020F0302020204030204" pitchFamily="34" charset="0"/>
                        </a:rPr>
                        <a:t>r</a:t>
                      </a:r>
                      <a:r>
                        <a:rPr sz="1400" spc="-70" dirty="0">
                          <a:solidFill>
                            <a:srgbClr val="FFFF00"/>
                          </a:solidFill>
                          <a:latin typeface="Calibri Light" panose="020F0302020204030204" pitchFamily="34" charset="0"/>
                          <a:cs typeface="Calibri Light" panose="020F0302020204030204" pitchFamily="34" charset="0"/>
                        </a:rPr>
                        <a:t> </a:t>
                      </a:r>
                      <a:r>
                        <a:rPr sz="1400" spc="-5" dirty="0">
                          <a:solidFill>
                            <a:srgbClr val="FFFF00"/>
                          </a:solidFill>
                          <a:latin typeface="Calibri Light" panose="020F0302020204030204" pitchFamily="34" charset="0"/>
                          <a:cs typeface="Calibri Light" panose="020F0302020204030204" pitchFamily="34" charset="0"/>
                        </a:rPr>
                        <a:t>aver</a:t>
                      </a:r>
                      <a:r>
                        <a:rPr sz="1400" spc="-10" dirty="0">
                          <a:solidFill>
                            <a:srgbClr val="FFFF00"/>
                          </a:solidFill>
                          <a:latin typeface="Calibri Light" panose="020F0302020204030204" pitchFamily="34" charset="0"/>
                          <a:cs typeface="Calibri Light" panose="020F0302020204030204" pitchFamily="34" charset="0"/>
                        </a:rPr>
                        <a:t>a</a:t>
                      </a:r>
                      <a:r>
                        <a:rPr sz="1400" spc="-5" dirty="0">
                          <a:solidFill>
                            <a:srgbClr val="FFFF00"/>
                          </a:solidFill>
                          <a:latin typeface="Calibri Light" panose="020F0302020204030204" pitchFamily="34" charset="0"/>
                          <a:cs typeface="Calibri Light" panose="020F0302020204030204" pitchFamily="34" charset="0"/>
                        </a:rPr>
                        <a:t>g</a:t>
                      </a:r>
                      <a:r>
                        <a:rPr sz="1400" dirty="0">
                          <a:solidFill>
                            <a:srgbClr val="FFFF00"/>
                          </a:solidFill>
                          <a:latin typeface="Calibri Light" panose="020F0302020204030204" pitchFamily="34" charset="0"/>
                          <a:cs typeface="Calibri Light" panose="020F0302020204030204" pitchFamily="34" charset="0"/>
                        </a:rPr>
                        <a:t>e</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538235"/>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07"/>
                  </a:ext>
                </a:extLst>
              </a:tr>
              <a:tr h="208534">
                <a:tc vMerge="1">
                  <a:txBody>
                    <a:bodyPr/>
                    <a:lstStyle/>
                    <a:p>
                      <a:endParaRPr/>
                    </a:p>
                  </a:txBody>
                  <a:tcPr marL="0" marR="0" marT="0" marB="0">
                    <a:lnL w="6350">
                      <a:solidFill>
                        <a:srgbClr val="FFFFFF"/>
                      </a:solidFill>
                      <a:prstDash val="solid"/>
                    </a:lnL>
                    <a:lnT w="6350">
                      <a:solidFill>
                        <a:srgbClr val="FFFFFF"/>
                      </a:solidFill>
                      <a:prstDash val="solid"/>
                    </a:lnT>
                    <a:solidFill>
                      <a:srgbClr val="538235"/>
                    </a:solidFill>
                  </a:tcPr>
                </a:tc>
                <a:tc vMerge="1">
                  <a:txBody>
                    <a:bodyPr/>
                    <a:lstStyle/>
                    <a:p>
                      <a:endParaRPr/>
                    </a:p>
                  </a:txBody>
                  <a:tcPr marL="0" marR="0" marT="135890" marB="0" vert="vert270">
                    <a:lnR w="6350">
                      <a:solidFill>
                        <a:srgbClr val="FFFFFF"/>
                      </a:solidFill>
                      <a:prstDash val="solid"/>
                    </a:lnR>
                    <a:lnT w="6350">
                      <a:solidFill>
                        <a:srgbClr val="FFFFFF"/>
                      </a:solidFill>
                      <a:prstDash val="solid"/>
                    </a:lnT>
                    <a:solidFill>
                      <a:srgbClr val="538235"/>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Cr</a:t>
                      </a:r>
                      <a:r>
                        <a:rPr sz="1400" spc="-10"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p</a:t>
                      </a:r>
                      <a:r>
                        <a:rPr sz="1400" spc="-7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pro</a:t>
                      </a:r>
                      <a:r>
                        <a:rPr sz="1400" spc="-10" dirty="0">
                          <a:solidFill>
                            <a:srgbClr val="FFFFFF"/>
                          </a:solidFill>
                          <a:latin typeface="Calibri Light" panose="020F0302020204030204" pitchFamily="34" charset="0"/>
                          <a:cs typeface="Calibri Light" panose="020F0302020204030204" pitchFamily="34" charset="0"/>
                        </a:rPr>
                        <a:t>d</a:t>
                      </a:r>
                      <a:r>
                        <a:rPr sz="1400" spc="-5" dirty="0">
                          <a:solidFill>
                            <a:srgbClr val="FFFFFF"/>
                          </a:solidFill>
                          <a:latin typeface="Calibri Light" panose="020F0302020204030204" pitchFamily="34" charset="0"/>
                          <a:cs typeface="Calibri Light" panose="020F0302020204030204" pitchFamily="34" charset="0"/>
                        </a:rPr>
                        <a:t>uc</a:t>
                      </a: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i</a:t>
                      </a:r>
                      <a:r>
                        <a:rPr sz="1400" spc="-10"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n</a:t>
                      </a:r>
                      <a:r>
                        <a:rPr sz="1400" spc="-7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in</a:t>
                      </a:r>
                      <a:r>
                        <a:rPr sz="1400" spc="-10" dirty="0">
                          <a:solidFill>
                            <a:srgbClr val="FFFFFF"/>
                          </a:solidFill>
                          <a:latin typeface="Calibri Light" panose="020F0302020204030204" pitchFamily="34" charset="0"/>
                          <a:cs typeface="Calibri Light" panose="020F0302020204030204" pitchFamily="34" charset="0"/>
                        </a:rPr>
                        <a:t>d</a:t>
                      </a:r>
                      <a:r>
                        <a:rPr sz="1400" spc="-5" dirty="0">
                          <a:solidFill>
                            <a:srgbClr val="FFFFFF"/>
                          </a:solidFill>
                          <a:latin typeface="Calibri Light" panose="020F0302020204030204" pitchFamily="34" charset="0"/>
                          <a:cs typeface="Calibri Light" panose="020F0302020204030204" pitchFamily="34" charset="0"/>
                        </a:rPr>
                        <a:t>e</a:t>
                      </a:r>
                      <a:r>
                        <a:rPr sz="1400" dirty="0">
                          <a:solidFill>
                            <a:srgbClr val="FFFFFF"/>
                          </a:solidFill>
                          <a:latin typeface="Calibri Light" panose="020F0302020204030204" pitchFamily="34" charset="0"/>
                          <a:cs typeface="Calibri Light" panose="020F0302020204030204" pitchFamily="34" charset="0"/>
                        </a:rPr>
                        <a:t>x</a:t>
                      </a:r>
                      <a:r>
                        <a:rPr sz="1400" spc="-70" dirty="0">
                          <a:solidFill>
                            <a:srgbClr val="FFFFFF"/>
                          </a:solidFill>
                          <a:latin typeface="Calibri Light" panose="020F0302020204030204" pitchFamily="34" charset="0"/>
                          <a:cs typeface="Calibri Light" panose="020F0302020204030204" pitchFamily="34" charset="0"/>
                        </a:rPr>
                        <a:t> </a:t>
                      </a:r>
                      <a:r>
                        <a:rPr sz="1400" spc="10" dirty="0">
                          <a:solidFill>
                            <a:srgbClr val="FFFFFF"/>
                          </a:solidFill>
                          <a:latin typeface="Calibri Light" panose="020F0302020204030204" pitchFamily="34" charset="0"/>
                          <a:cs typeface="Calibri Light" panose="020F0302020204030204" pitchFamily="34" charset="0"/>
                        </a:rPr>
                        <a:t>(</a:t>
                      </a:r>
                      <a:r>
                        <a:rPr sz="1400" spc="-5" dirty="0">
                          <a:solidFill>
                            <a:srgbClr val="FFFFFF"/>
                          </a:solidFill>
                          <a:latin typeface="Calibri Light" panose="020F0302020204030204" pitchFamily="34" charset="0"/>
                          <a:cs typeface="Calibri Light" panose="020F0302020204030204" pitchFamily="34" charset="0"/>
                        </a:rPr>
                        <a:t>201</a:t>
                      </a:r>
                      <a:r>
                        <a:rPr sz="1400" dirty="0">
                          <a:solidFill>
                            <a:srgbClr val="FFFFFF"/>
                          </a:solidFill>
                          <a:latin typeface="Calibri Light" panose="020F0302020204030204" pitchFamily="34" charset="0"/>
                          <a:cs typeface="Calibri Light" panose="020F0302020204030204" pitchFamily="34" charset="0"/>
                        </a:rPr>
                        <a:t>4-</a:t>
                      </a:r>
                      <a:r>
                        <a:rPr sz="1400" spc="-5" dirty="0">
                          <a:solidFill>
                            <a:srgbClr val="FFFFFF"/>
                          </a:solidFill>
                          <a:latin typeface="Calibri Light" panose="020F0302020204030204" pitchFamily="34" charset="0"/>
                          <a:cs typeface="Calibri Light" panose="020F0302020204030204" pitchFamily="34" charset="0"/>
                        </a:rPr>
                        <a:t>20</a:t>
                      </a:r>
                      <a:r>
                        <a:rPr sz="1400" spc="5" dirty="0">
                          <a:solidFill>
                            <a:srgbClr val="FFFFFF"/>
                          </a:solidFill>
                          <a:latin typeface="Calibri Light" panose="020F0302020204030204" pitchFamily="34" charset="0"/>
                          <a:cs typeface="Calibri Light" panose="020F0302020204030204" pitchFamily="34" charset="0"/>
                        </a:rPr>
                        <a:t>1</a:t>
                      </a:r>
                      <a:r>
                        <a:rPr sz="1400" dirty="0">
                          <a:solidFill>
                            <a:srgbClr val="FFFFFF"/>
                          </a:solidFill>
                          <a:latin typeface="Calibri Light" panose="020F0302020204030204" pitchFamily="34" charset="0"/>
                          <a:cs typeface="Calibri Light" panose="020F0302020204030204" pitchFamily="34" charset="0"/>
                        </a:rPr>
                        <a:t>6</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t>
                      </a:r>
                      <a:r>
                        <a:rPr sz="1400" spc="-6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100</a:t>
                      </a:r>
                      <a:r>
                        <a:rPr sz="1400"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a:noFill/>
                    </a:lnB>
                    <a:lnTlToBr w="12700" cmpd="sng">
                      <a:noFill/>
                      <a:prstDash val="solid"/>
                    </a:lnTlToBr>
                    <a:lnBlToTr w="12700" cmpd="sng">
                      <a:noFill/>
                      <a:prstDash val="solid"/>
                    </a:lnBlToTr>
                    <a:solidFill>
                      <a:srgbClr val="538235"/>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a:noFill/>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08"/>
                  </a:ext>
                </a:extLst>
              </a:tr>
              <a:tr h="227912">
                <a:tc vMerge="1">
                  <a:txBody>
                    <a:bodyPr/>
                    <a:lstStyle/>
                    <a:p>
                      <a:endParaRPr/>
                    </a:p>
                  </a:txBody>
                  <a:tcPr marL="0" marR="0" marT="0" marB="0">
                    <a:lnL w="6350">
                      <a:solidFill>
                        <a:srgbClr val="FFFFFF"/>
                      </a:solidFill>
                      <a:prstDash val="solid"/>
                    </a:lnL>
                    <a:lnT w="6350">
                      <a:solidFill>
                        <a:srgbClr val="FFFFFF"/>
                      </a:solidFill>
                      <a:prstDash val="solid"/>
                    </a:lnT>
                    <a:solidFill>
                      <a:srgbClr val="538235"/>
                    </a:solidFill>
                  </a:tcPr>
                </a:tc>
                <a:tc vMerge="1">
                  <a:txBody>
                    <a:bodyPr/>
                    <a:lstStyle/>
                    <a:p>
                      <a:endParaRPr/>
                    </a:p>
                  </a:txBody>
                  <a:tcPr marL="0" marR="0" marT="135890" marB="0" vert="vert270">
                    <a:lnR w="6350">
                      <a:solidFill>
                        <a:srgbClr val="FFFFFF"/>
                      </a:solidFill>
                      <a:prstDash val="solid"/>
                    </a:lnR>
                    <a:lnT w="6350">
                      <a:solidFill>
                        <a:srgbClr val="FFFFFF"/>
                      </a:solidFill>
                      <a:prstDash val="solid"/>
                    </a:lnT>
                    <a:solidFill>
                      <a:srgbClr val="538235"/>
                    </a:solidFill>
                  </a:tcPr>
                </a:tc>
                <a:tc>
                  <a:txBody>
                    <a:bodyPr/>
                    <a:lstStyle/>
                    <a:p>
                      <a:pPr marL="66675">
                        <a:lnSpc>
                          <a:spcPct val="100000"/>
                        </a:lnSpc>
                        <a:spcBef>
                          <a:spcPts val="25"/>
                        </a:spcBef>
                      </a:pPr>
                      <a:r>
                        <a:rPr sz="1400" spc="-5" dirty="0">
                          <a:solidFill>
                            <a:srgbClr val="FFFFFF"/>
                          </a:solidFill>
                          <a:latin typeface="Calibri Light" panose="020F0302020204030204" pitchFamily="34" charset="0"/>
                          <a:cs typeface="Calibri Light" panose="020F0302020204030204" pitchFamily="34" charset="0"/>
                        </a:rPr>
                        <a:t>Liv</a:t>
                      </a:r>
                      <a:r>
                        <a:rPr sz="1400" spc="-10" dirty="0">
                          <a:solidFill>
                            <a:srgbClr val="FFFFFF"/>
                          </a:solidFill>
                          <a:latin typeface="Calibri Light" panose="020F0302020204030204" pitchFamily="34" charset="0"/>
                          <a:cs typeface="Calibri Light" panose="020F0302020204030204" pitchFamily="34" charset="0"/>
                        </a:rPr>
                        <a:t>e</a:t>
                      </a:r>
                      <a:r>
                        <a:rPr sz="1400" spc="-5" dirty="0">
                          <a:solidFill>
                            <a:srgbClr val="FFFFFF"/>
                          </a:solidFill>
                          <a:latin typeface="Calibri Light" panose="020F0302020204030204" pitchFamily="34" charset="0"/>
                          <a:cs typeface="Calibri Light" panose="020F0302020204030204" pitchFamily="34" charset="0"/>
                        </a:rPr>
                        <a:t>s</a:t>
                      </a: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oc</a:t>
                      </a:r>
                      <a:r>
                        <a:rPr sz="1400" dirty="0">
                          <a:solidFill>
                            <a:srgbClr val="FFFFFF"/>
                          </a:solidFill>
                          <a:latin typeface="Calibri Light" panose="020F0302020204030204" pitchFamily="34" charset="0"/>
                          <a:cs typeface="Calibri Light" panose="020F0302020204030204" pitchFamily="34" charset="0"/>
                        </a:rPr>
                        <a:t>k</a:t>
                      </a:r>
                      <a:r>
                        <a:rPr sz="1400" spc="-7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p</a:t>
                      </a:r>
                      <a:r>
                        <a:rPr sz="1400" dirty="0">
                          <a:solidFill>
                            <a:srgbClr val="FFFFFF"/>
                          </a:solidFill>
                          <a:latin typeface="Calibri Light" panose="020F0302020204030204" pitchFamily="34" charset="0"/>
                          <a:cs typeface="Calibri Light" panose="020F0302020204030204" pitchFamily="34" charset="0"/>
                        </a:rPr>
                        <a:t>ro</a:t>
                      </a:r>
                      <a:r>
                        <a:rPr sz="1400" spc="-10" dirty="0">
                          <a:solidFill>
                            <a:srgbClr val="FFFFFF"/>
                          </a:solidFill>
                          <a:latin typeface="Calibri Light" panose="020F0302020204030204" pitchFamily="34" charset="0"/>
                          <a:cs typeface="Calibri Light" panose="020F0302020204030204" pitchFamily="34" charset="0"/>
                        </a:rPr>
                        <a:t>d</a:t>
                      </a:r>
                      <a:r>
                        <a:rPr sz="1400" spc="-5" dirty="0">
                          <a:solidFill>
                            <a:srgbClr val="FFFFFF"/>
                          </a:solidFill>
                          <a:latin typeface="Calibri Light" panose="020F0302020204030204" pitchFamily="34" charset="0"/>
                          <a:cs typeface="Calibri Light" panose="020F0302020204030204" pitchFamily="34" charset="0"/>
                        </a:rPr>
                        <a:t>uc</a:t>
                      </a: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i</a:t>
                      </a:r>
                      <a:r>
                        <a:rPr sz="1400" spc="-10"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n</a:t>
                      </a:r>
                      <a:r>
                        <a:rPr sz="1400" spc="-7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in</a:t>
                      </a:r>
                      <a:r>
                        <a:rPr sz="1400" spc="-10" dirty="0">
                          <a:solidFill>
                            <a:srgbClr val="FFFFFF"/>
                          </a:solidFill>
                          <a:latin typeface="Calibri Light" panose="020F0302020204030204" pitchFamily="34" charset="0"/>
                          <a:cs typeface="Calibri Light" panose="020F0302020204030204" pitchFamily="34" charset="0"/>
                        </a:rPr>
                        <a:t>d</a:t>
                      </a:r>
                      <a:r>
                        <a:rPr sz="1400" spc="-5" dirty="0">
                          <a:solidFill>
                            <a:srgbClr val="FFFFFF"/>
                          </a:solidFill>
                          <a:latin typeface="Calibri Light" panose="020F0302020204030204" pitchFamily="34" charset="0"/>
                          <a:cs typeface="Calibri Light" panose="020F0302020204030204" pitchFamily="34" charset="0"/>
                        </a:rPr>
                        <a:t>e</a:t>
                      </a:r>
                      <a:r>
                        <a:rPr sz="1400" dirty="0">
                          <a:solidFill>
                            <a:srgbClr val="FFFFFF"/>
                          </a:solidFill>
                          <a:latin typeface="Calibri Light" panose="020F0302020204030204" pitchFamily="34" charset="0"/>
                          <a:cs typeface="Calibri Light" panose="020F0302020204030204" pitchFamily="34" charset="0"/>
                        </a:rPr>
                        <a:t>x</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(2</a:t>
                      </a:r>
                      <a:r>
                        <a:rPr sz="1400" spc="-10" dirty="0">
                          <a:solidFill>
                            <a:srgbClr val="FFFFFF"/>
                          </a:solidFill>
                          <a:latin typeface="Calibri Light" panose="020F0302020204030204" pitchFamily="34" charset="0"/>
                          <a:cs typeface="Calibri Light" panose="020F0302020204030204" pitchFamily="34" charset="0"/>
                        </a:rPr>
                        <a:t>0</a:t>
                      </a:r>
                      <a:r>
                        <a:rPr sz="1400" spc="-5" dirty="0">
                          <a:solidFill>
                            <a:srgbClr val="FFFFFF"/>
                          </a:solidFill>
                          <a:latin typeface="Calibri Light" panose="020F0302020204030204" pitchFamily="34" charset="0"/>
                          <a:cs typeface="Calibri Light" panose="020F0302020204030204" pitchFamily="34" charset="0"/>
                        </a:rPr>
                        <a:t>1</a:t>
                      </a:r>
                      <a:r>
                        <a:rPr sz="1400" spc="5" dirty="0">
                          <a:solidFill>
                            <a:srgbClr val="FFFFFF"/>
                          </a:solidFill>
                          <a:latin typeface="Calibri Light" panose="020F0302020204030204" pitchFamily="34" charset="0"/>
                          <a:cs typeface="Calibri Light" panose="020F0302020204030204" pitchFamily="34" charset="0"/>
                        </a:rPr>
                        <a:t>4</a:t>
                      </a:r>
                      <a:r>
                        <a:rPr sz="1400" dirty="0">
                          <a:solidFill>
                            <a:srgbClr val="FFFFFF"/>
                          </a:solidFill>
                          <a:latin typeface="Calibri Light" panose="020F0302020204030204" pitchFamily="34" charset="0"/>
                          <a:cs typeface="Calibri Light" panose="020F0302020204030204" pitchFamily="34" charset="0"/>
                        </a:rPr>
                        <a:t>-</a:t>
                      </a:r>
                      <a:r>
                        <a:rPr sz="1400" spc="-5" dirty="0">
                          <a:solidFill>
                            <a:srgbClr val="FFFFFF"/>
                          </a:solidFill>
                          <a:latin typeface="Calibri Light" panose="020F0302020204030204" pitchFamily="34" charset="0"/>
                          <a:cs typeface="Calibri Light" panose="020F0302020204030204" pitchFamily="34" charset="0"/>
                        </a:rPr>
                        <a:t>201</a:t>
                      </a:r>
                      <a:r>
                        <a:rPr sz="1400" dirty="0">
                          <a:solidFill>
                            <a:srgbClr val="FFFFFF"/>
                          </a:solidFill>
                          <a:latin typeface="Calibri Light" panose="020F0302020204030204" pitchFamily="34" charset="0"/>
                          <a:cs typeface="Calibri Light" panose="020F0302020204030204" pitchFamily="34" charset="0"/>
                        </a:rPr>
                        <a:t>6</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t>
                      </a:r>
                      <a:r>
                        <a:rPr sz="1400" spc="-6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100</a:t>
                      </a:r>
                      <a:r>
                        <a:rPr sz="1400"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3175" marB="0">
                    <a:lnL w="6350">
                      <a:noFill/>
                      <a:prstDash val="solid"/>
                    </a:lnL>
                    <a:lnR w="6350">
                      <a:noFill/>
                      <a:prstDash val="solid"/>
                    </a:lnR>
                    <a:lnT>
                      <a:noFill/>
                    </a:lnT>
                    <a:lnB>
                      <a:noFill/>
                    </a:lnB>
                    <a:lnTlToBr w="12700" cmpd="sng">
                      <a:noFill/>
                      <a:prstDash val="solid"/>
                    </a:lnTlToBr>
                    <a:lnBlToTr w="12700" cmpd="sng">
                      <a:noFill/>
                      <a:prstDash val="solid"/>
                    </a:lnBlToTr>
                    <a:solidFill>
                      <a:srgbClr val="538235"/>
                    </a:solidFill>
                  </a:tcPr>
                </a:tc>
                <a:tc>
                  <a:txBody>
                    <a:bodyPr/>
                    <a:lstStyle/>
                    <a:p>
                      <a:pPr marL="3175" algn="ctr">
                        <a:lnSpc>
                          <a:spcPct val="100000"/>
                        </a:lnSpc>
                        <a:spcBef>
                          <a:spcPts val="25"/>
                        </a:spcBef>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3175" marB="0">
                    <a:lnL w="6350">
                      <a:noFill/>
                      <a:prstDash val="solid"/>
                    </a:lnL>
                    <a:lnR>
                      <a:noFill/>
                    </a:lnR>
                    <a:lnT>
                      <a:noFill/>
                    </a:lnT>
                    <a:lnB>
                      <a:noFill/>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09"/>
                  </a:ext>
                </a:extLst>
              </a:tr>
              <a:tr h="208534">
                <a:tc vMerge="1">
                  <a:txBody>
                    <a:bodyPr/>
                    <a:lstStyle/>
                    <a:p>
                      <a:endParaRPr/>
                    </a:p>
                  </a:txBody>
                  <a:tcPr marL="0" marR="0" marT="0" marB="0">
                    <a:lnL w="6350">
                      <a:solidFill>
                        <a:srgbClr val="FFFFFF"/>
                      </a:solidFill>
                      <a:prstDash val="solid"/>
                    </a:lnL>
                    <a:lnT w="6350">
                      <a:solidFill>
                        <a:srgbClr val="FFFFFF"/>
                      </a:solidFill>
                      <a:prstDash val="solid"/>
                    </a:lnT>
                    <a:solidFill>
                      <a:srgbClr val="538235"/>
                    </a:solidFill>
                  </a:tcPr>
                </a:tc>
                <a:tc vMerge="1">
                  <a:txBody>
                    <a:bodyPr/>
                    <a:lstStyle/>
                    <a:p>
                      <a:endParaRPr/>
                    </a:p>
                  </a:txBody>
                  <a:tcPr marL="0" marR="0" marT="135890" marB="0" vert="vert270">
                    <a:lnR w="6350">
                      <a:solidFill>
                        <a:srgbClr val="FFFFFF"/>
                      </a:solidFill>
                      <a:prstDash val="solid"/>
                    </a:lnR>
                    <a:lnT w="6350">
                      <a:solidFill>
                        <a:srgbClr val="FFFFFF"/>
                      </a:solidFill>
                      <a:prstDash val="solid"/>
                    </a:lnT>
                    <a:solidFill>
                      <a:srgbClr val="538235"/>
                    </a:solidFill>
                  </a:tcPr>
                </a:tc>
                <a:tc>
                  <a:txBody>
                    <a:bodyPr/>
                    <a:lstStyle/>
                    <a:p>
                      <a:pPr marL="66675">
                        <a:lnSpc>
                          <a:spcPct val="100000"/>
                        </a:lnSpc>
                      </a:pPr>
                      <a:r>
                        <a:rPr sz="1400" spc="-110" dirty="0">
                          <a:solidFill>
                            <a:srgbClr val="FFFFFF"/>
                          </a:solidFill>
                          <a:latin typeface="Calibri Light" panose="020F0302020204030204" pitchFamily="34" charset="0"/>
                          <a:cs typeface="Calibri Light" panose="020F0302020204030204" pitchFamily="34" charset="0"/>
                        </a:rPr>
                        <a:t>Agriculture,</a:t>
                      </a:r>
                      <a:r>
                        <a:rPr sz="1400" spc="-70"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forestry,</a:t>
                      </a:r>
                      <a:r>
                        <a:rPr sz="1400" spc="-60" dirty="0">
                          <a:solidFill>
                            <a:srgbClr val="FFFFFF"/>
                          </a:solidFill>
                          <a:latin typeface="Calibri Light" panose="020F0302020204030204" pitchFamily="34" charset="0"/>
                          <a:cs typeface="Calibri Light" panose="020F0302020204030204" pitchFamily="34" charset="0"/>
                        </a:rPr>
                        <a:t> </a:t>
                      </a:r>
                      <a:r>
                        <a:rPr sz="1400" spc="-150" dirty="0">
                          <a:solidFill>
                            <a:srgbClr val="FFFFFF"/>
                          </a:solidFill>
                          <a:latin typeface="Calibri Light" panose="020F0302020204030204" pitchFamily="34" charset="0"/>
                          <a:cs typeface="Calibri Light" panose="020F0302020204030204" pitchFamily="34" charset="0"/>
                        </a:rPr>
                        <a:t>and</a:t>
                      </a:r>
                      <a:r>
                        <a:rPr sz="1400" spc="-75"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fishing,</a:t>
                      </a:r>
                      <a:r>
                        <a:rPr sz="1400" spc="-60"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value</a:t>
                      </a:r>
                      <a:r>
                        <a:rPr sz="1400" spc="-75" dirty="0">
                          <a:solidFill>
                            <a:srgbClr val="FFFFFF"/>
                          </a:solidFill>
                          <a:latin typeface="Calibri Light" panose="020F0302020204030204" pitchFamily="34" charset="0"/>
                          <a:cs typeface="Calibri Light" panose="020F0302020204030204" pitchFamily="34" charset="0"/>
                        </a:rPr>
                        <a:t> </a:t>
                      </a:r>
                      <a:r>
                        <a:rPr sz="1400" spc="-145" dirty="0">
                          <a:solidFill>
                            <a:srgbClr val="FFFFFF"/>
                          </a:solidFill>
                          <a:latin typeface="Calibri Light" panose="020F0302020204030204" pitchFamily="34" charset="0"/>
                          <a:cs typeface="Calibri Light" panose="020F0302020204030204" pitchFamily="34" charset="0"/>
                        </a:rPr>
                        <a:t>added</a:t>
                      </a:r>
                      <a:r>
                        <a:rPr sz="1400" spc="-70" dirty="0">
                          <a:solidFill>
                            <a:srgbClr val="FFFFFF"/>
                          </a:solidFill>
                          <a:latin typeface="Calibri Light" panose="020F0302020204030204" pitchFamily="34" charset="0"/>
                          <a:cs typeface="Calibri Light" panose="020F0302020204030204" pitchFamily="34" charset="0"/>
                        </a:rPr>
                        <a:t> </a:t>
                      </a:r>
                      <a:r>
                        <a:rPr sz="1400" spc="-155" dirty="0">
                          <a:solidFill>
                            <a:srgbClr val="FFFFFF"/>
                          </a:solidFill>
                          <a:latin typeface="Calibri Light" panose="020F0302020204030204" pitchFamily="34" charset="0"/>
                          <a:cs typeface="Calibri Light" panose="020F0302020204030204" pitchFamily="34" charset="0"/>
                        </a:rPr>
                        <a:t>(%</a:t>
                      </a:r>
                      <a:r>
                        <a:rPr sz="1400" spc="-80" dirty="0">
                          <a:solidFill>
                            <a:srgbClr val="FFFFFF"/>
                          </a:solidFill>
                          <a:latin typeface="Calibri Light" panose="020F0302020204030204" pitchFamily="34" charset="0"/>
                          <a:cs typeface="Calibri Light" panose="020F0302020204030204" pitchFamily="34" charset="0"/>
                        </a:rPr>
                        <a:t> </a:t>
                      </a:r>
                      <a:r>
                        <a:rPr sz="1400" spc="-110" dirty="0">
                          <a:solidFill>
                            <a:srgbClr val="FFFFFF"/>
                          </a:solidFill>
                          <a:latin typeface="Calibri Light" panose="020F0302020204030204" pitchFamily="34" charset="0"/>
                          <a:cs typeface="Calibri Light" panose="020F0302020204030204" pitchFamily="34" charset="0"/>
                        </a:rPr>
                        <a:t>of</a:t>
                      </a:r>
                      <a:r>
                        <a:rPr sz="1400" spc="-65" dirty="0">
                          <a:solidFill>
                            <a:srgbClr val="FFFFFF"/>
                          </a:solidFill>
                          <a:latin typeface="Calibri Light" panose="020F0302020204030204" pitchFamily="34" charset="0"/>
                          <a:cs typeface="Calibri Light" panose="020F0302020204030204" pitchFamily="34" charset="0"/>
                        </a:rPr>
                        <a:t> </a:t>
                      </a:r>
                      <a:r>
                        <a:rPr sz="1400" spc="-160" dirty="0">
                          <a:solidFill>
                            <a:srgbClr val="FFFFFF"/>
                          </a:solidFill>
                          <a:latin typeface="Calibri Light" panose="020F0302020204030204" pitchFamily="34" charset="0"/>
                          <a:cs typeface="Calibri Light" panose="020F0302020204030204" pitchFamily="34" charset="0"/>
                        </a:rPr>
                        <a:t>GDP)</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a:noFill/>
                    </a:lnT>
                    <a:lnB>
                      <a:noFill/>
                    </a:lnB>
                    <a:lnTlToBr w="12700" cmpd="sng">
                      <a:noFill/>
                      <a:prstDash val="solid"/>
                    </a:lnTlToBr>
                    <a:lnBlToTr w="12700" cmpd="sng">
                      <a:noFill/>
                      <a:prstDash val="solid"/>
                    </a:lnBlToTr>
                    <a:solidFill>
                      <a:srgbClr val="538235"/>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a:noFill/>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10"/>
                  </a:ext>
                </a:extLst>
              </a:tr>
              <a:tr h="208534">
                <a:tc vMerge="1">
                  <a:txBody>
                    <a:bodyPr/>
                    <a:lstStyle/>
                    <a:p>
                      <a:endParaRPr/>
                    </a:p>
                  </a:txBody>
                  <a:tcPr marL="0" marR="0" marT="0" marB="0">
                    <a:lnL w="6350">
                      <a:solidFill>
                        <a:srgbClr val="FFFFFF"/>
                      </a:solidFill>
                      <a:prstDash val="solid"/>
                    </a:lnL>
                    <a:lnT w="6350">
                      <a:solidFill>
                        <a:srgbClr val="FFFFFF"/>
                      </a:solidFill>
                      <a:prstDash val="solid"/>
                    </a:lnT>
                    <a:solidFill>
                      <a:srgbClr val="538235"/>
                    </a:solidFill>
                  </a:tcPr>
                </a:tc>
                <a:tc vMerge="1">
                  <a:txBody>
                    <a:bodyPr/>
                    <a:lstStyle/>
                    <a:p>
                      <a:endParaRPr/>
                    </a:p>
                  </a:txBody>
                  <a:tcPr marL="0" marR="0" marT="135890" marB="0" vert="vert270">
                    <a:lnR w="6350">
                      <a:solidFill>
                        <a:srgbClr val="FFFFFF"/>
                      </a:solidFill>
                      <a:prstDash val="solid"/>
                    </a:lnR>
                    <a:lnT w="6350">
                      <a:solidFill>
                        <a:srgbClr val="FFFFFF"/>
                      </a:solidFill>
                      <a:prstDash val="solid"/>
                    </a:lnT>
                    <a:solidFill>
                      <a:srgbClr val="538235"/>
                    </a:solidFill>
                  </a:tcPr>
                </a:tc>
                <a:tc>
                  <a:txBody>
                    <a:bodyPr/>
                    <a:lstStyle/>
                    <a:p>
                      <a:pPr marL="66675">
                        <a:lnSpc>
                          <a:spcPct val="100000"/>
                        </a:lnSpc>
                      </a:pPr>
                      <a:r>
                        <a:rPr sz="1400" spc="-110" dirty="0">
                          <a:solidFill>
                            <a:srgbClr val="FFFFFF"/>
                          </a:solidFill>
                          <a:latin typeface="Calibri Light" panose="020F0302020204030204" pitchFamily="34" charset="0"/>
                          <a:cs typeface="Calibri Light" panose="020F0302020204030204" pitchFamily="34" charset="0"/>
                        </a:rPr>
                        <a:t>Agriculture,</a:t>
                      </a:r>
                      <a:r>
                        <a:rPr sz="1400" spc="-65"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forestry,</a:t>
                      </a:r>
                      <a:r>
                        <a:rPr sz="1400" spc="-60" dirty="0">
                          <a:solidFill>
                            <a:srgbClr val="FFFFFF"/>
                          </a:solidFill>
                          <a:latin typeface="Calibri Light" panose="020F0302020204030204" pitchFamily="34" charset="0"/>
                          <a:cs typeface="Calibri Light" panose="020F0302020204030204" pitchFamily="34" charset="0"/>
                        </a:rPr>
                        <a:t> </a:t>
                      </a:r>
                      <a:r>
                        <a:rPr sz="1400" spc="-150" dirty="0">
                          <a:solidFill>
                            <a:srgbClr val="FFFFFF"/>
                          </a:solidFill>
                          <a:latin typeface="Calibri Light" panose="020F0302020204030204" pitchFamily="34" charset="0"/>
                          <a:cs typeface="Calibri Light" panose="020F0302020204030204" pitchFamily="34" charset="0"/>
                        </a:rPr>
                        <a:t>and</a:t>
                      </a:r>
                      <a:r>
                        <a:rPr sz="1400" spc="-65"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fishing,</a:t>
                      </a:r>
                      <a:r>
                        <a:rPr sz="1400" spc="-60"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value</a:t>
                      </a:r>
                      <a:r>
                        <a:rPr sz="1400" spc="-65" dirty="0">
                          <a:solidFill>
                            <a:srgbClr val="FFFFFF"/>
                          </a:solidFill>
                          <a:latin typeface="Calibri Light" panose="020F0302020204030204" pitchFamily="34" charset="0"/>
                          <a:cs typeface="Calibri Light" panose="020F0302020204030204" pitchFamily="34" charset="0"/>
                        </a:rPr>
                        <a:t> </a:t>
                      </a:r>
                      <a:r>
                        <a:rPr sz="1400" spc="-145" dirty="0">
                          <a:solidFill>
                            <a:srgbClr val="FFFFFF"/>
                          </a:solidFill>
                          <a:latin typeface="Calibri Light" panose="020F0302020204030204" pitchFamily="34" charset="0"/>
                          <a:cs typeface="Calibri Light" panose="020F0302020204030204" pitchFamily="34" charset="0"/>
                        </a:rPr>
                        <a:t>added</a:t>
                      </a:r>
                      <a:r>
                        <a:rPr sz="1400" spc="-7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per</a:t>
                      </a:r>
                      <a:r>
                        <a:rPr sz="1400" spc="-60" dirty="0">
                          <a:solidFill>
                            <a:srgbClr val="FFFFFF"/>
                          </a:solidFill>
                          <a:latin typeface="Calibri Light" panose="020F0302020204030204" pitchFamily="34" charset="0"/>
                          <a:cs typeface="Calibri Light" panose="020F0302020204030204" pitchFamily="34" charset="0"/>
                        </a:rPr>
                        <a:t> </a:t>
                      </a:r>
                      <a:r>
                        <a:rPr sz="1400" spc="-130" dirty="0">
                          <a:solidFill>
                            <a:srgbClr val="FFFFFF"/>
                          </a:solidFill>
                          <a:latin typeface="Calibri Light" panose="020F0302020204030204" pitchFamily="34" charset="0"/>
                          <a:cs typeface="Calibri Light" panose="020F0302020204030204" pitchFamily="34" charset="0"/>
                        </a:rPr>
                        <a:t>worker</a:t>
                      </a:r>
                      <a:r>
                        <a:rPr sz="1400" spc="-65"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(constant</a:t>
                      </a:r>
                      <a:r>
                        <a:rPr sz="1400" spc="-60" dirty="0">
                          <a:solidFill>
                            <a:srgbClr val="FFFFFF"/>
                          </a:solidFill>
                          <a:latin typeface="Calibri Light" panose="020F0302020204030204" pitchFamily="34" charset="0"/>
                          <a:cs typeface="Calibri Light" panose="020F0302020204030204" pitchFamily="34" charset="0"/>
                        </a:rPr>
                        <a:t> </a:t>
                      </a:r>
                      <a:r>
                        <a:rPr sz="1400" spc="-150" dirty="0">
                          <a:solidFill>
                            <a:srgbClr val="FFFFFF"/>
                          </a:solidFill>
                          <a:latin typeface="Calibri Light" panose="020F0302020204030204" pitchFamily="34" charset="0"/>
                          <a:cs typeface="Calibri Light" panose="020F0302020204030204" pitchFamily="34" charset="0"/>
                        </a:rPr>
                        <a:t>2015</a:t>
                      </a:r>
                      <a:r>
                        <a:rPr sz="1400" spc="-65" dirty="0">
                          <a:solidFill>
                            <a:srgbClr val="FFFFFF"/>
                          </a:solidFill>
                          <a:latin typeface="Calibri Light" panose="020F0302020204030204" pitchFamily="34" charset="0"/>
                          <a:cs typeface="Calibri Light" panose="020F0302020204030204" pitchFamily="34" charset="0"/>
                        </a:rPr>
                        <a:t> </a:t>
                      </a:r>
                      <a:r>
                        <a:rPr sz="1400" spc="-145" dirty="0">
                          <a:solidFill>
                            <a:srgbClr val="FFFFFF"/>
                          </a:solidFill>
                          <a:latin typeface="Calibri Light" panose="020F0302020204030204" pitchFamily="34" charset="0"/>
                          <a:cs typeface="Calibri Light" panose="020F0302020204030204" pitchFamily="34" charset="0"/>
                        </a:rPr>
                        <a:t>US$)</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a:noFill/>
                    </a:lnT>
                    <a:lnB>
                      <a:noFill/>
                    </a:lnB>
                    <a:lnTlToBr w="12700" cmpd="sng">
                      <a:noFill/>
                      <a:prstDash val="solid"/>
                    </a:lnTlToBr>
                    <a:lnBlToTr w="12700" cmpd="sng">
                      <a:noFill/>
                      <a:prstDash val="solid"/>
                    </a:lnBlToTr>
                    <a:solidFill>
                      <a:srgbClr val="538235"/>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a:noFill/>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11"/>
                  </a:ext>
                </a:extLst>
              </a:tr>
              <a:tr h="208534">
                <a:tc vMerge="1">
                  <a:txBody>
                    <a:bodyPr/>
                    <a:lstStyle/>
                    <a:p>
                      <a:endParaRPr/>
                    </a:p>
                  </a:txBody>
                  <a:tcPr marL="0" marR="0" marT="0" marB="0">
                    <a:lnL w="6350">
                      <a:solidFill>
                        <a:srgbClr val="FFFFFF"/>
                      </a:solidFill>
                      <a:prstDash val="solid"/>
                    </a:lnL>
                    <a:lnT w="6350">
                      <a:solidFill>
                        <a:srgbClr val="FFFFFF"/>
                      </a:solidFill>
                      <a:prstDash val="solid"/>
                    </a:lnT>
                    <a:solidFill>
                      <a:srgbClr val="538235"/>
                    </a:solidFill>
                  </a:tcPr>
                </a:tc>
                <a:tc vMerge="1">
                  <a:txBody>
                    <a:bodyPr/>
                    <a:lstStyle/>
                    <a:p>
                      <a:endParaRPr/>
                    </a:p>
                  </a:txBody>
                  <a:tcPr marL="0" marR="0" marT="135890" marB="0" vert="vert270">
                    <a:lnR w="6350">
                      <a:solidFill>
                        <a:srgbClr val="FFFFFF"/>
                      </a:solidFill>
                      <a:prstDash val="solid"/>
                    </a:lnR>
                    <a:lnT w="6350">
                      <a:solidFill>
                        <a:srgbClr val="FFFFFF"/>
                      </a:solidFill>
                      <a:prstDash val="solid"/>
                    </a:lnT>
                    <a:solidFill>
                      <a:srgbClr val="538235"/>
                    </a:solidFill>
                  </a:tcPr>
                </a:tc>
                <a:tc>
                  <a:txBody>
                    <a:bodyPr/>
                    <a:lstStyle/>
                    <a:p>
                      <a:pPr marL="66675">
                        <a:lnSpc>
                          <a:spcPct val="100000"/>
                        </a:lnSpc>
                      </a:pPr>
                      <a:r>
                        <a:rPr sz="1400" spc="-110" dirty="0">
                          <a:solidFill>
                            <a:srgbClr val="FFFFFF"/>
                          </a:solidFill>
                          <a:latin typeface="Calibri Light" panose="020F0302020204030204" pitchFamily="34" charset="0"/>
                          <a:cs typeface="Calibri Light" panose="020F0302020204030204" pitchFamily="34" charset="0"/>
                        </a:rPr>
                        <a:t>Agriculture,</a:t>
                      </a:r>
                      <a:r>
                        <a:rPr sz="1400" spc="-65"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forestry,</a:t>
                      </a:r>
                      <a:r>
                        <a:rPr sz="1400" spc="-55" dirty="0">
                          <a:solidFill>
                            <a:srgbClr val="FFFFFF"/>
                          </a:solidFill>
                          <a:latin typeface="Calibri Light" panose="020F0302020204030204" pitchFamily="34" charset="0"/>
                          <a:cs typeface="Calibri Light" panose="020F0302020204030204" pitchFamily="34" charset="0"/>
                        </a:rPr>
                        <a:t> </a:t>
                      </a:r>
                      <a:r>
                        <a:rPr sz="1400" spc="-150" dirty="0">
                          <a:solidFill>
                            <a:srgbClr val="FFFFFF"/>
                          </a:solidFill>
                          <a:latin typeface="Calibri Light" panose="020F0302020204030204" pitchFamily="34" charset="0"/>
                          <a:cs typeface="Calibri Light" panose="020F0302020204030204" pitchFamily="34" charset="0"/>
                        </a:rPr>
                        <a:t>and</a:t>
                      </a:r>
                      <a:r>
                        <a:rPr sz="1400" spc="-65" dirty="0">
                          <a:solidFill>
                            <a:srgbClr val="FFFFFF"/>
                          </a:solidFill>
                          <a:latin typeface="Calibri Light" panose="020F0302020204030204" pitchFamily="34" charset="0"/>
                          <a:cs typeface="Calibri Light" panose="020F0302020204030204" pitchFamily="34" charset="0"/>
                        </a:rPr>
                        <a:t> </a:t>
                      </a:r>
                      <a:r>
                        <a:rPr sz="1400" spc="-105" dirty="0">
                          <a:solidFill>
                            <a:srgbClr val="FFFFFF"/>
                          </a:solidFill>
                          <a:latin typeface="Calibri Light" panose="020F0302020204030204" pitchFamily="34" charset="0"/>
                          <a:cs typeface="Calibri Light" panose="020F0302020204030204" pitchFamily="34" charset="0"/>
                        </a:rPr>
                        <a:t>fishing,</a:t>
                      </a:r>
                      <a:r>
                        <a:rPr sz="1400" spc="-60"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value</a:t>
                      </a:r>
                      <a:r>
                        <a:rPr sz="1400" spc="-65" dirty="0">
                          <a:solidFill>
                            <a:srgbClr val="FFFFFF"/>
                          </a:solidFill>
                          <a:latin typeface="Calibri Light" panose="020F0302020204030204" pitchFamily="34" charset="0"/>
                          <a:cs typeface="Calibri Light" panose="020F0302020204030204" pitchFamily="34" charset="0"/>
                        </a:rPr>
                        <a:t> </a:t>
                      </a:r>
                      <a:r>
                        <a:rPr sz="1400" spc="-145" dirty="0">
                          <a:solidFill>
                            <a:srgbClr val="FFFFFF"/>
                          </a:solidFill>
                          <a:latin typeface="Calibri Light" panose="020F0302020204030204" pitchFamily="34" charset="0"/>
                          <a:cs typeface="Calibri Light" panose="020F0302020204030204" pitchFamily="34" charset="0"/>
                        </a:rPr>
                        <a:t>added</a:t>
                      </a:r>
                      <a:r>
                        <a:rPr sz="1400" spc="-65"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per</a:t>
                      </a:r>
                      <a:r>
                        <a:rPr sz="1400" spc="-65" dirty="0">
                          <a:solidFill>
                            <a:srgbClr val="FFFFFF"/>
                          </a:solidFill>
                          <a:latin typeface="Calibri Light" panose="020F0302020204030204" pitchFamily="34" charset="0"/>
                          <a:cs typeface="Calibri Light" panose="020F0302020204030204" pitchFamily="34" charset="0"/>
                        </a:rPr>
                        <a:t> </a:t>
                      </a:r>
                      <a:r>
                        <a:rPr sz="1400" spc="-130" dirty="0">
                          <a:solidFill>
                            <a:srgbClr val="FFFFFF"/>
                          </a:solidFill>
                          <a:latin typeface="Calibri Light" panose="020F0302020204030204" pitchFamily="34" charset="0"/>
                          <a:cs typeface="Calibri Light" panose="020F0302020204030204" pitchFamily="34" charset="0"/>
                        </a:rPr>
                        <a:t>worker</a:t>
                      </a:r>
                      <a:r>
                        <a:rPr sz="1400" spc="-6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(constant</a:t>
                      </a:r>
                      <a:r>
                        <a:rPr sz="1400" spc="-55" dirty="0">
                          <a:solidFill>
                            <a:srgbClr val="FFFFFF"/>
                          </a:solidFill>
                          <a:latin typeface="Calibri Light" panose="020F0302020204030204" pitchFamily="34" charset="0"/>
                          <a:cs typeface="Calibri Light" panose="020F0302020204030204" pitchFamily="34" charset="0"/>
                        </a:rPr>
                        <a:t> </a:t>
                      </a:r>
                      <a:r>
                        <a:rPr sz="1400" spc="-150" dirty="0">
                          <a:solidFill>
                            <a:srgbClr val="FFFFFF"/>
                          </a:solidFill>
                          <a:latin typeface="Calibri Light" panose="020F0302020204030204" pitchFamily="34" charset="0"/>
                          <a:cs typeface="Calibri Light" panose="020F0302020204030204" pitchFamily="34" charset="0"/>
                        </a:rPr>
                        <a:t>2015</a:t>
                      </a:r>
                      <a:r>
                        <a:rPr sz="1400" spc="-65" dirty="0">
                          <a:solidFill>
                            <a:srgbClr val="FFFFFF"/>
                          </a:solidFill>
                          <a:latin typeface="Calibri Light" panose="020F0302020204030204" pitchFamily="34" charset="0"/>
                          <a:cs typeface="Calibri Light" panose="020F0302020204030204" pitchFamily="34" charset="0"/>
                        </a:rPr>
                        <a:t> </a:t>
                      </a:r>
                      <a:r>
                        <a:rPr sz="1400" spc="-145" dirty="0">
                          <a:solidFill>
                            <a:srgbClr val="FFFFFF"/>
                          </a:solidFill>
                          <a:latin typeface="Calibri Light" panose="020F0302020204030204" pitchFamily="34" charset="0"/>
                          <a:cs typeface="Calibri Light" panose="020F0302020204030204" pitchFamily="34" charset="0"/>
                        </a:rPr>
                        <a:t>US$)</a:t>
                      </a:r>
                      <a:r>
                        <a:rPr sz="1400" spc="-65" dirty="0">
                          <a:solidFill>
                            <a:srgbClr val="FFFFFF"/>
                          </a:solidFill>
                          <a:latin typeface="Calibri Light" panose="020F0302020204030204" pitchFamily="34" charset="0"/>
                          <a:cs typeface="Calibri Light" panose="020F0302020204030204" pitchFamily="34" charset="0"/>
                        </a:rPr>
                        <a:t> </a:t>
                      </a:r>
                      <a:r>
                        <a:rPr sz="1400" spc="-70" dirty="0">
                          <a:solidFill>
                            <a:srgbClr val="FFFFFF"/>
                          </a:solidFill>
                          <a:latin typeface="Calibri Light" panose="020F0302020204030204" pitchFamily="34" charset="0"/>
                          <a:cs typeface="Calibri Light" panose="020F0302020204030204" pitchFamily="34" charset="0"/>
                        </a:rPr>
                        <a:t>/</a:t>
                      </a:r>
                      <a:r>
                        <a:rPr sz="1400" spc="-65" dirty="0">
                          <a:solidFill>
                            <a:srgbClr val="FFFFFF"/>
                          </a:solidFill>
                          <a:latin typeface="Calibri Light" panose="020F0302020204030204" pitchFamily="34" charset="0"/>
                          <a:cs typeface="Calibri Light" panose="020F0302020204030204" pitchFamily="34" charset="0"/>
                        </a:rPr>
                        <a:t> </a:t>
                      </a:r>
                      <a:r>
                        <a:rPr sz="1400" spc="-135" dirty="0">
                          <a:solidFill>
                            <a:srgbClr val="FFFFFF"/>
                          </a:solidFill>
                          <a:latin typeface="Calibri Light" panose="020F0302020204030204" pitchFamily="34" charset="0"/>
                          <a:cs typeface="Calibri Light" panose="020F0302020204030204" pitchFamily="34" charset="0"/>
                        </a:rPr>
                        <a:t>World</a:t>
                      </a:r>
                      <a:r>
                        <a:rPr sz="1400" spc="-70" dirty="0">
                          <a:solidFill>
                            <a:srgbClr val="FFFFFF"/>
                          </a:solidFill>
                          <a:latin typeface="Calibri Light" panose="020F0302020204030204" pitchFamily="34" charset="0"/>
                          <a:cs typeface="Calibri Light" panose="020F0302020204030204" pitchFamily="34" charset="0"/>
                        </a:rPr>
                        <a:t> </a:t>
                      </a:r>
                      <a:r>
                        <a:rPr sz="1400" spc="-120" dirty="0">
                          <a:solidFill>
                            <a:srgbClr val="FFFFFF"/>
                          </a:solidFill>
                          <a:latin typeface="Calibri Light" panose="020F0302020204030204" pitchFamily="34" charset="0"/>
                          <a:cs typeface="Calibri Light" panose="020F0302020204030204" pitchFamily="34" charset="0"/>
                        </a:rPr>
                        <a:t>Ratio</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a:noFill/>
                    </a:lnT>
                    <a:lnB w="6350">
                      <a:noFill/>
                      <a:prstDash val="solid"/>
                    </a:lnB>
                    <a:lnTlToBr w="12700" cmpd="sng">
                      <a:noFill/>
                      <a:prstDash val="solid"/>
                    </a:lnTlToBr>
                    <a:lnBlToTr w="12700" cmpd="sng">
                      <a:noFill/>
                      <a:prstDash val="solid"/>
                    </a:lnBlToTr>
                    <a:solidFill>
                      <a:srgbClr val="538235"/>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w="6350">
                      <a:noFill/>
                      <a:prstDash val="solid"/>
                    </a:lnB>
                    <a:lnTlToBr w="12700" cmpd="sng">
                      <a:noFill/>
                      <a:prstDash val="solid"/>
                    </a:lnTlToBr>
                    <a:lnBlToTr w="12700" cmpd="sng">
                      <a:noFill/>
                      <a:prstDash val="solid"/>
                    </a:lnBlToTr>
                    <a:solidFill>
                      <a:srgbClr val="538235"/>
                    </a:solidFill>
                  </a:tcPr>
                </a:tc>
                <a:extLst>
                  <a:ext uri="{0D108BD9-81ED-4DB2-BD59-A6C34878D82A}">
                    <a16:rowId xmlns="" xmlns:a16="http://schemas.microsoft.com/office/drawing/2014/main" val="10012"/>
                  </a:ext>
                </a:extLst>
              </a:tr>
              <a:tr h="208534">
                <a:tc rowSpan="12">
                  <a:txBody>
                    <a:bodyPr/>
                    <a:lstStyle/>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spcBef>
                          <a:spcPts val="45"/>
                        </a:spcBef>
                      </a:pPr>
                      <a:endParaRPr sz="1400" dirty="0">
                        <a:latin typeface="Calibri Light" panose="020F0302020204030204" pitchFamily="34" charset="0"/>
                        <a:cs typeface="Calibri Light" panose="020F0302020204030204" pitchFamily="34" charset="0"/>
                      </a:endParaRPr>
                    </a:p>
                    <a:p>
                      <a:pPr algn="ctr">
                        <a:lnSpc>
                          <a:spcPct val="100000"/>
                        </a:lnSpc>
                        <a:spcBef>
                          <a:spcPts val="5"/>
                        </a:spcBef>
                      </a:pPr>
                      <a:r>
                        <a:rPr sz="1400" dirty="0">
                          <a:solidFill>
                            <a:srgbClr val="FFFFFF"/>
                          </a:solidFill>
                          <a:latin typeface="Calibri Light" panose="020F0302020204030204" pitchFamily="34" charset="0"/>
                          <a:cs typeface="Calibri Light" panose="020F0302020204030204" pitchFamily="34" charset="0"/>
                        </a:rPr>
                        <a:t>3</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a:noFill/>
                    </a:lnB>
                    <a:lnTlToBr w="12700" cmpd="sng">
                      <a:noFill/>
                      <a:prstDash val="solid"/>
                    </a:lnTlToBr>
                    <a:lnBlToTr w="12700" cmpd="sng">
                      <a:noFill/>
                      <a:prstDash val="solid"/>
                    </a:lnBlToTr>
                    <a:solidFill>
                      <a:srgbClr val="A9D08E"/>
                    </a:solidFill>
                  </a:tcPr>
                </a:tc>
                <a:tc rowSpan="12">
                  <a:txBody>
                    <a:bodyPr/>
                    <a:lstStyle/>
                    <a:p>
                      <a:pPr marL="667385" algn="ctr">
                        <a:lnSpc>
                          <a:spcPct val="100000"/>
                        </a:lnSpc>
                        <a:spcBef>
                          <a:spcPts val="1070"/>
                        </a:spcBef>
                      </a:pPr>
                      <a:r>
                        <a:rPr sz="1400" dirty="0">
                          <a:solidFill>
                            <a:srgbClr val="FFFFFF"/>
                          </a:solidFill>
                          <a:latin typeface="Calibri Light" panose="020F0302020204030204" pitchFamily="34" charset="0"/>
                          <a:cs typeface="Calibri Light" panose="020F0302020204030204" pitchFamily="34" charset="0"/>
                        </a:rPr>
                        <a:t>Ad</a:t>
                      </a:r>
                      <a:r>
                        <a:rPr sz="1400" spc="-10" dirty="0">
                          <a:solidFill>
                            <a:srgbClr val="FFFFFF"/>
                          </a:solidFill>
                          <a:latin typeface="Calibri Light" panose="020F0302020204030204" pitchFamily="34" charset="0"/>
                          <a:cs typeface="Calibri Light" panose="020F0302020204030204" pitchFamily="34" charset="0"/>
                        </a:rPr>
                        <a:t>a</a:t>
                      </a:r>
                      <a:r>
                        <a:rPr sz="1400" spc="-5" dirty="0">
                          <a:solidFill>
                            <a:srgbClr val="FFFFFF"/>
                          </a:solidFill>
                          <a:latin typeface="Calibri Light" panose="020F0302020204030204" pitchFamily="34" charset="0"/>
                          <a:cs typeface="Calibri Light" panose="020F0302020204030204" pitchFamily="34" charset="0"/>
                        </a:rPr>
                        <a:t>p</a:t>
                      </a:r>
                      <a:r>
                        <a:rPr sz="1400" dirty="0">
                          <a:solidFill>
                            <a:srgbClr val="FFFFFF"/>
                          </a:solidFill>
                          <a:latin typeface="Calibri Light" panose="020F0302020204030204" pitchFamily="34" charset="0"/>
                          <a:cs typeface="Calibri Light" panose="020F0302020204030204" pitchFamily="34" charset="0"/>
                        </a:rPr>
                        <a:t>tion</a:t>
                      </a:r>
                      <a:r>
                        <a:rPr sz="1400" spc="-8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Ca</a:t>
                      </a:r>
                      <a:r>
                        <a:rPr sz="1400" spc="-10" dirty="0">
                          <a:solidFill>
                            <a:srgbClr val="FFFFFF"/>
                          </a:solidFill>
                          <a:latin typeface="Calibri Light" panose="020F0302020204030204" pitchFamily="34" charset="0"/>
                          <a:cs typeface="Calibri Light" panose="020F0302020204030204" pitchFamily="34" charset="0"/>
                        </a:rPr>
                        <a:t>p</a:t>
                      </a:r>
                      <a:r>
                        <a:rPr sz="1400" spc="-5" dirty="0">
                          <a:solidFill>
                            <a:srgbClr val="FFFFFF"/>
                          </a:solidFill>
                          <a:latin typeface="Calibri Light" panose="020F0302020204030204" pitchFamily="34" charset="0"/>
                          <a:cs typeface="Calibri Light" panose="020F0302020204030204" pitchFamily="34" charset="0"/>
                        </a:rPr>
                        <a:t>acity</a:t>
                      </a:r>
                      <a:endParaRPr sz="1400" dirty="0">
                        <a:latin typeface="Calibri Light" panose="020F0302020204030204" pitchFamily="34" charset="0"/>
                        <a:cs typeface="Calibri Light" panose="020F0302020204030204" pitchFamily="34" charset="0"/>
                      </a:endParaRPr>
                    </a:p>
                  </a:txBody>
                  <a:tcPr marL="0" marR="0" marT="135890" marB="0" vert="vert270" anchor="ctr">
                    <a:lnL>
                      <a:noFill/>
                    </a:lnL>
                    <a:lnR w="6350">
                      <a:noFill/>
                      <a:prstDash val="solid"/>
                    </a:lnR>
                    <a:lnT>
                      <a:noFill/>
                    </a:lnT>
                    <a:lnB>
                      <a:noFill/>
                    </a:lnB>
                    <a:lnTlToBr w="12700" cmpd="sng">
                      <a:noFill/>
                      <a:prstDash val="solid"/>
                    </a:lnTlToBr>
                    <a:lnBlToTr w="12700" cmpd="sng">
                      <a:noFill/>
                      <a:prstDash val="solid"/>
                    </a:lnBlToTr>
                    <a:solidFill>
                      <a:srgbClr val="A9D08E"/>
                    </a:solidFill>
                  </a:tcPr>
                </a:tc>
                <a:tc>
                  <a:txBody>
                    <a:bodyPr/>
                    <a:lstStyle/>
                    <a:p>
                      <a:pPr marL="66675">
                        <a:lnSpc>
                          <a:spcPct val="100000"/>
                        </a:lnSpc>
                      </a:pPr>
                      <a:r>
                        <a:rPr sz="1400" spc="-135" dirty="0">
                          <a:solidFill>
                            <a:srgbClr val="FFFFFF"/>
                          </a:solidFill>
                          <a:latin typeface="Calibri Light" panose="020F0302020204030204" pitchFamily="34" charset="0"/>
                          <a:cs typeface="Calibri Light" panose="020F0302020204030204" pitchFamily="34" charset="0"/>
                        </a:rPr>
                        <a:t>Comparative</a:t>
                      </a:r>
                      <a:r>
                        <a:rPr sz="1400" spc="-75" dirty="0">
                          <a:solidFill>
                            <a:srgbClr val="FFFFFF"/>
                          </a:solidFill>
                          <a:latin typeface="Calibri Light" panose="020F0302020204030204" pitchFamily="34" charset="0"/>
                          <a:cs typeface="Calibri Light" panose="020F0302020204030204" pitchFamily="34" charset="0"/>
                        </a:rPr>
                        <a:t> </a:t>
                      </a:r>
                      <a:r>
                        <a:rPr sz="1400" spc="-135" dirty="0">
                          <a:solidFill>
                            <a:srgbClr val="FFFFFF"/>
                          </a:solidFill>
                          <a:latin typeface="Calibri Light" panose="020F0302020204030204" pitchFamily="34" charset="0"/>
                          <a:cs typeface="Calibri Light" panose="020F0302020204030204" pitchFamily="34" charset="0"/>
                        </a:rPr>
                        <a:t>advantage</a:t>
                      </a:r>
                      <a:r>
                        <a:rPr sz="1400" spc="-60" dirty="0">
                          <a:solidFill>
                            <a:srgbClr val="FFFFFF"/>
                          </a:solidFill>
                          <a:latin typeface="Calibri Light" panose="020F0302020204030204" pitchFamily="34" charset="0"/>
                          <a:cs typeface="Calibri Light" panose="020F0302020204030204" pitchFamily="34" charset="0"/>
                        </a:rPr>
                        <a:t> </a:t>
                      </a:r>
                      <a:r>
                        <a:rPr sz="1400" spc="-100" dirty="0">
                          <a:solidFill>
                            <a:srgbClr val="FFFFFF"/>
                          </a:solidFill>
                          <a:latin typeface="Calibri Light" panose="020F0302020204030204" pitchFamily="34" charset="0"/>
                          <a:cs typeface="Calibri Light" panose="020F0302020204030204" pitchFamily="34" charset="0"/>
                        </a:rPr>
                        <a:t>in</a:t>
                      </a:r>
                      <a:r>
                        <a:rPr sz="1400" spc="-60" dirty="0">
                          <a:solidFill>
                            <a:srgbClr val="FFFFFF"/>
                          </a:solidFill>
                          <a:latin typeface="Calibri Light" panose="020F0302020204030204" pitchFamily="34" charset="0"/>
                          <a:cs typeface="Calibri Light" panose="020F0302020204030204" pitchFamily="34" charset="0"/>
                        </a:rPr>
                        <a:t> </a:t>
                      </a:r>
                      <a:r>
                        <a:rPr sz="1400" spc="-130" dirty="0">
                          <a:solidFill>
                            <a:srgbClr val="FFFFFF"/>
                          </a:solidFill>
                          <a:latin typeface="Calibri Light" panose="020F0302020204030204" pitchFamily="34" charset="0"/>
                          <a:cs typeface="Calibri Light" panose="020F0302020204030204" pitchFamily="34" charset="0"/>
                        </a:rPr>
                        <a:t>environmental</a:t>
                      </a:r>
                      <a:r>
                        <a:rPr sz="1400" spc="-65" dirty="0">
                          <a:solidFill>
                            <a:srgbClr val="FFFFFF"/>
                          </a:solidFill>
                          <a:latin typeface="Calibri Light" panose="020F0302020204030204" pitchFamily="34" charset="0"/>
                          <a:cs typeface="Calibri Light" panose="020F0302020204030204" pitchFamily="34" charset="0"/>
                        </a:rPr>
                        <a:t> </a:t>
                      </a:r>
                      <a:r>
                        <a:rPr sz="1400" spc="-145" dirty="0">
                          <a:solidFill>
                            <a:srgbClr val="FFFFFF"/>
                          </a:solidFill>
                          <a:latin typeface="Calibri Light" panose="020F0302020204030204" pitchFamily="34" charset="0"/>
                          <a:cs typeface="Calibri Light" panose="020F0302020204030204" pitchFamily="34" charset="0"/>
                        </a:rPr>
                        <a:t>goods</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13"/>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spc="-135" dirty="0">
                          <a:solidFill>
                            <a:srgbClr val="FFFFFF"/>
                          </a:solidFill>
                          <a:latin typeface="Calibri Light" panose="020F0302020204030204" pitchFamily="34" charset="0"/>
                          <a:cs typeface="Calibri Light" panose="020F0302020204030204" pitchFamily="34" charset="0"/>
                        </a:rPr>
                        <a:t>Comparative</a:t>
                      </a:r>
                      <a:r>
                        <a:rPr sz="1400" spc="-80" dirty="0">
                          <a:solidFill>
                            <a:srgbClr val="FFFFFF"/>
                          </a:solidFill>
                          <a:latin typeface="Calibri Light" panose="020F0302020204030204" pitchFamily="34" charset="0"/>
                          <a:cs typeface="Calibri Light" panose="020F0302020204030204" pitchFamily="34" charset="0"/>
                        </a:rPr>
                        <a:t> </a:t>
                      </a:r>
                      <a:r>
                        <a:rPr sz="1400" spc="-135" dirty="0">
                          <a:solidFill>
                            <a:srgbClr val="FFFFFF"/>
                          </a:solidFill>
                          <a:latin typeface="Calibri Light" panose="020F0302020204030204" pitchFamily="34" charset="0"/>
                          <a:cs typeface="Calibri Light" panose="020F0302020204030204" pitchFamily="34" charset="0"/>
                        </a:rPr>
                        <a:t>advantage</a:t>
                      </a:r>
                      <a:r>
                        <a:rPr sz="1400" spc="-60" dirty="0">
                          <a:solidFill>
                            <a:srgbClr val="FFFFFF"/>
                          </a:solidFill>
                          <a:latin typeface="Calibri Light" panose="020F0302020204030204" pitchFamily="34" charset="0"/>
                          <a:cs typeface="Calibri Light" panose="020F0302020204030204" pitchFamily="34" charset="0"/>
                        </a:rPr>
                        <a:t> </a:t>
                      </a:r>
                      <a:r>
                        <a:rPr sz="1400" spc="-100" dirty="0">
                          <a:solidFill>
                            <a:srgbClr val="FFFFFF"/>
                          </a:solidFill>
                          <a:latin typeface="Calibri Light" panose="020F0302020204030204" pitchFamily="34" charset="0"/>
                          <a:cs typeface="Calibri Light" panose="020F0302020204030204" pitchFamily="34" charset="0"/>
                        </a:rPr>
                        <a:t>in</a:t>
                      </a:r>
                      <a:r>
                        <a:rPr sz="1400" spc="-70" dirty="0">
                          <a:solidFill>
                            <a:srgbClr val="FFFFFF"/>
                          </a:solidFill>
                          <a:latin typeface="Calibri Light" panose="020F0302020204030204" pitchFamily="34" charset="0"/>
                          <a:cs typeface="Calibri Light" panose="020F0302020204030204" pitchFamily="34" charset="0"/>
                        </a:rPr>
                        <a:t> </a:t>
                      </a:r>
                      <a:r>
                        <a:rPr sz="1400" spc="-130" dirty="0">
                          <a:solidFill>
                            <a:srgbClr val="FFFFFF"/>
                          </a:solidFill>
                          <a:latin typeface="Calibri Light" panose="020F0302020204030204" pitchFamily="34" charset="0"/>
                          <a:cs typeface="Calibri Light" panose="020F0302020204030204" pitchFamily="34" charset="0"/>
                        </a:rPr>
                        <a:t>low</a:t>
                      </a:r>
                      <a:r>
                        <a:rPr sz="1400" spc="-65" dirty="0">
                          <a:solidFill>
                            <a:srgbClr val="FFFFFF"/>
                          </a:solidFill>
                          <a:latin typeface="Calibri Light" panose="020F0302020204030204" pitchFamily="34" charset="0"/>
                          <a:cs typeface="Calibri Light" panose="020F0302020204030204" pitchFamily="34" charset="0"/>
                        </a:rPr>
                        <a:t> </a:t>
                      </a:r>
                      <a:r>
                        <a:rPr sz="1400" spc="-135" dirty="0">
                          <a:solidFill>
                            <a:srgbClr val="FFFFFF"/>
                          </a:solidFill>
                          <a:latin typeface="Calibri Light" panose="020F0302020204030204" pitchFamily="34" charset="0"/>
                          <a:cs typeface="Calibri Light" panose="020F0302020204030204" pitchFamily="34" charset="0"/>
                        </a:rPr>
                        <a:t>carbon</a:t>
                      </a:r>
                      <a:r>
                        <a:rPr sz="1400" spc="-75"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technology</a:t>
                      </a:r>
                      <a:r>
                        <a:rPr sz="1400" spc="-65" dirty="0">
                          <a:solidFill>
                            <a:srgbClr val="FFFFFF"/>
                          </a:solidFill>
                          <a:latin typeface="Calibri Light" panose="020F0302020204030204" pitchFamily="34" charset="0"/>
                          <a:cs typeface="Calibri Light" panose="020F0302020204030204" pitchFamily="34" charset="0"/>
                        </a:rPr>
                        <a:t> </a:t>
                      </a:r>
                      <a:r>
                        <a:rPr sz="1400" spc="-125" dirty="0">
                          <a:solidFill>
                            <a:srgbClr val="FFFFFF"/>
                          </a:solidFill>
                          <a:latin typeface="Calibri Light" panose="020F0302020204030204" pitchFamily="34" charset="0"/>
                          <a:cs typeface="Calibri Light" panose="020F0302020204030204" pitchFamily="34" charset="0"/>
                        </a:rPr>
                        <a:t>products</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14"/>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Env</a:t>
                      </a:r>
                      <a:r>
                        <a:rPr sz="1400" spc="-10" dirty="0">
                          <a:solidFill>
                            <a:srgbClr val="FFFFFF"/>
                          </a:solidFill>
                          <a:latin typeface="Calibri Light" panose="020F0302020204030204" pitchFamily="34" charset="0"/>
                          <a:cs typeface="Calibri Light" panose="020F0302020204030204" pitchFamily="34" charset="0"/>
                        </a:rPr>
                        <a:t>i</a:t>
                      </a:r>
                      <a:r>
                        <a:rPr sz="1400" dirty="0">
                          <a:solidFill>
                            <a:srgbClr val="FFFFFF"/>
                          </a:solidFill>
                          <a:latin typeface="Calibri Light" panose="020F0302020204030204" pitchFamily="34" charset="0"/>
                          <a:cs typeface="Calibri Light" panose="020F0302020204030204" pitchFamily="34" charset="0"/>
                        </a:rPr>
                        <a:t>ro</a:t>
                      </a:r>
                      <a:r>
                        <a:rPr sz="1400" spc="-10" dirty="0">
                          <a:solidFill>
                            <a:srgbClr val="FFFFFF"/>
                          </a:solidFill>
                          <a:latin typeface="Calibri Light" panose="020F0302020204030204" pitchFamily="34" charset="0"/>
                          <a:cs typeface="Calibri Light" panose="020F0302020204030204" pitchFamily="34" charset="0"/>
                        </a:rPr>
                        <a:t>n</a:t>
                      </a:r>
                      <a:r>
                        <a:rPr sz="1400" spc="-5" dirty="0">
                          <a:solidFill>
                            <a:srgbClr val="FFFFFF"/>
                          </a:solidFill>
                          <a:latin typeface="Calibri Light" panose="020F0302020204030204" pitchFamily="34" charset="0"/>
                          <a:cs typeface="Calibri Light" panose="020F0302020204030204" pitchFamily="34" charset="0"/>
                        </a:rPr>
                        <a:t>me</a:t>
                      </a:r>
                      <a:r>
                        <a:rPr sz="1400" spc="-10" dirty="0">
                          <a:solidFill>
                            <a:srgbClr val="FFFFFF"/>
                          </a:solidFill>
                          <a:latin typeface="Calibri Light" panose="020F0302020204030204" pitchFamily="34" charset="0"/>
                          <a:cs typeface="Calibri Light" panose="020F0302020204030204" pitchFamily="34" charset="0"/>
                        </a:rPr>
                        <a:t>n</a:t>
                      </a:r>
                      <a:r>
                        <a:rPr sz="1400" spc="-5" dirty="0">
                          <a:solidFill>
                            <a:srgbClr val="FFFFFF"/>
                          </a:solidFill>
                          <a:latin typeface="Calibri Light" panose="020F0302020204030204" pitchFamily="34" charset="0"/>
                          <a:cs typeface="Calibri Light" panose="020F0302020204030204" pitchFamily="34" charset="0"/>
                        </a:rPr>
                        <a:t>ta</a:t>
                      </a:r>
                      <a:r>
                        <a:rPr sz="1400" dirty="0">
                          <a:solidFill>
                            <a:srgbClr val="FFFFFF"/>
                          </a:solidFill>
                          <a:latin typeface="Calibri Light" panose="020F0302020204030204" pitchFamily="34" charset="0"/>
                          <a:cs typeface="Calibri Light" panose="020F0302020204030204" pitchFamily="34" charset="0"/>
                        </a:rPr>
                        <a:t>l</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axes</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15"/>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Exp</a:t>
                      </a:r>
                      <a:r>
                        <a:rPr sz="1400" spc="-10" dirty="0">
                          <a:solidFill>
                            <a:srgbClr val="FFFFFF"/>
                          </a:solidFill>
                          <a:latin typeface="Calibri Light" panose="020F0302020204030204" pitchFamily="34" charset="0"/>
                          <a:cs typeface="Calibri Light" panose="020F0302020204030204" pitchFamily="34" charset="0"/>
                        </a:rPr>
                        <a:t>e</a:t>
                      </a:r>
                      <a:r>
                        <a:rPr sz="1400" spc="-5" dirty="0">
                          <a:solidFill>
                            <a:srgbClr val="FFFFFF"/>
                          </a:solidFill>
                          <a:latin typeface="Calibri Light" panose="020F0302020204030204" pitchFamily="34" charset="0"/>
                          <a:cs typeface="Calibri Light" panose="020F0302020204030204" pitchFamily="34" charset="0"/>
                        </a:rPr>
                        <a:t>nditur</a:t>
                      </a:r>
                      <a:r>
                        <a:rPr sz="1400" dirty="0">
                          <a:solidFill>
                            <a:srgbClr val="FFFFFF"/>
                          </a:solidFill>
                          <a:latin typeface="Calibri Light" panose="020F0302020204030204" pitchFamily="34" charset="0"/>
                          <a:cs typeface="Calibri Light" panose="020F0302020204030204" pitchFamily="34" charset="0"/>
                        </a:rPr>
                        <a:t>e</a:t>
                      </a:r>
                      <a:r>
                        <a:rPr sz="1400" spc="-8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n</a:t>
                      </a:r>
                      <a:r>
                        <a:rPr sz="1400" spc="-7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envir</a:t>
                      </a:r>
                      <a:r>
                        <a:rPr sz="1400" spc="-10" dirty="0">
                          <a:solidFill>
                            <a:srgbClr val="FFFFFF"/>
                          </a:solidFill>
                          <a:latin typeface="Calibri Light" panose="020F0302020204030204" pitchFamily="34" charset="0"/>
                          <a:cs typeface="Calibri Light" panose="020F0302020204030204" pitchFamily="34" charset="0"/>
                        </a:rPr>
                        <a:t>o</a:t>
                      </a:r>
                      <a:r>
                        <a:rPr sz="1400" spc="5" dirty="0">
                          <a:solidFill>
                            <a:srgbClr val="FFFFFF"/>
                          </a:solidFill>
                          <a:latin typeface="Calibri Light" panose="020F0302020204030204" pitchFamily="34" charset="0"/>
                          <a:cs typeface="Calibri Light" panose="020F0302020204030204" pitchFamily="34" charset="0"/>
                        </a:rPr>
                        <a:t>n</a:t>
                      </a:r>
                      <a:r>
                        <a:rPr sz="1400" spc="-5" dirty="0">
                          <a:solidFill>
                            <a:srgbClr val="FFFFFF"/>
                          </a:solidFill>
                          <a:latin typeface="Calibri Light" panose="020F0302020204030204" pitchFamily="34" charset="0"/>
                          <a:cs typeface="Calibri Light" panose="020F0302020204030204" pitchFamily="34" charset="0"/>
                        </a:rPr>
                        <a:t>me</a:t>
                      </a:r>
                      <a:r>
                        <a:rPr sz="1400" spc="-10" dirty="0">
                          <a:solidFill>
                            <a:srgbClr val="FFFFFF"/>
                          </a:solidFill>
                          <a:latin typeface="Calibri Light" panose="020F0302020204030204" pitchFamily="34" charset="0"/>
                          <a:cs typeface="Calibri Light" panose="020F0302020204030204" pitchFamily="34" charset="0"/>
                        </a:rPr>
                        <a:t>n</a:t>
                      </a:r>
                      <a:r>
                        <a:rPr sz="1400" dirty="0">
                          <a:solidFill>
                            <a:srgbClr val="FFFFFF"/>
                          </a:solidFill>
                          <a:latin typeface="Calibri Light" panose="020F0302020204030204" pitchFamily="34" charset="0"/>
                          <a:cs typeface="Calibri Light" panose="020F0302020204030204" pitchFamily="34" charset="0"/>
                        </a:rPr>
                        <a:t>t</a:t>
                      </a:r>
                      <a:r>
                        <a:rPr sz="1400" spc="-6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p</a:t>
                      </a:r>
                      <a:r>
                        <a:rPr sz="1400" dirty="0">
                          <a:solidFill>
                            <a:srgbClr val="FFFFFF"/>
                          </a:solidFill>
                          <a:latin typeface="Calibri Light" panose="020F0302020204030204" pitchFamily="34" charset="0"/>
                          <a:cs typeface="Calibri Light" panose="020F0302020204030204" pitchFamily="34" charset="0"/>
                        </a:rPr>
                        <a:t>rotecti</a:t>
                      </a:r>
                      <a:r>
                        <a:rPr sz="1400" spc="-10"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n</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16"/>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G</a:t>
                      </a:r>
                      <a:r>
                        <a:rPr sz="1400" spc="-5" dirty="0">
                          <a:solidFill>
                            <a:srgbClr val="FFFFFF"/>
                          </a:solidFill>
                          <a:latin typeface="Calibri Light" panose="020F0302020204030204" pitchFamily="34" charset="0"/>
                          <a:cs typeface="Calibri Light" panose="020F0302020204030204" pitchFamily="34" charset="0"/>
                        </a:rPr>
                        <a:t>over</a:t>
                      </a:r>
                      <a:r>
                        <a:rPr sz="1400" spc="-10" dirty="0">
                          <a:solidFill>
                            <a:srgbClr val="FFFFFF"/>
                          </a:solidFill>
                          <a:latin typeface="Calibri Light" panose="020F0302020204030204" pitchFamily="34" charset="0"/>
                          <a:cs typeface="Calibri Light" panose="020F0302020204030204" pitchFamily="34" charset="0"/>
                        </a:rPr>
                        <a:t>n</a:t>
                      </a:r>
                      <a:r>
                        <a:rPr sz="1400" spc="-5" dirty="0">
                          <a:solidFill>
                            <a:srgbClr val="FFFFFF"/>
                          </a:solidFill>
                          <a:latin typeface="Calibri Light" panose="020F0302020204030204" pitchFamily="34" charset="0"/>
                          <a:cs typeface="Calibri Light" panose="020F0302020204030204" pitchFamily="34" charset="0"/>
                        </a:rPr>
                        <a:t>me</a:t>
                      </a:r>
                      <a:r>
                        <a:rPr sz="1400" spc="-10" dirty="0">
                          <a:solidFill>
                            <a:srgbClr val="FFFFFF"/>
                          </a:solidFill>
                          <a:latin typeface="Calibri Light" panose="020F0302020204030204" pitchFamily="34" charset="0"/>
                          <a:cs typeface="Calibri Light" panose="020F0302020204030204" pitchFamily="34" charset="0"/>
                        </a:rPr>
                        <a:t>n</a:t>
                      </a:r>
                      <a:r>
                        <a:rPr sz="1400" dirty="0">
                          <a:solidFill>
                            <a:srgbClr val="FFFFFF"/>
                          </a:solidFill>
                          <a:latin typeface="Calibri Light" panose="020F0302020204030204" pitchFamily="34" charset="0"/>
                          <a:cs typeface="Calibri Light" panose="020F0302020204030204" pitchFamily="34" charset="0"/>
                        </a:rPr>
                        <a:t>t</a:t>
                      </a:r>
                      <a:r>
                        <a:rPr sz="1400" spc="-6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E</a:t>
                      </a:r>
                      <a:r>
                        <a:rPr sz="1400" spc="-10" dirty="0">
                          <a:solidFill>
                            <a:srgbClr val="FFFFFF"/>
                          </a:solidFill>
                          <a:latin typeface="Calibri Light" panose="020F0302020204030204" pitchFamily="34" charset="0"/>
                          <a:cs typeface="Calibri Light" panose="020F0302020204030204" pitchFamily="34" charset="0"/>
                        </a:rPr>
                        <a:t>f</a:t>
                      </a:r>
                      <a:r>
                        <a:rPr sz="1400" dirty="0">
                          <a:solidFill>
                            <a:srgbClr val="FFFFFF"/>
                          </a:solidFill>
                          <a:latin typeface="Calibri Light" panose="020F0302020204030204" pitchFamily="34" charset="0"/>
                          <a:cs typeface="Calibri Light" panose="020F0302020204030204" pitchFamily="34" charset="0"/>
                        </a:rPr>
                        <a:t>fective</a:t>
                      </a:r>
                      <a:r>
                        <a:rPr sz="1400" spc="-20" dirty="0">
                          <a:solidFill>
                            <a:srgbClr val="FFFFFF"/>
                          </a:solidFill>
                          <a:latin typeface="Calibri Light" panose="020F0302020204030204" pitchFamily="34" charset="0"/>
                          <a:cs typeface="Calibri Light" panose="020F0302020204030204" pitchFamily="34" charset="0"/>
                        </a:rPr>
                        <a:t>n</a:t>
                      </a:r>
                      <a:r>
                        <a:rPr sz="1400" spc="-5" dirty="0">
                          <a:solidFill>
                            <a:srgbClr val="FFFFFF"/>
                          </a:solidFill>
                          <a:latin typeface="Calibri Light" panose="020F0302020204030204" pitchFamily="34" charset="0"/>
                          <a:cs typeface="Calibri Light" panose="020F0302020204030204" pitchFamily="34" charset="0"/>
                        </a:rPr>
                        <a:t>ess</a:t>
                      </a:r>
                      <a:r>
                        <a:rPr sz="1400" dirty="0">
                          <a:solidFill>
                            <a:srgbClr val="FFFFFF"/>
                          </a:solidFill>
                          <a:latin typeface="Calibri Light" panose="020F0302020204030204" pitchFamily="34" charset="0"/>
                          <a:cs typeface="Calibri Light" panose="020F0302020204030204" pitchFamily="34" charset="0"/>
                        </a:rPr>
                        <a:t>:</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E</a:t>
                      </a:r>
                      <a:r>
                        <a:rPr sz="1400" spc="-10" dirty="0">
                          <a:solidFill>
                            <a:srgbClr val="FFFFFF"/>
                          </a:solidFill>
                          <a:latin typeface="Calibri Light" panose="020F0302020204030204" pitchFamily="34" charset="0"/>
                          <a:cs typeface="Calibri Light" panose="020F0302020204030204" pitchFamily="34" charset="0"/>
                        </a:rPr>
                        <a:t>s</a:t>
                      </a:r>
                      <a:r>
                        <a:rPr sz="1400" dirty="0">
                          <a:solidFill>
                            <a:srgbClr val="FFFFFF"/>
                          </a:solidFill>
                          <a:latin typeface="Calibri Light" panose="020F0302020204030204" pitchFamily="34" charset="0"/>
                          <a:cs typeface="Calibri Light" panose="020F0302020204030204" pitchFamily="34" charset="0"/>
                        </a:rPr>
                        <a:t>timate</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17"/>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spc="-150" dirty="0">
                          <a:solidFill>
                            <a:srgbClr val="FFFFFF"/>
                          </a:solidFill>
                          <a:latin typeface="Calibri Light" panose="020F0302020204030204" pitchFamily="34" charset="0"/>
                          <a:cs typeface="Calibri Light" panose="020F0302020204030204" pitchFamily="34" charset="0"/>
                        </a:rPr>
                        <a:t>HDI</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18"/>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a</a:t>
                      </a:r>
                      <a:r>
                        <a:rPr sz="1400" dirty="0">
                          <a:solidFill>
                            <a:srgbClr val="FFFFFF"/>
                          </a:solidFill>
                          <a:latin typeface="Calibri Light" panose="020F0302020204030204" pitchFamily="34" charset="0"/>
                          <a:cs typeface="Calibri Light" panose="020F0302020204030204" pitchFamily="34" charset="0"/>
                        </a:rPr>
                        <a:t>x</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R</a:t>
                      </a:r>
                      <a:r>
                        <a:rPr sz="1400" spc="-10" dirty="0">
                          <a:solidFill>
                            <a:srgbClr val="FFFFFF"/>
                          </a:solidFill>
                          <a:latin typeface="Calibri Light" panose="020F0302020204030204" pitchFamily="34" charset="0"/>
                          <a:cs typeface="Calibri Light" panose="020F0302020204030204" pitchFamily="34" charset="0"/>
                        </a:rPr>
                        <a:t>e</a:t>
                      </a:r>
                      <a:r>
                        <a:rPr sz="1400" spc="-5" dirty="0">
                          <a:solidFill>
                            <a:srgbClr val="FFFFFF"/>
                          </a:solidFill>
                          <a:latin typeface="Calibri Light" panose="020F0302020204030204" pitchFamily="34" charset="0"/>
                          <a:cs typeface="Calibri Light" panose="020F0302020204030204" pitchFamily="34" charset="0"/>
                        </a:rPr>
                        <a:t>ve</a:t>
                      </a:r>
                      <a:r>
                        <a:rPr sz="1400" spc="-10" dirty="0">
                          <a:solidFill>
                            <a:srgbClr val="FFFFFF"/>
                          </a:solidFill>
                          <a:latin typeface="Calibri Light" panose="020F0302020204030204" pitchFamily="34" charset="0"/>
                          <a:cs typeface="Calibri Light" panose="020F0302020204030204" pitchFamily="34" charset="0"/>
                        </a:rPr>
                        <a:t>n</a:t>
                      </a:r>
                      <a:r>
                        <a:rPr sz="1400" spc="-5" dirty="0">
                          <a:solidFill>
                            <a:srgbClr val="FFFFFF"/>
                          </a:solidFill>
                          <a:latin typeface="Calibri Light" panose="020F0302020204030204" pitchFamily="34" charset="0"/>
                          <a:cs typeface="Calibri Light" panose="020F0302020204030204" pitchFamily="34" charset="0"/>
                        </a:rPr>
                        <a:t>u</a:t>
                      </a:r>
                      <a:r>
                        <a:rPr sz="1400" dirty="0">
                          <a:solidFill>
                            <a:srgbClr val="FFFFFF"/>
                          </a:solidFill>
                          <a:latin typeface="Calibri Light" panose="020F0302020204030204" pitchFamily="34" charset="0"/>
                          <a:cs typeface="Calibri Light" panose="020F0302020204030204" pitchFamily="34" charset="0"/>
                        </a:rPr>
                        <a:t>e</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GDP</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19"/>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ota</a:t>
                      </a:r>
                      <a:r>
                        <a:rPr sz="1400" dirty="0">
                          <a:solidFill>
                            <a:srgbClr val="FFFFFF"/>
                          </a:solidFill>
                          <a:latin typeface="Calibri Light" panose="020F0302020204030204" pitchFamily="34" charset="0"/>
                          <a:cs typeface="Calibri Light" panose="020F0302020204030204" pitchFamily="34" charset="0"/>
                        </a:rPr>
                        <a:t>l</a:t>
                      </a:r>
                      <a:r>
                        <a:rPr sz="1400" spc="-7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d</a:t>
                      </a:r>
                      <a:r>
                        <a:rPr sz="1400" spc="-10" dirty="0">
                          <a:solidFill>
                            <a:srgbClr val="FFFFFF"/>
                          </a:solidFill>
                          <a:latin typeface="Calibri Light" panose="020F0302020204030204" pitchFamily="34" charset="0"/>
                          <a:cs typeface="Calibri Light" panose="020F0302020204030204" pitchFamily="34" charset="0"/>
                        </a:rPr>
                        <a:t>e</a:t>
                      </a:r>
                      <a:r>
                        <a:rPr sz="1400" spc="-5" dirty="0">
                          <a:solidFill>
                            <a:srgbClr val="FFFFFF"/>
                          </a:solidFill>
                          <a:latin typeface="Calibri Light" panose="020F0302020204030204" pitchFamily="34" charset="0"/>
                          <a:cs typeface="Calibri Light" panose="020F0302020204030204" pitchFamily="34" charset="0"/>
                        </a:rPr>
                        <a:t>b</a:t>
                      </a:r>
                      <a:r>
                        <a:rPr sz="1400" dirty="0">
                          <a:solidFill>
                            <a:srgbClr val="FFFFFF"/>
                          </a:solidFill>
                          <a:latin typeface="Calibri Light" panose="020F0302020204030204" pitchFamily="34" charset="0"/>
                          <a:cs typeface="Calibri Light" panose="020F0302020204030204" pitchFamily="34" charset="0"/>
                        </a:rPr>
                        <a:t>t</a:t>
                      </a:r>
                      <a:r>
                        <a:rPr sz="1400" spc="-6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serv</a:t>
                      </a:r>
                      <a:r>
                        <a:rPr sz="1400" spc="-10" dirty="0">
                          <a:solidFill>
                            <a:srgbClr val="FFFFFF"/>
                          </a:solidFill>
                          <a:latin typeface="Calibri Light" panose="020F0302020204030204" pitchFamily="34" charset="0"/>
                          <a:cs typeface="Calibri Light" panose="020F0302020204030204" pitchFamily="34" charset="0"/>
                        </a:rPr>
                        <a:t>i</a:t>
                      </a:r>
                      <a:r>
                        <a:rPr sz="1400" spc="-5" dirty="0">
                          <a:solidFill>
                            <a:srgbClr val="FFFFFF"/>
                          </a:solidFill>
                          <a:latin typeface="Calibri Light" panose="020F0302020204030204" pitchFamily="34" charset="0"/>
                          <a:cs typeface="Calibri Light" panose="020F0302020204030204" pitchFamily="34" charset="0"/>
                        </a:rPr>
                        <a:t>c</a:t>
                      </a:r>
                      <a:r>
                        <a:rPr sz="1400" dirty="0">
                          <a:solidFill>
                            <a:srgbClr val="FFFFFF"/>
                          </a:solidFill>
                          <a:latin typeface="Calibri Light" panose="020F0302020204030204" pitchFamily="34" charset="0"/>
                          <a:cs typeface="Calibri Light" panose="020F0302020204030204" pitchFamily="34" charset="0"/>
                        </a:rPr>
                        <a:t>e</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t>
                      </a:r>
                      <a:r>
                        <a:rPr sz="1400" spc="-8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f</a:t>
                      </a:r>
                      <a:r>
                        <a:rPr sz="1400" spc="-8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G</a:t>
                      </a:r>
                      <a:r>
                        <a:rPr sz="1400" dirty="0">
                          <a:solidFill>
                            <a:srgbClr val="FFFFFF"/>
                          </a:solidFill>
                          <a:latin typeface="Calibri Light" panose="020F0302020204030204" pitchFamily="34" charset="0"/>
                          <a:cs typeface="Calibri Light" panose="020F0302020204030204" pitchFamily="34" charset="0"/>
                        </a:rPr>
                        <a:t>NI)</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810" algn="ctr">
                        <a:lnSpc>
                          <a:spcPct val="100000"/>
                        </a:lnSpc>
                      </a:pPr>
                      <a:r>
                        <a:rPr sz="1400" spc="-7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20"/>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Income</a:t>
                      </a:r>
                      <a:r>
                        <a:rPr sz="1400" spc="-8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I</a:t>
                      </a:r>
                      <a:r>
                        <a:rPr sz="1400" spc="-5" dirty="0">
                          <a:solidFill>
                            <a:srgbClr val="FFFFFF"/>
                          </a:solidFill>
                          <a:latin typeface="Calibri Light" panose="020F0302020204030204" pitchFamily="34" charset="0"/>
                          <a:cs typeface="Calibri Light" panose="020F0302020204030204" pitchFamily="34" charset="0"/>
                        </a:rPr>
                        <a:t>nde</a:t>
                      </a:r>
                      <a:r>
                        <a:rPr sz="1400" dirty="0">
                          <a:solidFill>
                            <a:srgbClr val="FFFFFF"/>
                          </a:solidFill>
                          <a:latin typeface="Calibri Light" panose="020F0302020204030204" pitchFamily="34" charset="0"/>
                          <a:cs typeface="Calibri Light" panose="020F0302020204030204" pitchFamily="34" charset="0"/>
                        </a:rPr>
                        <a:t>x</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21"/>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F</a:t>
                      </a:r>
                      <a:r>
                        <a:rPr sz="1400" spc="-5" dirty="0">
                          <a:solidFill>
                            <a:srgbClr val="FFFFFF"/>
                          </a:solidFill>
                          <a:latin typeface="Calibri Light" panose="020F0302020204030204" pitchFamily="34" charset="0"/>
                          <a:cs typeface="Calibri Light" panose="020F0302020204030204" pitchFamily="34" charset="0"/>
                        </a:rPr>
                        <a:t>o</a:t>
                      </a:r>
                      <a:r>
                        <a:rPr sz="1400" dirty="0">
                          <a:solidFill>
                            <a:srgbClr val="FFFFFF"/>
                          </a:solidFill>
                          <a:latin typeface="Calibri Light" panose="020F0302020204030204" pitchFamily="34" charset="0"/>
                          <a:cs typeface="Calibri Light" panose="020F0302020204030204" pitchFamily="34" charset="0"/>
                        </a:rPr>
                        <a:t>rest</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C</a:t>
                      </a:r>
                      <a:r>
                        <a:rPr sz="1400" spc="-10" dirty="0">
                          <a:solidFill>
                            <a:srgbClr val="FFFFFF"/>
                          </a:solidFill>
                          <a:latin typeface="Calibri Light" panose="020F0302020204030204" pitchFamily="34" charset="0"/>
                          <a:cs typeface="Calibri Light" panose="020F0302020204030204" pitchFamily="34" charset="0"/>
                        </a:rPr>
                        <a:t>o</a:t>
                      </a:r>
                      <a:r>
                        <a:rPr sz="1400" spc="-5" dirty="0">
                          <a:solidFill>
                            <a:srgbClr val="FFFFFF"/>
                          </a:solidFill>
                          <a:latin typeface="Calibri Light" panose="020F0302020204030204" pitchFamily="34" charset="0"/>
                          <a:cs typeface="Calibri Light" panose="020F0302020204030204" pitchFamily="34" charset="0"/>
                        </a:rPr>
                        <a:t>ver</a:t>
                      </a:r>
                      <a:r>
                        <a:rPr sz="1400" spc="-10" dirty="0">
                          <a:solidFill>
                            <a:srgbClr val="FFFFFF"/>
                          </a:solidFill>
                          <a:latin typeface="Calibri Light" panose="020F0302020204030204" pitchFamily="34" charset="0"/>
                          <a:cs typeface="Calibri Light" panose="020F0302020204030204" pitchFamily="34" charset="0"/>
                        </a:rPr>
                        <a:t>a</a:t>
                      </a:r>
                      <a:r>
                        <a:rPr sz="1400" spc="-5" dirty="0">
                          <a:solidFill>
                            <a:srgbClr val="FFFFFF"/>
                          </a:solidFill>
                          <a:latin typeface="Calibri Light" panose="020F0302020204030204" pitchFamily="34" charset="0"/>
                          <a:cs typeface="Calibri Light" panose="020F0302020204030204" pitchFamily="34" charset="0"/>
                        </a:rPr>
                        <a:t>g</a:t>
                      </a:r>
                      <a:r>
                        <a:rPr sz="1400" dirty="0">
                          <a:solidFill>
                            <a:srgbClr val="FFFFFF"/>
                          </a:solidFill>
                          <a:latin typeface="Calibri Light" panose="020F0302020204030204" pitchFamily="34" charset="0"/>
                          <a:cs typeface="Calibri Light" panose="020F0302020204030204" pitchFamily="34" charset="0"/>
                        </a:rPr>
                        <a:t>e</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Rate</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t>
                      </a:r>
                      <a:r>
                        <a:rPr sz="1400" spc="-20" dirty="0">
                          <a:solidFill>
                            <a:srgbClr val="FFFFFF"/>
                          </a:solidFill>
                          <a:latin typeface="Calibri Light" panose="020F0302020204030204" pitchFamily="34" charset="0"/>
                          <a:cs typeface="Calibri Light" panose="020F0302020204030204" pitchFamily="34" charset="0"/>
                        </a:rPr>
                        <a:t>i</a:t>
                      </a:r>
                      <a:r>
                        <a:rPr sz="1400" dirty="0">
                          <a:solidFill>
                            <a:srgbClr val="FFFFFF"/>
                          </a:solidFill>
                          <a:latin typeface="Calibri Light" panose="020F0302020204030204" pitchFamily="34" charset="0"/>
                          <a:cs typeface="Calibri Light" panose="020F0302020204030204" pitchFamily="34" charset="0"/>
                        </a:rPr>
                        <a:t>n</a:t>
                      </a:r>
                      <a:r>
                        <a:rPr sz="1400" spc="-75" dirty="0">
                          <a:solidFill>
                            <a:srgbClr val="FFFFFF"/>
                          </a:solidFill>
                          <a:latin typeface="Calibri Light" panose="020F0302020204030204" pitchFamily="34" charset="0"/>
                          <a:cs typeface="Calibri Light" panose="020F0302020204030204" pitchFamily="34" charset="0"/>
                        </a:rPr>
                        <a:t> </a:t>
                      </a:r>
                      <a:r>
                        <a:rPr sz="1400" spc="-15" dirty="0">
                          <a:solidFill>
                            <a:srgbClr val="FFFFFF"/>
                          </a:solidFill>
                          <a:latin typeface="Calibri Light" panose="020F0302020204030204" pitchFamily="34" charset="0"/>
                          <a:cs typeface="Calibri Light" panose="020F0302020204030204" pitchFamily="34" charset="0"/>
                        </a:rPr>
                        <a:t>%</a:t>
                      </a:r>
                      <a:r>
                        <a:rPr sz="1400"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22"/>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Ara</a:t>
                      </a:r>
                      <a:r>
                        <a:rPr sz="1400" spc="-10" dirty="0">
                          <a:solidFill>
                            <a:srgbClr val="FFFFFF"/>
                          </a:solidFill>
                          <a:latin typeface="Calibri Light" panose="020F0302020204030204" pitchFamily="34" charset="0"/>
                          <a:cs typeface="Calibri Light" panose="020F0302020204030204" pitchFamily="34" charset="0"/>
                        </a:rPr>
                        <a:t>b</a:t>
                      </a:r>
                      <a:r>
                        <a:rPr sz="1400" spc="-5" dirty="0">
                          <a:solidFill>
                            <a:srgbClr val="FFFFFF"/>
                          </a:solidFill>
                          <a:latin typeface="Calibri Light" panose="020F0302020204030204" pitchFamily="34" charset="0"/>
                          <a:cs typeface="Calibri Light" panose="020F0302020204030204" pitchFamily="34" charset="0"/>
                        </a:rPr>
                        <a:t>l</a:t>
                      </a:r>
                      <a:r>
                        <a:rPr sz="1400" dirty="0">
                          <a:solidFill>
                            <a:srgbClr val="FFFFFF"/>
                          </a:solidFill>
                          <a:latin typeface="Calibri Light" panose="020F0302020204030204" pitchFamily="34" charset="0"/>
                          <a:cs typeface="Calibri Light" panose="020F0302020204030204" pitchFamily="34" charset="0"/>
                        </a:rPr>
                        <a:t>e</a:t>
                      </a:r>
                      <a:r>
                        <a:rPr sz="1400" spc="-8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la</a:t>
                      </a:r>
                      <a:r>
                        <a:rPr sz="1400" spc="-10" dirty="0">
                          <a:solidFill>
                            <a:srgbClr val="FFFFFF"/>
                          </a:solidFill>
                          <a:latin typeface="Calibri Light" panose="020F0302020204030204" pitchFamily="34" charset="0"/>
                          <a:cs typeface="Calibri Light" panose="020F0302020204030204" pitchFamily="34" charset="0"/>
                        </a:rPr>
                        <a:t>n</a:t>
                      </a:r>
                      <a:r>
                        <a:rPr sz="1400" dirty="0">
                          <a:solidFill>
                            <a:srgbClr val="FFFFFF"/>
                          </a:solidFill>
                          <a:latin typeface="Calibri Light" panose="020F0302020204030204" pitchFamily="34" charset="0"/>
                          <a:cs typeface="Calibri Light" panose="020F0302020204030204" pitchFamily="34" charset="0"/>
                        </a:rPr>
                        <a:t>d</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t>
                      </a:r>
                      <a:r>
                        <a:rPr sz="1400" spc="-5" dirty="0">
                          <a:solidFill>
                            <a:srgbClr val="FFFFFF"/>
                          </a:solidFill>
                          <a:latin typeface="Calibri Light" panose="020F0302020204030204" pitchFamily="34" charset="0"/>
                          <a:cs typeface="Calibri Light" panose="020F0302020204030204" pitchFamily="34" charset="0"/>
                        </a:rPr>
                        <a:t>hec</a:t>
                      </a: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a</a:t>
                      </a:r>
                      <a:r>
                        <a:rPr sz="1400" dirty="0">
                          <a:solidFill>
                            <a:srgbClr val="FFFFFF"/>
                          </a:solidFill>
                          <a:latin typeface="Calibri Light" panose="020F0302020204030204" pitchFamily="34" charset="0"/>
                          <a:cs typeface="Calibri Light" panose="020F0302020204030204" pitchFamily="34" charset="0"/>
                        </a:rPr>
                        <a:t>res</a:t>
                      </a:r>
                      <a:r>
                        <a:rPr sz="1400" spc="-7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p</a:t>
                      </a:r>
                      <a:r>
                        <a:rPr sz="1400" spc="-10" dirty="0">
                          <a:solidFill>
                            <a:srgbClr val="FFFFFF"/>
                          </a:solidFill>
                          <a:latin typeface="Calibri Light" panose="020F0302020204030204" pitchFamily="34" charset="0"/>
                          <a:cs typeface="Calibri Light" panose="020F0302020204030204" pitchFamily="34" charset="0"/>
                        </a:rPr>
                        <a:t>e</a:t>
                      </a:r>
                      <a:r>
                        <a:rPr sz="1400" dirty="0">
                          <a:solidFill>
                            <a:srgbClr val="FFFFFF"/>
                          </a:solidFill>
                          <a:latin typeface="Calibri Light" panose="020F0302020204030204" pitchFamily="34" charset="0"/>
                          <a:cs typeface="Calibri Light" panose="020F0302020204030204" pitchFamily="34" charset="0"/>
                        </a:rPr>
                        <a:t>r</a:t>
                      </a:r>
                      <a:r>
                        <a:rPr sz="1400" spc="-7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pe</a:t>
                      </a:r>
                      <a:r>
                        <a:rPr sz="1400" dirty="0">
                          <a:solidFill>
                            <a:srgbClr val="FFFFFF"/>
                          </a:solidFill>
                          <a:latin typeface="Calibri Light" panose="020F0302020204030204" pitchFamily="34" charset="0"/>
                          <a:cs typeface="Calibri Light" panose="020F0302020204030204" pitchFamily="34" charset="0"/>
                        </a:rPr>
                        <a:t>rso</a:t>
                      </a:r>
                      <a:r>
                        <a:rPr sz="1400" spc="-10" dirty="0">
                          <a:solidFill>
                            <a:srgbClr val="FFFFFF"/>
                          </a:solidFill>
                          <a:latin typeface="Calibri Light" panose="020F0302020204030204" pitchFamily="34" charset="0"/>
                          <a:cs typeface="Calibri Light" panose="020F0302020204030204" pitchFamily="34" charset="0"/>
                        </a:rPr>
                        <a:t>n</a:t>
                      </a:r>
                      <a:r>
                        <a:rPr sz="1400"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23"/>
                  </a:ext>
                </a:extLst>
              </a:tr>
              <a:tr h="208534">
                <a:tc vMerge="1">
                  <a:txBody>
                    <a:bodyPr/>
                    <a:lstStyle/>
                    <a:p>
                      <a:endParaRPr/>
                    </a:p>
                  </a:txBody>
                  <a:tcPr marL="0" marR="0" marT="0" marB="0">
                    <a:lnL w="6350">
                      <a:solidFill>
                        <a:srgbClr val="FFFFFF"/>
                      </a:solidFill>
                      <a:prstDash val="solid"/>
                    </a:lnL>
                    <a:solidFill>
                      <a:srgbClr val="A9D08E"/>
                    </a:solidFill>
                  </a:tcPr>
                </a:tc>
                <a:tc vMerge="1">
                  <a:txBody>
                    <a:bodyPr/>
                    <a:lstStyle/>
                    <a:p>
                      <a:endParaRPr/>
                    </a:p>
                  </a:txBody>
                  <a:tcPr marL="0" marR="0" marT="135890" marB="0" vert="vert270">
                    <a:lnR w="6350">
                      <a:solidFill>
                        <a:srgbClr val="FFFFFF"/>
                      </a:solidFill>
                      <a:prstDash val="solid"/>
                    </a:lnR>
                    <a:solidFill>
                      <a:srgbClr val="A9D08E"/>
                    </a:solidFill>
                  </a:tcPr>
                </a:tc>
                <a:tc>
                  <a:txBody>
                    <a:bodyPr/>
                    <a:lstStyle/>
                    <a:p>
                      <a:pPr marL="66675">
                        <a:lnSpc>
                          <a:spcPct val="100000"/>
                        </a:lnSpc>
                      </a:pPr>
                      <a:r>
                        <a:rPr sz="1400" dirty="0">
                          <a:solidFill>
                            <a:srgbClr val="FFFFFF"/>
                          </a:solidFill>
                          <a:latin typeface="Calibri Light" panose="020F0302020204030204" pitchFamily="34" charset="0"/>
                          <a:cs typeface="Calibri Light" panose="020F0302020204030204" pitchFamily="34" charset="0"/>
                        </a:rPr>
                        <a:t>C</a:t>
                      </a:r>
                      <a:r>
                        <a:rPr sz="1400" spc="-10" dirty="0">
                          <a:solidFill>
                            <a:srgbClr val="FFFFFF"/>
                          </a:solidFill>
                          <a:latin typeface="Calibri Light" panose="020F0302020204030204" pitchFamily="34" charset="0"/>
                          <a:cs typeface="Calibri Light" panose="020F0302020204030204" pitchFamily="34" charset="0"/>
                        </a:rPr>
                        <a:t>l</a:t>
                      </a:r>
                      <a:r>
                        <a:rPr sz="1400" spc="-5" dirty="0">
                          <a:solidFill>
                            <a:srgbClr val="FFFFFF"/>
                          </a:solidFill>
                          <a:latin typeface="Calibri Light" panose="020F0302020204030204" pitchFamily="34" charset="0"/>
                          <a:cs typeface="Calibri Light" panose="020F0302020204030204" pitchFamily="34" charset="0"/>
                        </a:rPr>
                        <a:t>im</a:t>
                      </a:r>
                      <a:r>
                        <a:rPr sz="1400" spc="-10" dirty="0">
                          <a:solidFill>
                            <a:srgbClr val="FFFFFF"/>
                          </a:solidFill>
                          <a:latin typeface="Calibri Light" panose="020F0302020204030204" pitchFamily="34" charset="0"/>
                          <a:cs typeface="Calibri Light" panose="020F0302020204030204" pitchFamily="34" charset="0"/>
                        </a:rPr>
                        <a:t>a</a:t>
                      </a:r>
                      <a:r>
                        <a:rPr sz="1400" spc="-5" dirty="0">
                          <a:solidFill>
                            <a:srgbClr val="FFFFFF"/>
                          </a:solidFill>
                          <a:latin typeface="Calibri Light" panose="020F0302020204030204" pitchFamily="34" charset="0"/>
                          <a:cs typeface="Calibri Light" panose="020F0302020204030204" pitchFamily="34" charset="0"/>
                        </a:rPr>
                        <a:t>t</a:t>
                      </a:r>
                      <a:r>
                        <a:rPr sz="1400" dirty="0">
                          <a:solidFill>
                            <a:srgbClr val="FFFFFF"/>
                          </a:solidFill>
                          <a:latin typeface="Calibri Light" panose="020F0302020204030204" pitchFamily="34" charset="0"/>
                          <a:cs typeface="Calibri Light" panose="020F0302020204030204" pitchFamily="34" charset="0"/>
                        </a:rPr>
                        <a:t>e</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Alteri</a:t>
                      </a:r>
                      <a:r>
                        <a:rPr sz="1400" spc="-10" dirty="0">
                          <a:solidFill>
                            <a:srgbClr val="FFFFFF"/>
                          </a:solidFill>
                          <a:latin typeface="Calibri Light" panose="020F0302020204030204" pitchFamily="34" charset="0"/>
                          <a:cs typeface="Calibri Light" panose="020F0302020204030204" pitchFamily="34" charset="0"/>
                        </a:rPr>
                        <a:t>n</a:t>
                      </a:r>
                      <a:r>
                        <a:rPr sz="1400" dirty="0">
                          <a:solidFill>
                            <a:srgbClr val="FFFFFF"/>
                          </a:solidFill>
                          <a:latin typeface="Calibri Light" panose="020F0302020204030204" pitchFamily="34" charset="0"/>
                          <a:cs typeface="Calibri Light" panose="020F0302020204030204" pitchFamily="34" charset="0"/>
                        </a:rPr>
                        <a:t>g</a:t>
                      </a:r>
                      <a:r>
                        <a:rPr sz="1400" spc="-75"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Lan</a:t>
                      </a:r>
                      <a:r>
                        <a:rPr sz="1400" dirty="0">
                          <a:solidFill>
                            <a:srgbClr val="FFFFFF"/>
                          </a:solidFill>
                          <a:latin typeface="Calibri Light" panose="020F0302020204030204" pitchFamily="34" charset="0"/>
                          <a:cs typeface="Calibri Light" panose="020F0302020204030204" pitchFamily="34" charset="0"/>
                        </a:rPr>
                        <a:t>d</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Cov</a:t>
                      </a:r>
                      <a:r>
                        <a:rPr sz="1400" spc="-10" dirty="0">
                          <a:solidFill>
                            <a:srgbClr val="FFFFFF"/>
                          </a:solidFill>
                          <a:latin typeface="Calibri Light" panose="020F0302020204030204" pitchFamily="34" charset="0"/>
                          <a:cs typeface="Calibri Light" panose="020F0302020204030204" pitchFamily="34" charset="0"/>
                        </a:rPr>
                        <a:t>e</a:t>
                      </a:r>
                      <a:r>
                        <a:rPr sz="1400" dirty="0">
                          <a:solidFill>
                            <a:srgbClr val="FFFFFF"/>
                          </a:solidFill>
                          <a:latin typeface="Calibri Light" panose="020F0302020204030204" pitchFamily="34" charset="0"/>
                          <a:cs typeface="Calibri Light" panose="020F0302020204030204" pitchFamily="34" charset="0"/>
                        </a:rPr>
                        <a:t>r</a:t>
                      </a:r>
                      <a:r>
                        <a:rPr sz="1400" spc="-70"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In</a:t>
                      </a:r>
                      <a:r>
                        <a:rPr sz="1400" spc="-5" dirty="0">
                          <a:solidFill>
                            <a:srgbClr val="FFFFFF"/>
                          </a:solidFill>
                          <a:latin typeface="Calibri Light" panose="020F0302020204030204" pitchFamily="34" charset="0"/>
                          <a:cs typeface="Calibri Light" panose="020F0302020204030204" pitchFamily="34" charset="0"/>
                        </a:rPr>
                        <a:t>de</a:t>
                      </a:r>
                      <a:r>
                        <a:rPr sz="1400" dirty="0">
                          <a:solidFill>
                            <a:srgbClr val="FFFFFF"/>
                          </a:solidFill>
                          <a:latin typeface="Calibri Light" panose="020F0302020204030204" pitchFamily="34" charset="0"/>
                          <a:cs typeface="Calibri Light" panose="020F0302020204030204" pitchFamily="34" charset="0"/>
                        </a:rPr>
                        <a:t>x</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w="6350">
                      <a:noFill/>
                      <a:prstDash val="solid"/>
                    </a:lnR>
                    <a:lnT w="6350">
                      <a:noFill/>
                      <a:prstDash val="solid"/>
                    </a:lnT>
                    <a:lnB>
                      <a:noFill/>
                    </a:lnB>
                    <a:lnTlToBr w="12700" cmpd="sng">
                      <a:noFill/>
                      <a:prstDash val="solid"/>
                    </a:lnTlToBr>
                    <a:lnBlToTr w="12700" cmpd="sng">
                      <a:noFill/>
                      <a:prstDash val="solid"/>
                    </a:lnBlToTr>
                    <a:solidFill>
                      <a:srgbClr val="A9D08E"/>
                    </a:solidFill>
                  </a:tcPr>
                </a:tc>
                <a:tc>
                  <a:txBody>
                    <a:bodyPr/>
                    <a:lstStyle/>
                    <a:p>
                      <a:pPr marL="3175" algn="ctr">
                        <a:lnSpc>
                          <a:spcPct val="100000"/>
                        </a:lnSpc>
                      </a:pPr>
                      <a:r>
                        <a:rPr sz="1400" spc="-95" dirty="0">
                          <a:solidFill>
                            <a:srgbClr val="FFFFFF"/>
                          </a:solidFill>
                          <a:latin typeface="Calibri Light" panose="020F0302020204030204" pitchFamily="34" charset="0"/>
                          <a:cs typeface="Calibri Light" panose="020F0302020204030204" pitchFamily="34" charset="0"/>
                        </a:rPr>
                        <a:t>[+]</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w="6350">
                      <a:noFill/>
                      <a:prstDash val="solid"/>
                    </a:lnT>
                    <a:lnB>
                      <a:noFill/>
                    </a:lnB>
                    <a:lnTlToBr w="12700" cmpd="sng">
                      <a:noFill/>
                      <a:prstDash val="solid"/>
                    </a:lnTlToBr>
                    <a:lnBlToTr w="12700" cmpd="sng">
                      <a:noFill/>
                      <a:prstDash val="solid"/>
                    </a:lnBlToTr>
                    <a:solidFill>
                      <a:srgbClr val="A9D08E"/>
                    </a:solidFill>
                  </a:tcPr>
                </a:tc>
                <a:extLst>
                  <a:ext uri="{0D108BD9-81ED-4DB2-BD59-A6C34878D82A}">
                    <a16:rowId xmlns="" xmlns:a16="http://schemas.microsoft.com/office/drawing/2014/main" val="10024"/>
                  </a:ext>
                </a:extLst>
              </a:tr>
            </a:tbl>
          </a:graphicData>
        </a:graphic>
      </p:graphicFrame>
      <p:sp>
        <p:nvSpPr>
          <p:cNvPr id="10" name="object 10"/>
          <p:cNvSpPr/>
          <p:nvPr/>
        </p:nvSpPr>
        <p:spPr>
          <a:xfrm>
            <a:off x="544068" y="1342897"/>
            <a:ext cx="340360" cy="13970"/>
          </a:xfrm>
          <a:custGeom>
            <a:avLst/>
            <a:gdLst/>
            <a:ahLst/>
            <a:cxnLst/>
            <a:rect l="l" t="t" r="r" b="b"/>
            <a:pathLst>
              <a:path w="340359" h="13969">
                <a:moveTo>
                  <a:pt x="339852" y="0"/>
                </a:moveTo>
                <a:lnTo>
                  <a:pt x="6096" y="0"/>
                </a:lnTo>
                <a:lnTo>
                  <a:pt x="0" y="0"/>
                </a:lnTo>
                <a:lnTo>
                  <a:pt x="0" y="13716"/>
                </a:lnTo>
                <a:lnTo>
                  <a:pt x="6096" y="13716"/>
                </a:lnTo>
                <a:lnTo>
                  <a:pt x="339852" y="13716"/>
                </a:lnTo>
                <a:lnTo>
                  <a:pt x="339852" y="0"/>
                </a:lnTo>
                <a:close/>
              </a:path>
            </a:pathLst>
          </a:custGeom>
          <a:solidFill>
            <a:srgbClr val="008080"/>
          </a:solidFill>
        </p:spPr>
        <p:txBody>
          <a:bodyPr wrap="square" lIns="0" tIns="0" rIns="0" bIns="0" rtlCol="0"/>
          <a:lstStyle/>
          <a:p>
            <a:endParaRPr/>
          </a:p>
        </p:txBody>
      </p:sp>
      <p:sp>
        <p:nvSpPr>
          <p:cNvPr id="13" name="object 13"/>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14</a:t>
            </a:fld>
            <a:r>
              <a:rPr spc="-45" dirty="0"/>
              <a:t> </a:t>
            </a:r>
            <a:r>
              <a:rPr spc="-35" dirty="0"/>
              <a:t>of</a:t>
            </a:r>
            <a:r>
              <a:rPr spc="-50" dirty="0"/>
              <a:t> </a:t>
            </a:r>
            <a:r>
              <a:rPr spc="35" dirty="0" smtClean="0"/>
              <a:t>2</a:t>
            </a:r>
            <a:r>
              <a:rPr lang="en-GB" spc="35" dirty="0" smtClean="0"/>
              <a:t>5</a:t>
            </a:r>
            <a:endParaRPr spc="35" dirty="0"/>
          </a:p>
        </p:txBody>
      </p:sp>
      <p:sp>
        <p:nvSpPr>
          <p:cNvPr id="14"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6" name="object 2"/>
          <p:cNvGraphicFramePr>
            <a:graphicFrameLocks noGrp="1"/>
          </p:cNvGraphicFramePr>
          <p:nvPr>
            <p:extLst>
              <p:ext uri="{D42A27DB-BD31-4B8C-83A1-F6EECF244321}">
                <p14:modId xmlns:p14="http://schemas.microsoft.com/office/powerpoint/2010/main" val="1066875822"/>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Building</a:t>
                      </a:r>
                      <a:r>
                        <a:rPr lang="en-GB" sz="2600" spc="-150" baseline="0" dirty="0" smtClean="0">
                          <a:solidFill>
                            <a:srgbClr val="003300"/>
                          </a:solidFill>
                          <a:latin typeface="Calibri Light" panose="020F0302020204030204" pitchFamily="34" charset="0"/>
                          <a:cs typeface="Calibri Light" panose="020F0302020204030204" pitchFamily="34" charset="0"/>
                        </a:rPr>
                        <a:t> a Climate Change Risk Indicator</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2</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7</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35794" y="179705"/>
            <a:ext cx="727075" cy="506095"/>
          </a:xfrm>
          <a:prstGeom prst="rect">
            <a:avLst/>
          </a:prstGeom>
        </p:spPr>
      </p:pic>
      <p:graphicFrame>
        <p:nvGraphicFramePr>
          <p:cNvPr id="4" name="object 4"/>
          <p:cNvGraphicFramePr>
            <a:graphicFrameLocks noGrp="1"/>
          </p:cNvGraphicFramePr>
          <p:nvPr>
            <p:extLst>
              <p:ext uri="{D42A27DB-BD31-4B8C-83A1-F6EECF244321}">
                <p14:modId xmlns:p14="http://schemas.microsoft.com/office/powerpoint/2010/main" val="4041946851"/>
              </p:ext>
            </p:extLst>
          </p:nvPr>
        </p:nvGraphicFramePr>
        <p:xfrm>
          <a:off x="496935" y="1266950"/>
          <a:ext cx="9819782" cy="5019674"/>
        </p:xfrm>
        <a:graphic>
          <a:graphicData uri="http://schemas.openxmlformats.org/drawingml/2006/table">
            <a:tbl>
              <a:tblPr firstRow="1" bandRow="1">
                <a:tableStyleId>{2D5ABB26-0587-4C30-8999-92F81FD0307C}</a:tableStyleId>
              </a:tblPr>
              <a:tblGrid>
                <a:gridCol w="310057">
                  <a:extLst>
                    <a:ext uri="{9D8B030D-6E8A-4147-A177-3AD203B41FA5}">
                      <a16:colId xmlns="" xmlns:a16="http://schemas.microsoft.com/office/drawing/2014/main" val="20000"/>
                    </a:ext>
                  </a:extLst>
                </a:gridCol>
                <a:gridCol w="232543">
                  <a:extLst>
                    <a:ext uri="{9D8B030D-6E8A-4147-A177-3AD203B41FA5}">
                      <a16:colId xmlns="" xmlns:a16="http://schemas.microsoft.com/office/drawing/2014/main" val="20001"/>
                    </a:ext>
                  </a:extLst>
                </a:gridCol>
                <a:gridCol w="620116">
                  <a:extLst>
                    <a:ext uri="{9D8B030D-6E8A-4147-A177-3AD203B41FA5}">
                      <a16:colId xmlns="" xmlns:a16="http://schemas.microsoft.com/office/drawing/2014/main" val="20002"/>
                    </a:ext>
                  </a:extLst>
                </a:gridCol>
                <a:gridCol w="8335249">
                  <a:extLst>
                    <a:ext uri="{9D8B030D-6E8A-4147-A177-3AD203B41FA5}">
                      <a16:colId xmlns="" xmlns:a16="http://schemas.microsoft.com/office/drawing/2014/main" val="20003"/>
                    </a:ext>
                  </a:extLst>
                </a:gridCol>
                <a:gridCol w="321817">
                  <a:extLst>
                    <a:ext uri="{9D8B030D-6E8A-4147-A177-3AD203B41FA5}">
                      <a16:colId xmlns="" xmlns:a16="http://schemas.microsoft.com/office/drawing/2014/main" val="20004"/>
                    </a:ext>
                  </a:extLst>
                </a:gridCol>
              </a:tblGrid>
              <a:tr h="183440">
                <a:tc rowSpan="23">
                  <a:txBody>
                    <a:bodyPr/>
                    <a:lstStyle/>
                    <a:p>
                      <a:pPr algn="ctr">
                        <a:lnSpc>
                          <a:spcPct val="100000"/>
                        </a:lnSpc>
                        <a:spcBef>
                          <a:spcPts val="495"/>
                        </a:spcBef>
                      </a:pPr>
                      <a:r>
                        <a:rPr sz="1800" dirty="0">
                          <a:solidFill>
                            <a:srgbClr val="FFFFFF"/>
                          </a:solidFill>
                          <a:latin typeface="Calibri Light" panose="020F0302020204030204" pitchFamily="34" charset="0"/>
                          <a:cs typeface="Calibri Light" panose="020F0302020204030204" pitchFamily="34" charset="0"/>
                        </a:rPr>
                        <a:t>Tra</a:t>
                      </a:r>
                      <a:r>
                        <a:rPr sz="1800" spc="-10" dirty="0">
                          <a:solidFill>
                            <a:srgbClr val="FFFFFF"/>
                          </a:solidFill>
                          <a:latin typeface="Calibri Light" panose="020F0302020204030204" pitchFamily="34" charset="0"/>
                          <a:cs typeface="Calibri Light" panose="020F0302020204030204" pitchFamily="34" charset="0"/>
                        </a:rPr>
                        <a:t>n</a:t>
                      </a:r>
                      <a:r>
                        <a:rPr sz="1800" spc="-5" dirty="0">
                          <a:solidFill>
                            <a:srgbClr val="FFFFFF"/>
                          </a:solidFill>
                          <a:latin typeface="Calibri Light" panose="020F0302020204030204" pitchFamily="34" charset="0"/>
                          <a:cs typeface="Calibri Light" panose="020F0302020204030204" pitchFamily="34" charset="0"/>
                        </a:rPr>
                        <a:t>siti</a:t>
                      </a:r>
                      <a:r>
                        <a:rPr sz="1800" spc="-10" dirty="0">
                          <a:solidFill>
                            <a:srgbClr val="FFFFFF"/>
                          </a:solidFill>
                          <a:latin typeface="Calibri Light" panose="020F0302020204030204" pitchFamily="34" charset="0"/>
                          <a:cs typeface="Calibri Light" panose="020F0302020204030204" pitchFamily="34" charset="0"/>
                        </a:rPr>
                        <a:t>o</a:t>
                      </a:r>
                      <a:r>
                        <a:rPr sz="1800" dirty="0">
                          <a:solidFill>
                            <a:srgbClr val="FFFFFF"/>
                          </a:solidFill>
                          <a:latin typeface="Calibri Light" panose="020F0302020204030204" pitchFamily="34" charset="0"/>
                          <a:cs typeface="Calibri Light" panose="020F0302020204030204" pitchFamily="34" charset="0"/>
                        </a:rPr>
                        <a:t>n</a:t>
                      </a:r>
                      <a:r>
                        <a:rPr sz="1800" spc="-75" dirty="0">
                          <a:solidFill>
                            <a:srgbClr val="FFFFFF"/>
                          </a:solidFill>
                          <a:latin typeface="Calibri Light" panose="020F0302020204030204" pitchFamily="34" charset="0"/>
                          <a:cs typeface="Calibri Light" panose="020F0302020204030204" pitchFamily="34" charset="0"/>
                        </a:rPr>
                        <a:t> </a:t>
                      </a:r>
                      <a:r>
                        <a:rPr sz="1800" dirty="0">
                          <a:solidFill>
                            <a:srgbClr val="FFFFFF"/>
                          </a:solidFill>
                          <a:latin typeface="Calibri Light" panose="020F0302020204030204" pitchFamily="34" charset="0"/>
                          <a:cs typeface="Calibri Light" panose="020F0302020204030204" pitchFamily="34" charset="0"/>
                        </a:rPr>
                        <a:t>Risk</a:t>
                      </a:r>
                      <a:endParaRPr sz="1800" dirty="0">
                        <a:latin typeface="Calibri Light" panose="020F0302020204030204" pitchFamily="34" charset="0"/>
                        <a:cs typeface="Calibri Light" panose="020F0302020204030204" pitchFamily="34" charset="0"/>
                      </a:endParaRPr>
                    </a:p>
                  </a:txBody>
                  <a:tcPr marL="0" marR="0" marT="62865" marB="0" vert="vert270" anchor="ctr">
                    <a:lnL>
                      <a:noFill/>
                    </a:lnL>
                    <a:lnR w="6350">
                      <a:noFill/>
                      <a:prstDash val="solid"/>
                    </a:lnR>
                    <a:lnT>
                      <a:noFill/>
                    </a:lnT>
                    <a:lnB w="6350">
                      <a:noFill/>
                      <a:prstDash val="solid"/>
                    </a:lnB>
                    <a:lnTlToBr w="12700" cmpd="sng">
                      <a:noFill/>
                      <a:prstDash val="solid"/>
                    </a:lnTlToBr>
                    <a:lnBlToTr w="12700" cmpd="sng">
                      <a:noFill/>
                      <a:prstDash val="solid"/>
                    </a:lnBlToTr>
                    <a:solidFill>
                      <a:srgbClr val="375522"/>
                    </a:solidFill>
                  </a:tcPr>
                </a:tc>
                <a:tc rowSpan="11">
                  <a:txBody>
                    <a:bodyPr/>
                    <a:lstStyle/>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gn="ctr">
                        <a:lnSpc>
                          <a:spcPct val="100000"/>
                        </a:lnSpc>
                        <a:spcBef>
                          <a:spcPts val="960"/>
                        </a:spcBef>
                      </a:pPr>
                      <a:r>
                        <a:rPr sz="1400" dirty="0">
                          <a:solidFill>
                            <a:srgbClr val="FFFFFF"/>
                          </a:solidFill>
                          <a:latin typeface="Calibri Light" panose="020F0302020204030204" pitchFamily="34" charset="0"/>
                          <a:cs typeface="Calibri Light" panose="020F0302020204030204" pitchFamily="34" charset="0"/>
                        </a:rPr>
                        <a:t>4</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a:noFill/>
                    </a:lnB>
                    <a:lnTlToBr w="12700" cmpd="sng">
                      <a:noFill/>
                      <a:prstDash val="solid"/>
                    </a:lnTlToBr>
                    <a:lnBlToTr w="12700" cmpd="sng">
                      <a:noFill/>
                      <a:prstDash val="solid"/>
                    </a:lnBlToTr>
                    <a:solidFill>
                      <a:srgbClr val="92D050"/>
                    </a:solidFill>
                  </a:tcPr>
                </a:tc>
                <a:tc rowSpan="11">
                  <a:txBody>
                    <a:bodyPr/>
                    <a:lstStyle/>
                    <a:p>
                      <a:pPr marL="397510" algn="ctr">
                        <a:lnSpc>
                          <a:spcPct val="100000"/>
                        </a:lnSpc>
                        <a:spcBef>
                          <a:spcPts val="869"/>
                        </a:spcBef>
                      </a:pPr>
                      <a:r>
                        <a:rPr sz="1400" dirty="0">
                          <a:solidFill>
                            <a:srgbClr val="FFFFFF"/>
                          </a:solidFill>
                          <a:latin typeface="Calibri Light" panose="020F0302020204030204" pitchFamily="34" charset="0"/>
                          <a:cs typeface="Calibri Light" panose="020F0302020204030204" pitchFamily="34" charset="0"/>
                        </a:rPr>
                        <a:t>Exp</a:t>
                      </a:r>
                      <a:r>
                        <a:rPr sz="1400" spc="-10" dirty="0">
                          <a:solidFill>
                            <a:srgbClr val="FFFFFF"/>
                          </a:solidFill>
                          <a:latin typeface="Calibri Light" panose="020F0302020204030204" pitchFamily="34" charset="0"/>
                          <a:cs typeface="Calibri Light" panose="020F0302020204030204" pitchFamily="34" charset="0"/>
                        </a:rPr>
                        <a:t>o</a:t>
                      </a:r>
                      <a:r>
                        <a:rPr sz="1400" spc="-5" dirty="0">
                          <a:solidFill>
                            <a:srgbClr val="FFFFFF"/>
                          </a:solidFill>
                          <a:latin typeface="Calibri Light" panose="020F0302020204030204" pitchFamily="34" charset="0"/>
                          <a:cs typeface="Calibri Light" panose="020F0302020204030204" pitchFamily="34" charset="0"/>
                        </a:rPr>
                        <a:t>sur</a:t>
                      </a:r>
                      <a:r>
                        <a:rPr sz="1400" dirty="0">
                          <a:solidFill>
                            <a:srgbClr val="FFFFFF"/>
                          </a:solidFill>
                          <a:latin typeface="Calibri Light" panose="020F0302020204030204" pitchFamily="34" charset="0"/>
                          <a:cs typeface="Calibri Light" panose="020F0302020204030204" pitchFamily="34" charset="0"/>
                        </a:rPr>
                        <a:t>e</a:t>
                      </a:r>
                      <a:r>
                        <a:rPr sz="1400" spc="-80" dirty="0">
                          <a:solidFill>
                            <a:srgbClr val="FFFFFF"/>
                          </a:solidFill>
                          <a:latin typeface="Calibri Light" panose="020F0302020204030204" pitchFamily="34" charset="0"/>
                          <a:cs typeface="Calibri Light" panose="020F0302020204030204" pitchFamily="34" charset="0"/>
                        </a:rPr>
                        <a:t> </a:t>
                      </a:r>
                      <a:endParaRPr lang="en-GB" sz="1400" spc="-80" dirty="0" smtClean="0">
                        <a:solidFill>
                          <a:srgbClr val="FFFFFF"/>
                        </a:solidFill>
                        <a:latin typeface="Calibri Light" panose="020F0302020204030204" pitchFamily="34" charset="0"/>
                        <a:cs typeface="Calibri Light" panose="020F0302020204030204" pitchFamily="34" charset="0"/>
                      </a:endParaRPr>
                    </a:p>
                    <a:p>
                      <a:pPr marL="397510" algn="ctr">
                        <a:lnSpc>
                          <a:spcPct val="100000"/>
                        </a:lnSpc>
                        <a:spcBef>
                          <a:spcPts val="869"/>
                        </a:spcBef>
                      </a:pPr>
                      <a:r>
                        <a:rPr sz="1400" dirty="0" smtClean="0">
                          <a:solidFill>
                            <a:srgbClr val="FFFFFF"/>
                          </a:solidFill>
                          <a:latin typeface="Calibri Light" panose="020F0302020204030204" pitchFamily="34" charset="0"/>
                          <a:cs typeface="Calibri Light" panose="020F0302020204030204" pitchFamily="34" charset="0"/>
                        </a:rPr>
                        <a:t>(</a:t>
                      </a:r>
                      <a:r>
                        <a:rPr sz="1400" dirty="0">
                          <a:solidFill>
                            <a:srgbClr val="FFFFFF"/>
                          </a:solidFill>
                          <a:latin typeface="Calibri Light" panose="020F0302020204030204" pitchFamily="34" charset="0"/>
                          <a:cs typeface="Calibri Light" panose="020F0302020204030204" pitchFamily="34" charset="0"/>
                        </a:rPr>
                        <a:t>rev</a:t>
                      </a:r>
                      <a:r>
                        <a:rPr sz="1400" spc="-10" dirty="0">
                          <a:solidFill>
                            <a:srgbClr val="FFFFFF"/>
                          </a:solidFill>
                          <a:latin typeface="Calibri Light" panose="020F0302020204030204" pitchFamily="34" charset="0"/>
                          <a:cs typeface="Calibri Light" panose="020F0302020204030204" pitchFamily="34" charset="0"/>
                        </a:rPr>
                        <a:t>e</a:t>
                      </a:r>
                      <a:r>
                        <a:rPr sz="1400" spc="-5" dirty="0">
                          <a:solidFill>
                            <a:srgbClr val="FFFFFF"/>
                          </a:solidFill>
                          <a:latin typeface="Calibri Light" panose="020F0302020204030204" pitchFamily="34" charset="0"/>
                          <a:cs typeface="Calibri Light" panose="020F0302020204030204" pitchFamily="34" charset="0"/>
                        </a:rPr>
                        <a:t>nue</a:t>
                      </a:r>
                      <a:r>
                        <a:rPr sz="1400" dirty="0">
                          <a:solidFill>
                            <a:srgbClr val="FFFFFF"/>
                          </a:solidFill>
                          <a:latin typeface="Calibri Light" panose="020F0302020204030204" pitchFamily="34" charset="0"/>
                          <a:cs typeface="Calibri Light" panose="020F0302020204030204" pitchFamily="34" charset="0"/>
                        </a:rPr>
                        <a:t>s</a:t>
                      </a:r>
                      <a:r>
                        <a:rPr sz="1400" spc="-70" dirty="0">
                          <a:solidFill>
                            <a:srgbClr val="FFFFFF"/>
                          </a:solidFill>
                          <a:latin typeface="Calibri Light" panose="020F0302020204030204" pitchFamily="34" charset="0"/>
                          <a:cs typeface="Calibri Light" panose="020F0302020204030204" pitchFamily="34" charset="0"/>
                        </a:rPr>
                        <a:t> </a:t>
                      </a:r>
                      <a:r>
                        <a:rPr sz="1400" spc="-5" dirty="0">
                          <a:solidFill>
                            <a:srgbClr val="FFFFFF"/>
                          </a:solidFill>
                          <a:latin typeface="Calibri Light" panose="020F0302020204030204" pitchFamily="34" charset="0"/>
                          <a:cs typeface="Calibri Light" panose="020F0302020204030204" pitchFamily="34" charset="0"/>
                        </a:rPr>
                        <a:t>an</a:t>
                      </a:r>
                      <a:r>
                        <a:rPr sz="1400" dirty="0">
                          <a:solidFill>
                            <a:srgbClr val="FFFFFF"/>
                          </a:solidFill>
                          <a:latin typeface="Calibri Light" panose="020F0302020204030204" pitchFamily="34" charset="0"/>
                          <a:cs typeface="Calibri Light" panose="020F0302020204030204" pitchFamily="34" charset="0"/>
                        </a:rPr>
                        <a:t>d</a:t>
                      </a:r>
                      <a:r>
                        <a:rPr sz="1400" spc="-75" dirty="0">
                          <a:solidFill>
                            <a:srgbClr val="FFFFFF"/>
                          </a:solidFill>
                          <a:latin typeface="Calibri Light" panose="020F0302020204030204" pitchFamily="34" charset="0"/>
                          <a:cs typeface="Calibri Light" panose="020F0302020204030204" pitchFamily="34" charset="0"/>
                        </a:rPr>
                        <a:t> </a:t>
                      </a:r>
                      <a:r>
                        <a:rPr sz="1400" dirty="0">
                          <a:solidFill>
                            <a:srgbClr val="FFFFFF"/>
                          </a:solidFill>
                          <a:latin typeface="Calibri Light" panose="020F0302020204030204" pitchFamily="34" charset="0"/>
                          <a:cs typeface="Calibri Light" panose="020F0302020204030204" pitchFamily="34" charset="0"/>
                        </a:rPr>
                        <a:t>c</a:t>
                      </a:r>
                      <a:r>
                        <a:rPr sz="1400" spc="-5" dirty="0">
                          <a:solidFill>
                            <a:srgbClr val="FFFFFF"/>
                          </a:solidFill>
                          <a:latin typeface="Calibri Light" panose="020F0302020204030204" pitchFamily="34" charset="0"/>
                          <a:cs typeface="Calibri Light" panose="020F0302020204030204" pitchFamily="34" charset="0"/>
                        </a:rPr>
                        <a:t>os</a:t>
                      </a:r>
                      <a:r>
                        <a:rPr sz="1400" dirty="0">
                          <a:solidFill>
                            <a:srgbClr val="FFFFFF"/>
                          </a:solidFill>
                          <a:latin typeface="Calibri Light" panose="020F0302020204030204" pitchFamily="34" charset="0"/>
                          <a:cs typeface="Calibri Light" panose="020F0302020204030204" pitchFamily="34" charset="0"/>
                        </a:rPr>
                        <a:t>t</a:t>
                      </a:r>
                      <a:r>
                        <a:rPr sz="1400" spc="-5" dirty="0">
                          <a:solidFill>
                            <a:srgbClr val="FFFFFF"/>
                          </a:solidFill>
                          <a:latin typeface="Calibri Light" panose="020F0302020204030204" pitchFamily="34" charset="0"/>
                          <a:cs typeface="Calibri Light" panose="020F0302020204030204" pitchFamily="34" charset="0"/>
                        </a:rPr>
                        <a:t>s)</a:t>
                      </a:r>
                      <a:endParaRPr sz="1400" dirty="0">
                        <a:latin typeface="Calibri Light" panose="020F0302020204030204" pitchFamily="34" charset="0"/>
                        <a:cs typeface="Calibri Light" panose="020F0302020204030204" pitchFamily="34" charset="0"/>
                      </a:endParaRPr>
                    </a:p>
                  </a:txBody>
                  <a:tcPr marL="0" marR="0" marT="110489" marB="0" vert="vert270" anchor="ctr">
                    <a:lnL>
                      <a:noFill/>
                    </a:lnL>
                    <a:lnR w="6350">
                      <a:noFill/>
                      <a:prstDash val="solid"/>
                    </a:lnR>
                    <a:lnT>
                      <a:noFill/>
                    </a:lnT>
                    <a:lnB>
                      <a:noFill/>
                    </a:lnB>
                    <a:lnTlToBr w="12700" cmpd="sng">
                      <a:noFill/>
                      <a:prstDash val="solid"/>
                    </a:lnTlToBr>
                    <a:lnBlToTr w="12700" cmpd="sng">
                      <a:noFill/>
                      <a:prstDash val="solid"/>
                    </a:lnBlToTr>
                    <a:solidFill>
                      <a:srgbClr val="92D0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PM2.5 air pollution, mean annual exposure (micrograms per cubic meter)</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0"/>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Total current greenhouse gas emissions (kt of CO2 equivalent)</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1"/>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Total greenhouse gas emissions (kt of CO2 equivalent) average 5 years change</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2"/>
                  </a:ext>
                </a:extLst>
              </a:tr>
              <a:tr h="248216">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ct val="100000"/>
                        </a:lnSpc>
                        <a:spcBef>
                          <a:spcPts val="484"/>
                        </a:spcBef>
                      </a:pPr>
                      <a:r>
                        <a:rPr sz="1400" dirty="0">
                          <a:solidFill>
                            <a:srgbClr val="FFFFFF"/>
                          </a:solidFill>
                          <a:latin typeface="Calibri Light" panose="020F0302020204030204" pitchFamily="34" charset="0"/>
                          <a:ea typeface="+mn-ea"/>
                          <a:cs typeface="Calibri Light" panose="020F0302020204030204" pitchFamily="34" charset="0"/>
                        </a:rPr>
                        <a:t>Total GHG emissions including land-use, land-use change and forestry (Million metric tons of CO2 equivalent)</a:t>
                      </a:r>
                    </a:p>
                  </a:txBody>
                  <a:tcPr marL="0" marR="0" marT="61594"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5080" algn="ctr">
                        <a:lnSpc>
                          <a:spcPct val="100000"/>
                        </a:lnSpc>
                        <a:spcBef>
                          <a:spcPts val="484"/>
                        </a:spcBef>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61594" marB="0">
                    <a:lnL w="6350">
                      <a:noFill/>
                      <a:prstDash val="solid"/>
                    </a:lnL>
                    <a:lnR>
                      <a:noFill/>
                    </a:lnR>
                    <a:lnT w="6350">
                      <a:noFill/>
                      <a:prstDash val="solid"/>
                    </a:lnT>
                    <a:lnB>
                      <a:noFill/>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3"/>
                  </a:ext>
                </a:extLst>
              </a:tr>
              <a:tr h="36688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marR="764540">
                        <a:lnSpc>
                          <a:spcPts val="1610"/>
                        </a:lnSpc>
                      </a:pPr>
                      <a:r>
                        <a:rPr sz="1400" dirty="0">
                          <a:solidFill>
                            <a:srgbClr val="FFFFFF"/>
                          </a:solidFill>
                          <a:latin typeface="Calibri Light" panose="020F0302020204030204" pitchFamily="34" charset="0"/>
                          <a:ea typeface="+mn-ea"/>
                          <a:cs typeface="Calibri Light" panose="020F0302020204030204" pitchFamily="34" charset="0"/>
                        </a:rPr>
                        <a:t>Gap of IMF estimated GHG emissions including land-use, land-use change and forestry under a Business as Usual  assumption (Million metric tons of CO2 equivalent)</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4445" algn="ctr">
                        <a:lnSpc>
                          <a:spcPct val="100000"/>
                        </a:lnSpc>
                        <a:spcBef>
                          <a:spcPts val="715"/>
                        </a:spcBef>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90805" marB="0">
                    <a:lnL w="6350">
                      <a:noFill/>
                      <a:prstDash val="solid"/>
                    </a:lnL>
                    <a:lnR>
                      <a:noFill/>
                    </a:lnR>
                    <a:lnT>
                      <a:noFill/>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4"/>
                  </a:ext>
                </a:extLst>
              </a:tr>
              <a:tr h="247644">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ct val="100000"/>
                        </a:lnSpc>
                        <a:spcBef>
                          <a:spcPts val="480"/>
                        </a:spcBef>
                      </a:pPr>
                      <a:r>
                        <a:rPr sz="1400" dirty="0">
                          <a:solidFill>
                            <a:srgbClr val="FFFFFF"/>
                          </a:solidFill>
                          <a:latin typeface="Calibri Light" panose="020F0302020204030204" pitchFamily="34" charset="0"/>
                          <a:ea typeface="+mn-ea"/>
                          <a:cs typeface="Calibri Light" panose="020F0302020204030204" pitchFamily="34" charset="0"/>
                        </a:rPr>
                        <a:t>5 years </a:t>
                      </a:r>
                      <a:r>
                        <a:rPr sz="1400" dirty="0" smtClean="0">
                          <a:solidFill>
                            <a:srgbClr val="FFFFFF"/>
                          </a:solidFill>
                          <a:latin typeface="Calibri Light" panose="020F0302020204030204" pitchFamily="34" charset="0"/>
                          <a:ea typeface="+mn-ea"/>
                          <a:cs typeface="Calibri Light" panose="020F0302020204030204" pitchFamily="34" charset="0"/>
                        </a:rPr>
                        <a:t>Av</a:t>
                      </a:r>
                      <a:r>
                        <a:rPr lang="en-GB" sz="1400" dirty="0" smtClean="0">
                          <a:solidFill>
                            <a:srgbClr val="FFFFFF"/>
                          </a:solidFill>
                          <a:latin typeface="Calibri Light" panose="020F0302020204030204" pitchFamily="34" charset="0"/>
                          <a:ea typeface="+mn-ea"/>
                          <a:cs typeface="Calibri Light" panose="020F0302020204030204" pitchFamily="34" charset="0"/>
                        </a:rPr>
                        <a:t>.</a:t>
                      </a:r>
                      <a:r>
                        <a:rPr sz="1400" dirty="0" smtClean="0">
                          <a:solidFill>
                            <a:srgbClr val="FFFFFF"/>
                          </a:solidFill>
                          <a:latin typeface="Calibri Light" panose="020F0302020204030204" pitchFamily="34" charset="0"/>
                          <a:ea typeface="+mn-ea"/>
                          <a:cs typeface="Calibri Light" panose="020F0302020204030204" pitchFamily="34" charset="0"/>
                        </a:rPr>
                        <a:t> </a:t>
                      </a:r>
                      <a:r>
                        <a:rPr sz="1400" dirty="0">
                          <a:solidFill>
                            <a:srgbClr val="FFFFFF"/>
                          </a:solidFill>
                          <a:latin typeface="Calibri Light" panose="020F0302020204030204" pitchFamily="34" charset="0"/>
                          <a:ea typeface="+mn-ea"/>
                          <a:cs typeface="Calibri Light" panose="020F0302020204030204" pitchFamily="34" charset="0"/>
                        </a:rPr>
                        <a:t>Gap of Total GHG emissions including land-use, land-use change and forestry with the IMF 2030 baseline</a:t>
                      </a:r>
                    </a:p>
                  </a:txBody>
                  <a:tcPr marL="0" marR="0" marT="6096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4445" algn="ctr">
                        <a:lnSpc>
                          <a:spcPct val="100000"/>
                        </a:lnSpc>
                        <a:spcBef>
                          <a:spcPts val="480"/>
                        </a:spcBef>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6096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5"/>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Fossil fuel energy consumption (% of total)</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6"/>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Fertilizer consumption (kilograms per hectare of arable land)</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7"/>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Agricultural methane emissions (thousand metric tons of CO2 equivalent)</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8"/>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ts val="1560"/>
                        </a:lnSpc>
                      </a:pPr>
                      <a:r>
                        <a:rPr sz="1400" dirty="0">
                          <a:solidFill>
                            <a:srgbClr val="FFFFFF"/>
                          </a:solidFill>
                          <a:latin typeface="Calibri Light" panose="020F0302020204030204" pitchFamily="34" charset="0"/>
                          <a:ea typeface="+mn-ea"/>
                          <a:cs typeface="Calibri Light" panose="020F0302020204030204" pitchFamily="34" charset="0"/>
                        </a:rPr>
                        <a:t>Agricultural nitrous oxide emissions (thousand metric tons of CO2 equivalent)</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5080" algn="ctr">
                        <a:lnSpc>
                          <a:spcPts val="1560"/>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09"/>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solidFill>
                      <a:srgbClr val="92D050"/>
                    </a:solidFill>
                  </a:tcPr>
                </a:tc>
                <a:tc vMerge="1">
                  <a:txBody>
                    <a:bodyPr/>
                    <a:lstStyle/>
                    <a:p>
                      <a:endParaRPr/>
                    </a:p>
                  </a:txBody>
                  <a:tcPr marL="0" marR="0" marT="110489" marB="0" vert="vert270">
                    <a:lnR w="6350">
                      <a:solidFill>
                        <a:srgbClr val="FFFFFF"/>
                      </a:solidFill>
                      <a:prstDash val="solid"/>
                    </a:lnR>
                    <a:solidFill>
                      <a:srgbClr val="92D0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Total natural resources rents</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92D050"/>
                    </a:solidFill>
                  </a:tcPr>
                </a:tc>
                <a:tc>
                  <a:txBody>
                    <a:bodyPr/>
                    <a:lstStyle/>
                    <a:p>
                      <a:pPr marL="4445"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0"/>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rowSpan="12">
                  <a:txBody>
                    <a:bodyPr/>
                    <a:lstStyle/>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pPr>
                      <a:endParaRPr sz="1400" dirty="0">
                        <a:latin typeface="Calibri Light" panose="020F0302020204030204" pitchFamily="34" charset="0"/>
                        <a:cs typeface="Calibri Light" panose="020F0302020204030204" pitchFamily="34" charset="0"/>
                      </a:endParaRPr>
                    </a:p>
                    <a:p>
                      <a:pPr>
                        <a:lnSpc>
                          <a:spcPct val="100000"/>
                        </a:lnSpc>
                        <a:spcBef>
                          <a:spcPts val="45"/>
                        </a:spcBef>
                      </a:pPr>
                      <a:endParaRPr sz="1400" dirty="0">
                        <a:latin typeface="Calibri Light" panose="020F0302020204030204" pitchFamily="34" charset="0"/>
                        <a:cs typeface="Calibri Light" panose="020F0302020204030204" pitchFamily="34" charset="0"/>
                      </a:endParaRPr>
                    </a:p>
                    <a:p>
                      <a:pPr algn="ctr">
                        <a:lnSpc>
                          <a:spcPct val="100000"/>
                        </a:lnSpc>
                        <a:spcBef>
                          <a:spcPts val="5"/>
                        </a:spcBef>
                      </a:pPr>
                      <a:r>
                        <a:rPr sz="1400" dirty="0">
                          <a:solidFill>
                            <a:srgbClr val="FFFFFF"/>
                          </a:solidFill>
                          <a:latin typeface="Calibri Light" panose="020F0302020204030204" pitchFamily="34" charset="0"/>
                          <a:cs typeface="Calibri Light" panose="020F0302020204030204" pitchFamily="34" charset="0"/>
                        </a:rPr>
                        <a:t>5</a:t>
                      </a:r>
                      <a:endParaRPr sz="1400" dirty="0">
                        <a:latin typeface="Calibri Light" panose="020F0302020204030204" pitchFamily="34" charset="0"/>
                        <a:cs typeface="Calibri Light" panose="020F0302020204030204" pitchFamily="34" charset="0"/>
                      </a:endParaRPr>
                    </a:p>
                  </a:txBody>
                  <a:tcPr marL="0" marR="0" marT="0" marB="0">
                    <a:lnL w="6350">
                      <a:noFill/>
                      <a:prstDash val="solid"/>
                    </a:lnL>
                    <a:lnR>
                      <a:noFill/>
                    </a:lnR>
                    <a:lnT>
                      <a:noFill/>
                    </a:lnT>
                    <a:lnB w="6350">
                      <a:noFill/>
                      <a:prstDash val="solid"/>
                    </a:lnB>
                    <a:lnTlToBr w="12700" cmpd="sng">
                      <a:noFill/>
                      <a:prstDash val="solid"/>
                    </a:lnTlToBr>
                    <a:lnBlToTr w="12700" cmpd="sng">
                      <a:noFill/>
                      <a:prstDash val="solid"/>
                    </a:lnBlToTr>
                    <a:solidFill>
                      <a:srgbClr val="00AF50"/>
                    </a:solidFill>
                  </a:tcPr>
                </a:tc>
                <a:tc rowSpan="12">
                  <a:txBody>
                    <a:bodyPr/>
                    <a:lstStyle/>
                    <a:p>
                      <a:pPr algn="ctr">
                        <a:lnSpc>
                          <a:spcPct val="100000"/>
                        </a:lnSpc>
                        <a:spcBef>
                          <a:spcPts val="869"/>
                        </a:spcBef>
                      </a:pPr>
                      <a:r>
                        <a:rPr sz="1400" spc="-110" dirty="0">
                          <a:solidFill>
                            <a:srgbClr val="FFFFFF"/>
                          </a:solidFill>
                          <a:latin typeface="Calibri Light" panose="020F0302020204030204" pitchFamily="34" charset="0"/>
                          <a:cs typeface="Calibri Light" panose="020F0302020204030204" pitchFamily="34" charset="0"/>
                        </a:rPr>
                        <a:t>Mitigation</a:t>
                      </a:r>
                      <a:endParaRPr sz="1400" dirty="0">
                        <a:latin typeface="Calibri Light" panose="020F0302020204030204" pitchFamily="34" charset="0"/>
                        <a:cs typeface="Calibri Light" panose="020F0302020204030204" pitchFamily="34" charset="0"/>
                      </a:endParaRPr>
                    </a:p>
                  </a:txBody>
                  <a:tcPr marL="0" marR="0" marT="110489" marB="0" vert="vert270" anchor="ctr">
                    <a:lnL>
                      <a:noFill/>
                    </a:lnL>
                    <a:lnR w="6350">
                      <a:noFill/>
                      <a:prstDash val="solid"/>
                    </a:lnR>
                    <a:lnT>
                      <a:noFill/>
                    </a:lnT>
                    <a:lnB w="6350">
                      <a:noFill/>
                      <a:prstDash val="solid"/>
                    </a:lnB>
                    <a:lnTlToBr w="12700" cmpd="sng">
                      <a:noFill/>
                      <a:prstDash val="solid"/>
                    </a:lnTlToBr>
                    <a:lnBlToTr w="12700" cmpd="sng">
                      <a:noFill/>
                      <a:prstDash val="solid"/>
                    </a:lnBlToTr>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Renewable energy consumption (% of total final energy consumption)</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4445"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1"/>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Renewable electricity output (% of total electricity output)</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4445"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2"/>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Renewable internal freshwater resources per capita (cubic meters)</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4445"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3"/>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Combustible renewables and waste (% of total energy)</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4445"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4"/>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Access to clean fuels and technologies for cooking (% of population)</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4445"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5"/>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60"/>
                        </a:lnSpc>
                      </a:pPr>
                      <a:r>
                        <a:rPr sz="1400" dirty="0">
                          <a:solidFill>
                            <a:srgbClr val="FFFFFF"/>
                          </a:solidFill>
                          <a:latin typeface="Calibri Light" panose="020F0302020204030204" pitchFamily="34" charset="0"/>
                          <a:ea typeface="+mn-ea"/>
                          <a:cs typeface="Calibri Light" panose="020F0302020204030204" pitchFamily="34" charset="0"/>
                        </a:rPr>
                        <a:t>Adjusted savings: natural resources depletion (% of GNI)</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5080" algn="ctr">
                        <a:lnSpc>
                          <a:spcPts val="1560"/>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6"/>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Adjusted savings: net forest depletion (% of GNI)</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7"/>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Adjusted savings: carbon dioxide damage (% of GNI)</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8"/>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Adjusted savings: energy depletion (% of GNI)</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19"/>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Adjusted savings: particulate emission damage (% of GNI)</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20"/>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Current Electric power consumption (kWh per capita)</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w="6350">
                      <a:noFill/>
                      <a:prstDash val="solid"/>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21"/>
                  </a:ext>
                </a:extLst>
              </a:tr>
              <a:tr h="183440">
                <a:tc vMerge="1">
                  <a:txBody>
                    <a:bodyPr/>
                    <a:lstStyle/>
                    <a:p>
                      <a:endParaRPr/>
                    </a:p>
                  </a:txBody>
                  <a:tcPr marL="0" marR="0" marT="62865" marB="0" vert="vert270">
                    <a:lnR w="6350">
                      <a:solidFill>
                        <a:srgbClr val="FFFFFF"/>
                      </a:solidFill>
                      <a:prstDash val="solid"/>
                    </a:lnR>
                    <a:lnB w="6350">
                      <a:solidFill>
                        <a:srgbClr val="FFFFFF"/>
                      </a:solidFill>
                      <a:prstDash val="solid"/>
                    </a:lnB>
                    <a:solidFill>
                      <a:srgbClr val="375522"/>
                    </a:solidFill>
                  </a:tcPr>
                </a:tc>
                <a:tc vMerge="1">
                  <a:txBody>
                    <a:bodyPr/>
                    <a:lstStyle/>
                    <a:p>
                      <a:endParaRPr/>
                    </a:p>
                  </a:txBody>
                  <a:tcPr marL="0" marR="0" marT="0" marB="0">
                    <a:lnL w="6350">
                      <a:solidFill>
                        <a:srgbClr val="FFFFFF"/>
                      </a:solidFill>
                      <a:prstDash val="solid"/>
                    </a:lnL>
                    <a:lnB w="6350">
                      <a:solidFill>
                        <a:srgbClr val="FFFFFF"/>
                      </a:solidFill>
                      <a:prstDash val="solid"/>
                    </a:lnB>
                    <a:solidFill>
                      <a:srgbClr val="00AF50"/>
                    </a:solidFill>
                  </a:tcPr>
                </a:tc>
                <a:tc vMerge="1">
                  <a:txBody>
                    <a:bodyPr/>
                    <a:lstStyle/>
                    <a:p>
                      <a:endParaRPr/>
                    </a:p>
                  </a:txBody>
                  <a:tcPr marL="0" marR="0" marT="110489" marB="0" vert="vert270">
                    <a:lnR w="6350">
                      <a:solidFill>
                        <a:srgbClr val="FFFFFF"/>
                      </a:solidFill>
                      <a:prstDash val="solid"/>
                    </a:lnR>
                    <a:lnB w="6350">
                      <a:solidFill>
                        <a:srgbClr val="FFFFFF"/>
                      </a:solidFill>
                      <a:prstDash val="solid"/>
                    </a:lnB>
                    <a:solidFill>
                      <a:srgbClr val="00AF50"/>
                    </a:solidFill>
                  </a:tcPr>
                </a:tc>
                <a:tc>
                  <a:txBody>
                    <a:bodyPr/>
                    <a:lstStyle/>
                    <a:p>
                      <a:pPr marL="67945">
                        <a:lnSpc>
                          <a:spcPts val="1555"/>
                        </a:lnSpc>
                      </a:pPr>
                      <a:r>
                        <a:rPr sz="1400" dirty="0">
                          <a:solidFill>
                            <a:srgbClr val="FFFFFF"/>
                          </a:solidFill>
                          <a:latin typeface="Calibri Light" panose="020F0302020204030204" pitchFamily="34" charset="0"/>
                          <a:ea typeface="+mn-ea"/>
                          <a:cs typeface="Calibri Light" panose="020F0302020204030204" pitchFamily="34" charset="0"/>
                        </a:rPr>
                        <a:t>5 years Av Annual Change Electric power consumption (kWh per capita)</a:t>
                      </a: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solidFill>
                      <a:srgbClr val="00AF50"/>
                    </a:solidFill>
                  </a:tcPr>
                </a:tc>
                <a:tc>
                  <a:txBody>
                    <a:bodyPr/>
                    <a:lstStyle/>
                    <a:p>
                      <a:pPr marL="5080" algn="ctr">
                        <a:lnSpc>
                          <a:spcPts val="1555"/>
                        </a:lnSpc>
                      </a:pPr>
                      <a:r>
                        <a:rPr sz="1400" dirty="0">
                          <a:solidFill>
                            <a:srgbClr val="FFFFFF"/>
                          </a:solidFill>
                          <a:latin typeface="Calibri Light" panose="020F0302020204030204" pitchFamily="34" charset="0"/>
                          <a:ea typeface="+mn-ea"/>
                          <a:cs typeface="Calibri Light" panose="020F0302020204030204" pitchFamily="34" charset="0"/>
                        </a:rPr>
                        <a:t>[-]</a:t>
                      </a:r>
                    </a:p>
                  </a:txBody>
                  <a:tcPr marL="0" marR="0" marT="0" marB="0">
                    <a:lnL w="6350">
                      <a:noFill/>
                      <a:prstDash val="solid"/>
                    </a:lnL>
                    <a:lnR>
                      <a:noFill/>
                    </a:lnR>
                    <a:lnT w="6350">
                      <a:noFill/>
                      <a:prstDash val="solid"/>
                    </a:lnT>
                    <a:lnB>
                      <a:noFill/>
                    </a:lnB>
                    <a:lnTlToBr w="12700" cmpd="sng">
                      <a:noFill/>
                      <a:prstDash val="solid"/>
                    </a:lnTlToBr>
                    <a:lnBlToTr w="12700" cmpd="sng">
                      <a:noFill/>
                      <a:prstDash val="solid"/>
                    </a:lnBlToTr>
                    <a:solidFill>
                      <a:srgbClr val="375522"/>
                    </a:solidFill>
                  </a:tcPr>
                </a:tc>
                <a:extLst>
                  <a:ext uri="{0D108BD9-81ED-4DB2-BD59-A6C34878D82A}">
                    <a16:rowId xmlns="" xmlns:a16="http://schemas.microsoft.com/office/drawing/2014/main" val="10022"/>
                  </a:ext>
                </a:extLst>
              </a:tr>
            </a:tbl>
          </a:graphicData>
        </a:graphic>
      </p:graphicFrame>
      <p:sp>
        <p:nvSpPr>
          <p:cNvPr id="8" name="object 8"/>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15</a:t>
            </a:fld>
            <a:r>
              <a:rPr spc="-45" dirty="0"/>
              <a:t> </a:t>
            </a:r>
            <a:r>
              <a:rPr spc="-35" dirty="0"/>
              <a:t>of</a:t>
            </a:r>
            <a:r>
              <a:rPr spc="-50" dirty="0"/>
              <a:t> </a:t>
            </a:r>
            <a:r>
              <a:rPr spc="35" dirty="0" smtClean="0"/>
              <a:t>2</a:t>
            </a:r>
            <a:r>
              <a:rPr lang="en-GB" spc="35" dirty="0" smtClean="0"/>
              <a:t>5</a:t>
            </a:r>
            <a:endParaRPr spc="35" dirty="0"/>
          </a:p>
        </p:txBody>
      </p:sp>
      <p:sp>
        <p:nvSpPr>
          <p:cNvPr id="5" name="object 5"/>
          <p:cNvSpPr txBox="1"/>
          <p:nvPr/>
        </p:nvSpPr>
        <p:spPr>
          <a:xfrm>
            <a:off x="512653" y="6347684"/>
            <a:ext cx="6162675" cy="289823"/>
          </a:xfrm>
          <a:prstGeom prst="rect">
            <a:avLst/>
          </a:prstGeom>
        </p:spPr>
        <p:txBody>
          <a:bodyPr vert="horz" wrap="square" lIns="0" tIns="12700" rIns="0" bIns="0" rtlCol="0">
            <a:spAutoFit/>
          </a:bodyPr>
          <a:lstStyle/>
          <a:p>
            <a:pPr marL="12700">
              <a:lnSpc>
                <a:spcPct val="100000"/>
              </a:lnSpc>
              <a:spcBef>
                <a:spcPts val="100"/>
              </a:spcBef>
            </a:pPr>
            <a:r>
              <a:rPr spc="-165" dirty="0">
                <a:solidFill>
                  <a:srgbClr val="CC00FF"/>
                </a:solidFill>
                <a:latin typeface="Calibri Light" panose="020F0302020204030204" pitchFamily="34" charset="0"/>
                <a:cs typeface="Calibri Light" panose="020F0302020204030204" pitchFamily="34" charset="0"/>
              </a:rPr>
              <a:t>Source:</a:t>
            </a:r>
            <a:r>
              <a:rPr spc="-95" dirty="0">
                <a:solidFill>
                  <a:srgbClr val="CC00FF"/>
                </a:solidFill>
                <a:latin typeface="Calibri Light" panose="020F0302020204030204" pitchFamily="34" charset="0"/>
                <a:cs typeface="Calibri Light" panose="020F0302020204030204" pitchFamily="34" charset="0"/>
              </a:rPr>
              <a:t> </a:t>
            </a:r>
            <a:r>
              <a:rPr spc="-204" dirty="0">
                <a:solidFill>
                  <a:srgbClr val="CC00FF"/>
                </a:solidFill>
                <a:latin typeface="Calibri Light" panose="020F0302020204030204" pitchFamily="34" charset="0"/>
                <a:cs typeface="Calibri Light" panose="020F0302020204030204" pitchFamily="34" charset="0"/>
              </a:rPr>
              <a:t>UNDP,</a:t>
            </a:r>
            <a:r>
              <a:rPr spc="-80" dirty="0">
                <a:solidFill>
                  <a:srgbClr val="CC00FF"/>
                </a:solidFill>
                <a:latin typeface="Calibri Light" panose="020F0302020204030204" pitchFamily="34" charset="0"/>
                <a:cs typeface="Calibri Light" panose="020F0302020204030204" pitchFamily="34" charset="0"/>
              </a:rPr>
              <a:t> </a:t>
            </a:r>
            <a:r>
              <a:rPr spc="-175" dirty="0">
                <a:solidFill>
                  <a:srgbClr val="CC00FF"/>
                </a:solidFill>
                <a:latin typeface="Calibri Light" panose="020F0302020204030204" pitchFamily="34" charset="0"/>
                <a:cs typeface="Calibri Light" panose="020F0302020204030204" pitchFamily="34" charset="0"/>
              </a:rPr>
              <a:t>World</a:t>
            </a:r>
            <a:r>
              <a:rPr spc="-95" dirty="0">
                <a:solidFill>
                  <a:srgbClr val="CC00FF"/>
                </a:solidFill>
                <a:latin typeface="Calibri Light" panose="020F0302020204030204" pitchFamily="34" charset="0"/>
                <a:cs typeface="Calibri Light" panose="020F0302020204030204" pitchFamily="34" charset="0"/>
              </a:rPr>
              <a:t> </a:t>
            </a:r>
            <a:r>
              <a:rPr spc="-170" dirty="0">
                <a:solidFill>
                  <a:srgbClr val="CC00FF"/>
                </a:solidFill>
                <a:latin typeface="Calibri Light" panose="020F0302020204030204" pitchFamily="34" charset="0"/>
                <a:cs typeface="Calibri Light" panose="020F0302020204030204" pitchFamily="34" charset="0"/>
              </a:rPr>
              <a:t>Bank,</a:t>
            </a:r>
            <a:r>
              <a:rPr spc="-85" dirty="0">
                <a:solidFill>
                  <a:srgbClr val="CC00FF"/>
                </a:solidFill>
                <a:latin typeface="Calibri Light" panose="020F0302020204030204" pitchFamily="34" charset="0"/>
                <a:cs typeface="Calibri Light" panose="020F0302020204030204" pitchFamily="34" charset="0"/>
              </a:rPr>
              <a:t> </a:t>
            </a:r>
            <a:r>
              <a:rPr spc="-165" dirty="0">
                <a:solidFill>
                  <a:srgbClr val="CC00FF"/>
                </a:solidFill>
                <a:latin typeface="Calibri Light" panose="020F0302020204030204" pitchFamily="34" charset="0"/>
                <a:cs typeface="Calibri Light" panose="020F0302020204030204" pitchFamily="34" charset="0"/>
              </a:rPr>
              <a:t>IMF,</a:t>
            </a:r>
            <a:r>
              <a:rPr spc="-90" dirty="0">
                <a:solidFill>
                  <a:srgbClr val="CC00FF"/>
                </a:solidFill>
                <a:latin typeface="Calibri Light" panose="020F0302020204030204" pitchFamily="34" charset="0"/>
                <a:cs typeface="Calibri Light" panose="020F0302020204030204" pitchFamily="34" charset="0"/>
              </a:rPr>
              <a:t> </a:t>
            </a:r>
            <a:r>
              <a:rPr spc="-195" dirty="0">
                <a:solidFill>
                  <a:srgbClr val="CC00FF"/>
                </a:solidFill>
                <a:latin typeface="Calibri Light" panose="020F0302020204030204" pitchFamily="34" charset="0"/>
                <a:cs typeface="Calibri Light" panose="020F0302020204030204" pitchFamily="34" charset="0"/>
              </a:rPr>
              <a:t>EM-DAT,</a:t>
            </a:r>
            <a:r>
              <a:rPr spc="-90" dirty="0">
                <a:solidFill>
                  <a:srgbClr val="CC00FF"/>
                </a:solidFill>
                <a:latin typeface="Calibri Light" panose="020F0302020204030204" pitchFamily="34" charset="0"/>
                <a:cs typeface="Calibri Light" panose="020F0302020204030204" pitchFamily="34" charset="0"/>
              </a:rPr>
              <a:t> </a:t>
            </a:r>
            <a:r>
              <a:rPr spc="-150" dirty="0">
                <a:solidFill>
                  <a:srgbClr val="CC00FF"/>
                </a:solidFill>
                <a:latin typeface="Calibri Light" panose="020F0302020204030204" pitchFamily="34" charset="0"/>
                <a:cs typeface="Calibri Light" panose="020F0302020204030204" pitchFamily="34" charset="0"/>
              </a:rPr>
              <a:t>Eurostat,</a:t>
            </a:r>
            <a:r>
              <a:rPr spc="-75" dirty="0">
                <a:solidFill>
                  <a:srgbClr val="CC00FF"/>
                </a:solidFill>
                <a:latin typeface="Calibri Light" panose="020F0302020204030204" pitchFamily="34" charset="0"/>
                <a:cs typeface="Calibri Light" panose="020F0302020204030204" pitchFamily="34" charset="0"/>
              </a:rPr>
              <a:t> </a:t>
            </a:r>
            <a:r>
              <a:rPr spc="-155" dirty="0">
                <a:solidFill>
                  <a:srgbClr val="CC00FF"/>
                </a:solidFill>
                <a:latin typeface="Calibri Light" panose="020F0302020204030204" pitchFamily="34" charset="0"/>
                <a:cs typeface="Calibri Light" panose="020F0302020204030204" pitchFamily="34" charset="0"/>
              </a:rPr>
              <a:t>National</a:t>
            </a:r>
            <a:r>
              <a:rPr spc="-75" dirty="0">
                <a:solidFill>
                  <a:srgbClr val="CC00FF"/>
                </a:solidFill>
                <a:latin typeface="Calibri Light" panose="020F0302020204030204" pitchFamily="34" charset="0"/>
                <a:cs typeface="Calibri Light" panose="020F0302020204030204" pitchFamily="34" charset="0"/>
              </a:rPr>
              <a:t> </a:t>
            </a:r>
            <a:r>
              <a:rPr spc="-140" dirty="0">
                <a:solidFill>
                  <a:srgbClr val="CC00FF"/>
                </a:solidFill>
                <a:latin typeface="Calibri Light" panose="020F0302020204030204" pitchFamily="34" charset="0"/>
                <a:cs typeface="Calibri Light" panose="020F0302020204030204" pitchFamily="34" charset="0"/>
              </a:rPr>
              <a:t>Authorities.</a:t>
            </a:r>
            <a:endParaRPr dirty="0">
              <a:solidFill>
                <a:srgbClr val="CC00FF"/>
              </a:solidFill>
              <a:latin typeface="Calibri Light" panose="020F0302020204030204" pitchFamily="34" charset="0"/>
              <a:cs typeface="Calibri Light" panose="020F0302020204030204" pitchFamily="34" charset="0"/>
            </a:endParaRPr>
          </a:p>
        </p:txBody>
      </p:sp>
      <p:sp>
        <p:nvSpPr>
          <p:cNvPr id="9"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1" name="object 2"/>
          <p:cNvGraphicFramePr>
            <a:graphicFrameLocks noGrp="1"/>
          </p:cNvGraphicFramePr>
          <p:nvPr>
            <p:extLst>
              <p:ext uri="{D42A27DB-BD31-4B8C-83A1-F6EECF244321}">
                <p14:modId xmlns:p14="http://schemas.microsoft.com/office/powerpoint/2010/main" val="3781061710"/>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Building</a:t>
                      </a:r>
                      <a:r>
                        <a:rPr lang="en-GB" sz="2600" spc="-150" baseline="0" dirty="0" smtClean="0">
                          <a:solidFill>
                            <a:srgbClr val="003300"/>
                          </a:solidFill>
                          <a:latin typeface="Calibri Light" panose="020F0302020204030204" pitchFamily="34" charset="0"/>
                          <a:cs typeface="Calibri Light" panose="020F0302020204030204" pitchFamily="34" charset="0"/>
                        </a:rPr>
                        <a:t> a Climate Change Risk Indicator</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3</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7</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12" name="object 5"/>
          <p:cNvSpPr txBox="1"/>
          <p:nvPr/>
        </p:nvSpPr>
        <p:spPr>
          <a:xfrm>
            <a:off x="622300" y="945170"/>
            <a:ext cx="6364240" cy="289823"/>
          </a:xfrm>
          <a:prstGeom prst="rect">
            <a:avLst/>
          </a:prstGeom>
        </p:spPr>
        <p:txBody>
          <a:bodyPr vert="horz" wrap="square" lIns="0" tIns="12700" rIns="0" bIns="0" rtlCol="0">
            <a:spAutoFit/>
          </a:bodyPr>
          <a:lstStyle/>
          <a:p>
            <a:pPr marL="12700">
              <a:lnSpc>
                <a:spcPct val="100000"/>
              </a:lnSpc>
              <a:spcBef>
                <a:spcPts val="100"/>
              </a:spcBef>
            </a:pPr>
            <a:r>
              <a:rPr lang="en-GB" dirty="0">
                <a:solidFill>
                  <a:srgbClr val="CC00FF"/>
                </a:solidFill>
                <a:latin typeface="Calibri Light" panose="020F0302020204030204" pitchFamily="34" charset="0"/>
                <a:cs typeface="Calibri Light" panose="020F0302020204030204" pitchFamily="34" charset="0"/>
              </a:rPr>
              <a:t>Table 4. Continues ...</a:t>
            </a:r>
            <a:endParaRPr dirty="0">
              <a:solidFill>
                <a:srgbClr val="CC00FF"/>
              </a:solidFill>
              <a:latin typeface="Calibri Light" panose="020F0302020204030204" pitchFamily="34" charset="0"/>
              <a:cs typeface="Calibri Light" panose="020F030202020403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35794" y="179705"/>
            <a:ext cx="727075" cy="506095"/>
          </a:xfrm>
          <a:prstGeom prst="rect">
            <a:avLst/>
          </a:prstGeom>
        </p:spPr>
      </p:pic>
      <p:sp>
        <p:nvSpPr>
          <p:cNvPr id="4" name="object 4"/>
          <p:cNvSpPr txBox="1"/>
          <p:nvPr/>
        </p:nvSpPr>
        <p:spPr>
          <a:xfrm>
            <a:off x="492958" y="737949"/>
            <a:ext cx="9804018" cy="1360693"/>
          </a:xfrm>
          <a:prstGeom prst="rect">
            <a:avLst/>
          </a:prstGeom>
          <a:solidFill>
            <a:schemeClr val="bg1"/>
          </a:solidFill>
          <a:ln>
            <a:solidFill>
              <a:schemeClr val="bg1"/>
            </a:solidFill>
          </a:ln>
        </p:spPr>
        <p:txBody>
          <a:bodyPr vert="horz" wrap="square" lIns="0" tIns="26669" rIns="0" bIns="0" rtlCol="0">
            <a:spAutoFit/>
          </a:bodyPr>
          <a:lstStyle/>
          <a:p>
            <a:pPr marL="12700" marR="5080" algn="just">
              <a:spcBef>
                <a:spcPts val="209"/>
              </a:spcBef>
            </a:pPr>
            <a:r>
              <a:rPr b="1" dirty="0">
                <a:solidFill>
                  <a:srgbClr val="CC00FF"/>
                </a:solidFill>
                <a:latin typeface="Calibri Light" panose="020F0302020204030204" pitchFamily="34" charset="0"/>
                <a:cs typeface="Calibri Light" panose="020F0302020204030204" pitchFamily="34" charset="0"/>
              </a:rPr>
              <a:t>Entropy Weight Approach</a:t>
            </a:r>
            <a:r>
              <a:rPr dirty="0">
                <a:latin typeface="Calibri Light" panose="020F0302020204030204" pitchFamily="34" charset="0"/>
                <a:cs typeface="Calibri Light" panose="020F0302020204030204" pitchFamily="34" charset="0"/>
              </a:rPr>
              <a:t> - used to calculate the weight or the value dispersion in </a:t>
            </a:r>
            <a:r>
              <a:rPr dirty="0" smtClean="0">
                <a:latin typeface="Calibri Light" panose="020F0302020204030204" pitchFamily="34" charset="0"/>
                <a:cs typeface="Calibri Light" panose="020F0302020204030204" pitchFamily="34" charset="0"/>
              </a:rPr>
              <a:t>decision- </a:t>
            </a:r>
            <a:r>
              <a:rPr dirty="0">
                <a:latin typeface="Calibri Light" panose="020F0302020204030204" pitchFamily="34" charset="0"/>
                <a:cs typeface="Calibri Light" panose="020F0302020204030204" pitchFamily="34" charset="0"/>
              </a:rPr>
              <a:t>making of each indicator in a composite indicators system, based on the idea of the entropy from </a:t>
            </a:r>
            <a:r>
              <a:rPr dirty="0" smtClean="0">
                <a:latin typeface="Calibri Light" panose="020F0302020204030204" pitchFamily="34" charset="0"/>
                <a:cs typeface="Calibri Light" panose="020F0302020204030204" pitchFamily="34" charset="0"/>
              </a:rPr>
              <a:t>basic </a:t>
            </a:r>
            <a:r>
              <a:rPr dirty="0">
                <a:latin typeface="Calibri Light" panose="020F0302020204030204" pitchFamily="34" charset="0"/>
                <a:cs typeface="Calibri Light" panose="020F0302020204030204" pitchFamily="34" charset="0"/>
              </a:rPr>
              <a:t>information theory for the dataset [</a:t>
            </a:r>
            <a:r>
              <a:rPr dirty="0">
                <a:solidFill>
                  <a:srgbClr val="C00000"/>
                </a:solidFill>
                <a:latin typeface="Calibri Light" panose="020F0302020204030204" pitchFamily="34" charset="0"/>
                <a:cs typeface="Calibri Light" panose="020F0302020204030204" pitchFamily="34" charset="0"/>
              </a:rPr>
              <a:t>Erkhembaatar and Bataa (2020)</a:t>
            </a:r>
            <a:r>
              <a:rPr dirty="0">
                <a:latin typeface="Calibri Light" panose="020F0302020204030204" pitchFamily="34" charset="0"/>
                <a:cs typeface="Calibri Light" panose="020F0302020204030204" pitchFamily="34" charset="0"/>
              </a:rPr>
              <a:t>; and </a:t>
            </a:r>
            <a:r>
              <a:rPr dirty="0">
                <a:solidFill>
                  <a:srgbClr val="C00000"/>
                </a:solidFill>
                <a:latin typeface="Calibri Light" panose="020F0302020204030204" pitchFamily="34" charset="0"/>
                <a:cs typeface="Calibri Light" panose="020F0302020204030204" pitchFamily="34" charset="0"/>
              </a:rPr>
              <a:t>Zhu, </a:t>
            </a:r>
            <a:r>
              <a:rPr i="1" dirty="0">
                <a:solidFill>
                  <a:srgbClr val="C00000"/>
                </a:solidFill>
                <a:latin typeface="Calibri Light" panose="020F0302020204030204" pitchFamily="34" charset="0"/>
                <a:cs typeface="Calibri Light" panose="020F0302020204030204" pitchFamily="34" charset="0"/>
              </a:rPr>
              <a:t>et </a:t>
            </a:r>
            <a:r>
              <a:rPr i="1" dirty="0" smtClean="0">
                <a:solidFill>
                  <a:srgbClr val="C00000"/>
                </a:solidFill>
                <a:latin typeface="Calibri Light" panose="020F0302020204030204" pitchFamily="34" charset="0"/>
                <a:cs typeface="Calibri Light" panose="020F0302020204030204" pitchFamily="34" charset="0"/>
              </a:rPr>
              <a:t>al</a:t>
            </a:r>
            <a:r>
              <a:rPr lang="en-GB" dirty="0" smtClean="0">
                <a:solidFill>
                  <a:srgbClr val="C00000"/>
                </a:solidFill>
                <a:latin typeface="Calibri Light" panose="020F0302020204030204" pitchFamily="34" charset="0"/>
                <a:cs typeface="Calibri Light" panose="020F0302020204030204" pitchFamily="34" charset="0"/>
              </a:rPr>
              <a:t>.,</a:t>
            </a:r>
            <a:r>
              <a:rPr dirty="0" smtClean="0">
                <a:solidFill>
                  <a:srgbClr val="C00000"/>
                </a:solidFill>
                <a:latin typeface="Calibri Light" panose="020F0302020204030204" pitchFamily="34" charset="0"/>
                <a:cs typeface="Calibri Light" panose="020F0302020204030204" pitchFamily="34" charset="0"/>
              </a:rPr>
              <a:t> </a:t>
            </a:r>
            <a:r>
              <a:rPr dirty="0">
                <a:solidFill>
                  <a:srgbClr val="C00000"/>
                </a:solidFill>
                <a:latin typeface="Calibri Light" panose="020F0302020204030204" pitchFamily="34" charset="0"/>
                <a:cs typeface="Calibri Light" panose="020F0302020204030204" pitchFamily="34" charset="0"/>
              </a:rPr>
              <a:t>(2020)</a:t>
            </a:r>
            <a:r>
              <a:rPr dirty="0">
                <a:latin typeface="Calibri Light" panose="020F0302020204030204" pitchFamily="34" charset="0"/>
                <a:cs typeface="Calibri Light" panose="020F0302020204030204" pitchFamily="34" charset="0"/>
              </a:rPr>
              <a:t>].</a:t>
            </a:r>
          </a:p>
          <a:p>
            <a:pPr>
              <a:spcBef>
                <a:spcPts val="10"/>
              </a:spcBef>
            </a:pPr>
            <a:endParaRPr sz="1400" dirty="0">
              <a:latin typeface="Calibri Light" panose="020F0302020204030204" pitchFamily="34" charset="0"/>
              <a:cs typeface="Calibri Light" panose="020F0302020204030204" pitchFamily="34" charset="0"/>
            </a:endParaRPr>
          </a:p>
          <a:p>
            <a:pPr marL="12700" marR="5080" algn="just"/>
            <a:r>
              <a:rPr b="1" dirty="0">
                <a:solidFill>
                  <a:srgbClr val="0070C0"/>
                </a:solidFill>
                <a:latin typeface="Calibri Light" panose="020F0302020204030204" pitchFamily="34" charset="0"/>
                <a:cs typeface="Calibri Light" panose="020F0302020204030204" pitchFamily="34" charset="0"/>
              </a:rPr>
              <a:t>The first step </a:t>
            </a:r>
            <a:r>
              <a:rPr dirty="0">
                <a:latin typeface="Calibri Light" panose="020F0302020204030204" pitchFamily="34" charset="0"/>
                <a:cs typeface="Calibri Light" panose="020F0302020204030204" pitchFamily="34" charset="0"/>
              </a:rPr>
              <a:t>is standardisation of </a:t>
            </a:r>
            <a:r>
              <a:rPr lang="en-GB" dirty="0">
                <a:latin typeface="Calibri Light" panose="020F0302020204030204" pitchFamily="34" charset="0"/>
                <a:cs typeface="Calibri Light" panose="020F0302020204030204" pitchFamily="34" charset="0"/>
              </a:rPr>
              <a:t>TS</a:t>
            </a:r>
            <a:r>
              <a:rPr dirty="0">
                <a:latin typeface="Calibri Light" panose="020F0302020204030204" pitchFamily="34" charset="0"/>
                <a:cs typeface="Calibri Light" panose="020F0302020204030204" pitchFamily="34" charset="0"/>
              </a:rPr>
              <a:t>, using min-max approach </a:t>
            </a:r>
            <a:r>
              <a:rPr lang="en-GB" dirty="0" smtClean="0">
                <a:latin typeface="Calibri Light" panose="020F0302020204030204" pitchFamily="34" charset="0"/>
                <a:cs typeface="Calibri Light" panose="020F0302020204030204" pitchFamily="34" charset="0"/>
              </a:rPr>
              <a:t>as used by </a:t>
            </a:r>
            <a:r>
              <a:rPr dirty="0" smtClean="0">
                <a:solidFill>
                  <a:srgbClr val="C00000"/>
                </a:solidFill>
                <a:latin typeface="Calibri Light" panose="020F0302020204030204" pitchFamily="34" charset="0"/>
                <a:cs typeface="Calibri Light" panose="020F0302020204030204" pitchFamily="34" charset="0"/>
              </a:rPr>
              <a:t>Khalid</a:t>
            </a:r>
            <a:r>
              <a:rPr dirty="0">
                <a:solidFill>
                  <a:srgbClr val="C00000"/>
                </a:solidFill>
                <a:latin typeface="Calibri Light" panose="020F0302020204030204" pitchFamily="34" charset="0"/>
                <a:cs typeface="Calibri Light" panose="020F0302020204030204" pitchFamily="34" charset="0"/>
              </a:rPr>
              <a:t>, </a:t>
            </a:r>
            <a:r>
              <a:rPr i="1" dirty="0">
                <a:solidFill>
                  <a:srgbClr val="C00000"/>
                </a:solidFill>
                <a:latin typeface="Calibri Light" panose="020F0302020204030204" pitchFamily="34" charset="0"/>
                <a:cs typeface="Calibri Light" panose="020F0302020204030204" pitchFamily="34" charset="0"/>
              </a:rPr>
              <a:t>et </a:t>
            </a:r>
            <a:r>
              <a:rPr i="1" dirty="0" smtClean="0">
                <a:solidFill>
                  <a:srgbClr val="C00000"/>
                </a:solidFill>
                <a:latin typeface="Calibri Light" panose="020F0302020204030204" pitchFamily="34" charset="0"/>
                <a:cs typeface="Calibri Light" panose="020F0302020204030204" pitchFamily="34" charset="0"/>
              </a:rPr>
              <a:t>al</a:t>
            </a:r>
            <a:r>
              <a:rPr lang="en-GB" dirty="0" smtClean="0">
                <a:solidFill>
                  <a:srgbClr val="C00000"/>
                </a:solidFill>
                <a:latin typeface="Calibri Light" panose="020F0302020204030204" pitchFamily="34" charset="0"/>
                <a:cs typeface="Calibri Light" panose="020F0302020204030204" pitchFamily="34" charset="0"/>
              </a:rPr>
              <a:t>.,</a:t>
            </a:r>
            <a:r>
              <a:rPr dirty="0" smtClean="0">
                <a:solidFill>
                  <a:srgbClr val="C00000"/>
                </a:solidFill>
                <a:latin typeface="Calibri Light" panose="020F0302020204030204" pitchFamily="34" charset="0"/>
                <a:cs typeface="Calibri Light" panose="020F0302020204030204" pitchFamily="34" charset="0"/>
              </a:rPr>
              <a:t> </a:t>
            </a:r>
            <a:r>
              <a:rPr dirty="0">
                <a:solidFill>
                  <a:srgbClr val="C00000"/>
                </a:solidFill>
                <a:latin typeface="Calibri Light" panose="020F0302020204030204" pitchFamily="34" charset="0"/>
                <a:cs typeface="Calibri Light" panose="020F0302020204030204" pitchFamily="34" charset="0"/>
              </a:rPr>
              <a:t>(</a:t>
            </a:r>
            <a:r>
              <a:rPr dirty="0" smtClean="0">
                <a:solidFill>
                  <a:srgbClr val="C00000"/>
                </a:solidFill>
                <a:latin typeface="Calibri Light" panose="020F0302020204030204" pitchFamily="34" charset="0"/>
                <a:cs typeface="Calibri Light" panose="020F0302020204030204" pitchFamily="34" charset="0"/>
              </a:rPr>
              <a:t>2020</a:t>
            </a:r>
            <a:r>
              <a:rPr lang="en-GB" dirty="0" smtClean="0">
                <a:solidFill>
                  <a:srgbClr val="C00000"/>
                </a:solidFill>
                <a:latin typeface="Calibri Light" panose="020F0302020204030204" pitchFamily="34" charset="0"/>
                <a:cs typeface="Calibri Light" panose="020F0302020204030204" pitchFamily="34" charset="0"/>
              </a:rPr>
              <a:t>)</a:t>
            </a:r>
            <a:r>
              <a:rPr lang="en-GB" dirty="0" smtClean="0">
                <a:latin typeface="Calibri Light" panose="020F0302020204030204" pitchFamily="34" charset="0"/>
                <a:cs typeface="Calibri Light" panose="020F0302020204030204" pitchFamily="34" charset="0"/>
              </a:rPr>
              <a:t>:</a:t>
            </a:r>
            <a:endParaRPr dirty="0">
              <a:latin typeface="Calibri Light" panose="020F0302020204030204" pitchFamily="34" charset="0"/>
              <a:cs typeface="Calibri Light" panose="020F0302020204030204" pitchFamily="34" charset="0"/>
            </a:endParaRPr>
          </a:p>
        </p:txBody>
      </p:sp>
      <p:graphicFrame>
        <p:nvGraphicFramePr>
          <p:cNvPr id="5" name="object 5"/>
          <p:cNvGraphicFramePr>
            <a:graphicFrameLocks noGrp="1"/>
          </p:cNvGraphicFramePr>
          <p:nvPr>
            <p:extLst>
              <p:ext uri="{D42A27DB-BD31-4B8C-83A1-F6EECF244321}">
                <p14:modId xmlns:p14="http://schemas.microsoft.com/office/powerpoint/2010/main" val="612287477"/>
              </p:ext>
            </p:extLst>
          </p:nvPr>
        </p:nvGraphicFramePr>
        <p:xfrm>
          <a:off x="505977" y="2262253"/>
          <a:ext cx="9804016" cy="1683322"/>
        </p:xfrm>
        <a:graphic>
          <a:graphicData uri="http://schemas.openxmlformats.org/drawingml/2006/table">
            <a:tbl>
              <a:tblPr firstRow="1" bandRow="1">
                <a:tableStyleId>{2D5ABB26-0587-4C30-8999-92F81FD0307C}</a:tableStyleId>
              </a:tblPr>
              <a:tblGrid>
                <a:gridCol w="3599179">
                  <a:extLst>
                    <a:ext uri="{9D8B030D-6E8A-4147-A177-3AD203B41FA5}">
                      <a16:colId xmlns="" xmlns:a16="http://schemas.microsoft.com/office/drawing/2014/main" val="20000"/>
                    </a:ext>
                  </a:extLst>
                </a:gridCol>
                <a:gridCol w="4320355">
                  <a:extLst>
                    <a:ext uri="{9D8B030D-6E8A-4147-A177-3AD203B41FA5}">
                      <a16:colId xmlns="" xmlns:a16="http://schemas.microsoft.com/office/drawing/2014/main" val="20001"/>
                    </a:ext>
                  </a:extLst>
                </a:gridCol>
                <a:gridCol w="1884482">
                  <a:extLst>
                    <a:ext uri="{9D8B030D-6E8A-4147-A177-3AD203B41FA5}">
                      <a16:colId xmlns="" xmlns:a16="http://schemas.microsoft.com/office/drawing/2014/main" val="20002"/>
                    </a:ext>
                  </a:extLst>
                </a:gridCol>
              </a:tblGrid>
              <a:tr h="617429">
                <a:tc>
                  <a:txBody>
                    <a:bodyPr/>
                    <a:lstStyle/>
                    <a:p>
                      <a:pPr marR="288290" algn="r">
                        <a:lnSpc>
                          <a:spcPct val="100000"/>
                        </a:lnSpc>
                        <a:spcBef>
                          <a:spcPts val="930"/>
                        </a:spcBef>
                      </a:pPr>
                      <a:r>
                        <a:rPr sz="2000" spc="-5" dirty="0">
                          <a:solidFill>
                            <a:srgbClr val="00AF50"/>
                          </a:solidFill>
                          <a:latin typeface="Calibri Light" panose="020F0302020204030204" pitchFamily="34" charset="0"/>
                          <a:cs typeface="Calibri Light" panose="020F0302020204030204" pitchFamily="34" charset="0"/>
                        </a:rPr>
                        <a:t>Pos</a:t>
                      </a:r>
                      <a:r>
                        <a:rPr sz="2000" spc="-10" dirty="0">
                          <a:solidFill>
                            <a:srgbClr val="00AF50"/>
                          </a:solidFill>
                          <a:latin typeface="Calibri Light" panose="020F0302020204030204" pitchFamily="34" charset="0"/>
                          <a:cs typeface="Calibri Light" panose="020F0302020204030204" pitchFamily="34" charset="0"/>
                        </a:rPr>
                        <a:t>i</a:t>
                      </a:r>
                      <a:r>
                        <a:rPr sz="2000" spc="10" dirty="0">
                          <a:solidFill>
                            <a:srgbClr val="00AF50"/>
                          </a:solidFill>
                          <a:latin typeface="Calibri Light" panose="020F0302020204030204" pitchFamily="34" charset="0"/>
                          <a:cs typeface="Calibri Light" panose="020F0302020204030204" pitchFamily="34" charset="0"/>
                        </a:rPr>
                        <a:t>t</a:t>
                      </a:r>
                      <a:r>
                        <a:rPr sz="2000" spc="-5" dirty="0">
                          <a:solidFill>
                            <a:srgbClr val="00AF50"/>
                          </a:solidFill>
                          <a:latin typeface="Calibri Light" panose="020F0302020204030204" pitchFamily="34" charset="0"/>
                          <a:cs typeface="Calibri Light" panose="020F0302020204030204" pitchFamily="34" charset="0"/>
                        </a:rPr>
                        <a:t>iv</a:t>
                      </a:r>
                      <a:r>
                        <a:rPr sz="2000" dirty="0">
                          <a:solidFill>
                            <a:srgbClr val="00AF50"/>
                          </a:solidFill>
                          <a:latin typeface="Calibri Light" panose="020F0302020204030204" pitchFamily="34" charset="0"/>
                          <a:cs typeface="Calibri Light" panose="020F0302020204030204" pitchFamily="34" charset="0"/>
                        </a:rPr>
                        <a:t>e</a:t>
                      </a:r>
                      <a:r>
                        <a:rPr sz="2000" spc="-110" dirty="0">
                          <a:solidFill>
                            <a:srgbClr val="00AF50"/>
                          </a:solidFill>
                          <a:latin typeface="Calibri Light" panose="020F0302020204030204" pitchFamily="34" charset="0"/>
                          <a:cs typeface="Calibri Light" panose="020F0302020204030204" pitchFamily="34" charset="0"/>
                        </a:rPr>
                        <a:t> </a:t>
                      </a:r>
                      <a:r>
                        <a:rPr sz="2000" spc="-5" dirty="0">
                          <a:solidFill>
                            <a:srgbClr val="00AF50"/>
                          </a:solidFill>
                          <a:latin typeface="Calibri Light" panose="020F0302020204030204" pitchFamily="34" charset="0"/>
                          <a:cs typeface="Calibri Light" panose="020F0302020204030204" pitchFamily="34" charset="0"/>
                        </a:rPr>
                        <a:t>effects</a:t>
                      </a:r>
                      <a:endParaRPr sz="2000" dirty="0">
                        <a:latin typeface="Calibri Light" panose="020F0302020204030204" pitchFamily="34" charset="0"/>
                        <a:cs typeface="Calibri Light" panose="020F0302020204030204" pitchFamily="34" charset="0"/>
                      </a:endParaRPr>
                    </a:p>
                  </a:txBody>
                  <a:tcPr marL="0" marR="0" marT="11811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447675" algn="ctr">
                        <a:lnSpc>
                          <a:spcPts val="1960"/>
                        </a:lnSpc>
                      </a:pPr>
                      <a:r>
                        <a:rPr sz="2000" spc="-20" dirty="0">
                          <a:latin typeface="Calibri Light" panose="020F0302020204030204" pitchFamily="34" charset="0"/>
                          <a:cs typeface="Calibri Light" panose="020F0302020204030204" pitchFamily="34" charset="0"/>
                        </a:rPr>
                        <a:t>𝑋</a:t>
                      </a:r>
                      <a:r>
                        <a:rPr sz="2175" spc="-30" baseline="-15325" dirty="0">
                          <a:latin typeface="Calibri Light" panose="020F0302020204030204" pitchFamily="34" charset="0"/>
                          <a:cs typeface="Calibri Light" panose="020F0302020204030204" pitchFamily="34" charset="0"/>
                        </a:rPr>
                        <a:t>𝑖</a:t>
                      </a:r>
                      <a:r>
                        <a:rPr sz="2175" spc="315" baseline="-15325" dirty="0">
                          <a:latin typeface="Calibri Light" panose="020F0302020204030204" pitchFamily="34" charset="0"/>
                          <a:cs typeface="Calibri Light" panose="020F0302020204030204" pitchFamily="34" charset="0"/>
                        </a:rPr>
                        <a:t> </a:t>
                      </a:r>
                      <a:r>
                        <a:rPr sz="2000" dirty="0">
                          <a:latin typeface="Calibri Light" panose="020F0302020204030204" pitchFamily="34" charset="0"/>
                          <a:cs typeface="Calibri Light" panose="020F0302020204030204" pitchFamily="34" charset="0"/>
                        </a:rPr>
                        <a:t>−</a:t>
                      </a:r>
                      <a:r>
                        <a:rPr sz="2000" spc="-20" dirty="0">
                          <a:latin typeface="Calibri Light" panose="020F0302020204030204" pitchFamily="34" charset="0"/>
                          <a:cs typeface="Calibri Light" panose="020F0302020204030204" pitchFamily="34" charset="0"/>
                        </a:rPr>
                        <a:t> </a:t>
                      </a:r>
                      <a:r>
                        <a:rPr sz="2000" spc="15" dirty="0">
                          <a:latin typeface="Calibri Light" panose="020F0302020204030204" pitchFamily="34" charset="0"/>
                          <a:cs typeface="Calibri Light" panose="020F0302020204030204" pitchFamily="34" charset="0"/>
                        </a:rPr>
                        <a:t>𝑚𝑖𝑛(𝑋</a:t>
                      </a:r>
                      <a:r>
                        <a:rPr sz="2175" spc="22" baseline="-15325" dirty="0">
                          <a:latin typeface="Calibri Light" panose="020F0302020204030204" pitchFamily="34" charset="0"/>
                          <a:cs typeface="Calibri Light" panose="020F0302020204030204" pitchFamily="34" charset="0"/>
                        </a:rPr>
                        <a:t>𝑖</a:t>
                      </a:r>
                      <a:r>
                        <a:rPr sz="2000" spc="15" dirty="0">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p>
                      <a:pPr marL="595630">
                        <a:lnSpc>
                          <a:spcPts val="1680"/>
                        </a:lnSpc>
                        <a:spcBef>
                          <a:spcPts val="455"/>
                        </a:spcBef>
                      </a:pPr>
                      <a:r>
                        <a:rPr sz="3000" spc="-382" baseline="37500" dirty="0">
                          <a:latin typeface="Calibri Light" panose="020F0302020204030204" pitchFamily="34" charset="0"/>
                          <a:cs typeface="Calibri Light" panose="020F0302020204030204" pitchFamily="34" charset="0"/>
                        </a:rPr>
                        <a:t>𝑥̃</a:t>
                      </a:r>
                      <a:r>
                        <a:rPr sz="2175" spc="-382" baseline="36398" dirty="0">
                          <a:latin typeface="Calibri Light" panose="020F0302020204030204" pitchFamily="34" charset="0"/>
                          <a:cs typeface="Calibri Light" panose="020F0302020204030204" pitchFamily="34" charset="0"/>
                        </a:rPr>
                        <a:t>𝑖</a:t>
                      </a:r>
                      <a:r>
                        <a:rPr sz="2175" spc="22" baseline="36398" dirty="0">
                          <a:latin typeface="Calibri Light" panose="020F0302020204030204" pitchFamily="34" charset="0"/>
                          <a:cs typeface="Calibri Light" panose="020F0302020204030204" pitchFamily="34" charset="0"/>
                        </a:rPr>
                        <a:t>  </a:t>
                      </a:r>
                      <a:r>
                        <a:rPr sz="3000" baseline="37500" dirty="0">
                          <a:latin typeface="Calibri Light" panose="020F0302020204030204" pitchFamily="34" charset="0"/>
                          <a:cs typeface="Calibri Light" panose="020F0302020204030204" pitchFamily="34" charset="0"/>
                        </a:rPr>
                        <a:t>=</a:t>
                      </a:r>
                      <a:r>
                        <a:rPr sz="3000" spc="142" baseline="37500" dirty="0">
                          <a:latin typeface="Calibri Light" panose="020F0302020204030204" pitchFamily="34" charset="0"/>
                          <a:cs typeface="Calibri Light" panose="020F0302020204030204" pitchFamily="34" charset="0"/>
                        </a:rPr>
                        <a:t> </a:t>
                      </a:r>
                      <a:r>
                        <a:rPr sz="2000" spc="10" dirty="0">
                          <a:latin typeface="Calibri Light" panose="020F0302020204030204" pitchFamily="34" charset="0"/>
                          <a:cs typeface="Calibri Light" panose="020F0302020204030204" pitchFamily="34" charset="0"/>
                        </a:rPr>
                        <a:t>𝑚𝑎𝑥(𝑋</a:t>
                      </a:r>
                      <a:r>
                        <a:rPr sz="2000" spc="105" dirty="0">
                          <a:latin typeface="Calibri Light" panose="020F0302020204030204" pitchFamily="34" charset="0"/>
                          <a:cs typeface="Calibri Light" panose="020F0302020204030204" pitchFamily="34" charset="0"/>
                        </a:rPr>
                        <a:t> </a:t>
                      </a:r>
                      <a:r>
                        <a:rPr sz="2000" dirty="0">
                          <a:latin typeface="Calibri Light" panose="020F0302020204030204" pitchFamily="34" charset="0"/>
                          <a:cs typeface="Calibri Light" panose="020F0302020204030204" pitchFamily="34" charset="0"/>
                        </a:rPr>
                        <a:t>)</a:t>
                      </a:r>
                      <a:r>
                        <a:rPr sz="2000" spc="-10" dirty="0">
                          <a:latin typeface="Calibri Light" panose="020F0302020204030204" pitchFamily="34" charset="0"/>
                          <a:cs typeface="Calibri Light" panose="020F0302020204030204" pitchFamily="34" charset="0"/>
                        </a:rPr>
                        <a:t> </a:t>
                      </a:r>
                      <a:r>
                        <a:rPr sz="2000" dirty="0">
                          <a:latin typeface="Calibri Light" panose="020F0302020204030204" pitchFamily="34" charset="0"/>
                          <a:cs typeface="Calibri Light" panose="020F0302020204030204" pitchFamily="34" charset="0"/>
                        </a:rPr>
                        <a:t>−</a:t>
                      </a:r>
                      <a:r>
                        <a:rPr sz="2000" spc="-20" dirty="0">
                          <a:latin typeface="Calibri Light" panose="020F0302020204030204" pitchFamily="34" charset="0"/>
                          <a:cs typeface="Calibri Light" panose="020F0302020204030204" pitchFamily="34" charset="0"/>
                        </a:rPr>
                        <a:t> </a:t>
                      </a:r>
                      <a:r>
                        <a:rPr sz="2000" dirty="0">
                          <a:latin typeface="Calibri Light" panose="020F0302020204030204" pitchFamily="34" charset="0"/>
                          <a:cs typeface="Calibri Light" panose="020F0302020204030204" pitchFamily="34" charset="0"/>
                        </a:rPr>
                        <a:t>𝑚𝑖𝑛(𝑋</a:t>
                      </a:r>
                      <a:r>
                        <a:rPr sz="2000" spc="105" dirty="0">
                          <a:latin typeface="Calibri Light" panose="020F0302020204030204" pitchFamily="34" charset="0"/>
                          <a:cs typeface="Calibri Light" panose="020F0302020204030204" pitchFamily="34" charset="0"/>
                        </a:rPr>
                        <a:t> </a:t>
                      </a:r>
                      <a:r>
                        <a:rPr sz="2000" dirty="0">
                          <a:latin typeface="Calibri Light" panose="020F0302020204030204" pitchFamily="34" charset="0"/>
                          <a:cs typeface="Calibri Light" panose="020F0302020204030204" pitchFamily="34" charset="0"/>
                        </a:rPr>
                        <a:t>)</a:t>
                      </a:r>
                    </a:p>
                    <a:p>
                      <a:pPr marL="178435" algn="ctr">
                        <a:lnSpc>
                          <a:spcPts val="1019"/>
                        </a:lnSpc>
                        <a:tabLst>
                          <a:tab pos="1369060" algn="l"/>
                        </a:tabLst>
                      </a:pPr>
                      <a:r>
                        <a:rPr sz="1450" spc="45" dirty="0">
                          <a:latin typeface="Calibri Light" panose="020F0302020204030204" pitchFamily="34" charset="0"/>
                          <a:cs typeface="Calibri Light" panose="020F0302020204030204" pitchFamily="34" charset="0"/>
                        </a:rPr>
                        <a:t>𝑖	𝑖</a:t>
                      </a:r>
                      <a:endParaRPr sz="1450" dirty="0">
                        <a:latin typeface="Calibri Light" panose="020F0302020204030204" pitchFamily="34" charset="0"/>
                        <a:cs typeface="Calibri Light" panose="020F03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119380" algn="r">
                        <a:lnSpc>
                          <a:spcPct val="100000"/>
                        </a:lnSpc>
                        <a:spcBef>
                          <a:spcPts val="1085"/>
                        </a:spcBef>
                      </a:pPr>
                      <a:r>
                        <a:rPr sz="1800" spc="-150" dirty="0">
                          <a:latin typeface="Calibri Light" panose="020F0302020204030204" pitchFamily="34" charset="0"/>
                          <a:cs typeface="Calibri Light" panose="020F0302020204030204" pitchFamily="34" charset="0"/>
                        </a:rPr>
                        <a:t>(</a:t>
                      </a:r>
                      <a:r>
                        <a:rPr sz="1800" spc="-150" dirty="0" smtClean="0">
                          <a:latin typeface="Calibri Light" panose="020F0302020204030204" pitchFamily="34" charset="0"/>
                          <a:cs typeface="Calibri Light" panose="020F0302020204030204" pitchFamily="34" charset="0"/>
                        </a:rPr>
                        <a:t>1</a:t>
                      </a:r>
                      <a:r>
                        <a:rPr lang="en-GB" sz="1800" spc="-150" dirty="0" smtClean="0">
                          <a:latin typeface="Calibri Light" panose="020F0302020204030204" pitchFamily="34" charset="0"/>
                          <a:cs typeface="Calibri Light" panose="020F0302020204030204" pitchFamily="34" charset="0"/>
                        </a:rPr>
                        <a:t>5</a:t>
                      </a:r>
                      <a:r>
                        <a:rPr sz="1800" spc="-150" dirty="0" smtClean="0">
                          <a:latin typeface="Calibri Light" panose="020F0302020204030204" pitchFamily="34" charset="0"/>
                          <a:cs typeface="Calibri Light" panose="020F0302020204030204" pitchFamily="34" charset="0"/>
                        </a:rPr>
                        <a:t>)</a:t>
                      </a:r>
                      <a:endParaRPr sz="1800" dirty="0">
                        <a:latin typeface="Calibri Light" panose="020F0302020204030204" pitchFamily="34" charset="0"/>
                        <a:cs typeface="Calibri Light" panose="020F0302020204030204" pitchFamily="34" charset="0"/>
                      </a:endParaRPr>
                    </a:p>
                  </a:txBody>
                  <a:tcPr marL="0" marR="0" marT="13779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977983">
                <a:tc>
                  <a:txBody>
                    <a:bodyPr/>
                    <a:lstStyle/>
                    <a:p>
                      <a:pPr>
                        <a:lnSpc>
                          <a:spcPct val="100000"/>
                        </a:lnSpc>
                        <a:spcBef>
                          <a:spcPts val="30"/>
                        </a:spcBef>
                      </a:pPr>
                      <a:endParaRPr sz="3000" b="0" dirty="0">
                        <a:latin typeface="Calibri Light" panose="020F0302020204030204" pitchFamily="34" charset="0"/>
                        <a:cs typeface="Calibri Light" panose="020F0302020204030204" pitchFamily="34" charset="0"/>
                      </a:endParaRPr>
                    </a:p>
                    <a:p>
                      <a:pPr marR="287655" algn="r">
                        <a:lnSpc>
                          <a:spcPct val="100000"/>
                        </a:lnSpc>
                      </a:pPr>
                      <a:r>
                        <a:rPr sz="2000" b="0" dirty="0">
                          <a:solidFill>
                            <a:srgbClr val="00AF50"/>
                          </a:solidFill>
                          <a:latin typeface="Calibri Light" panose="020F0302020204030204" pitchFamily="34" charset="0"/>
                          <a:cs typeface="Calibri Light" panose="020F0302020204030204" pitchFamily="34" charset="0"/>
                        </a:rPr>
                        <a:t>N</a:t>
                      </a:r>
                      <a:r>
                        <a:rPr sz="2000" b="0" spc="-10" dirty="0">
                          <a:solidFill>
                            <a:srgbClr val="00AF50"/>
                          </a:solidFill>
                          <a:latin typeface="Calibri Light" panose="020F0302020204030204" pitchFamily="34" charset="0"/>
                          <a:cs typeface="Calibri Light" panose="020F0302020204030204" pitchFamily="34" charset="0"/>
                        </a:rPr>
                        <a:t>e</a:t>
                      </a:r>
                      <a:r>
                        <a:rPr sz="2000" b="0" spc="10" dirty="0">
                          <a:solidFill>
                            <a:srgbClr val="00AF50"/>
                          </a:solidFill>
                          <a:latin typeface="Calibri Light" panose="020F0302020204030204" pitchFamily="34" charset="0"/>
                          <a:cs typeface="Calibri Light" panose="020F0302020204030204" pitchFamily="34" charset="0"/>
                        </a:rPr>
                        <a:t>g</a:t>
                      </a:r>
                      <a:r>
                        <a:rPr sz="2000" b="0" spc="-5" dirty="0">
                          <a:solidFill>
                            <a:srgbClr val="00AF50"/>
                          </a:solidFill>
                          <a:latin typeface="Calibri Light" panose="020F0302020204030204" pitchFamily="34" charset="0"/>
                          <a:cs typeface="Calibri Light" panose="020F0302020204030204" pitchFamily="34" charset="0"/>
                        </a:rPr>
                        <a:t>ativ</a:t>
                      </a:r>
                      <a:r>
                        <a:rPr sz="2000" b="0" dirty="0">
                          <a:solidFill>
                            <a:srgbClr val="00AF50"/>
                          </a:solidFill>
                          <a:latin typeface="Calibri Light" panose="020F0302020204030204" pitchFamily="34" charset="0"/>
                          <a:cs typeface="Calibri Light" panose="020F0302020204030204" pitchFamily="34" charset="0"/>
                        </a:rPr>
                        <a:t>e</a:t>
                      </a:r>
                      <a:r>
                        <a:rPr sz="2000" b="0" spc="-114" dirty="0">
                          <a:solidFill>
                            <a:srgbClr val="00AF50"/>
                          </a:solidFill>
                          <a:latin typeface="Calibri Light" panose="020F0302020204030204" pitchFamily="34" charset="0"/>
                          <a:cs typeface="Calibri Light" panose="020F0302020204030204" pitchFamily="34" charset="0"/>
                        </a:rPr>
                        <a:t> </a:t>
                      </a:r>
                      <a:r>
                        <a:rPr sz="2000" b="0" spc="-5" dirty="0">
                          <a:solidFill>
                            <a:srgbClr val="00AF50"/>
                          </a:solidFill>
                          <a:latin typeface="Calibri Light" panose="020F0302020204030204" pitchFamily="34" charset="0"/>
                          <a:cs typeface="Calibri Light" panose="020F0302020204030204" pitchFamily="34" charset="0"/>
                        </a:rPr>
                        <a:t>ef</a:t>
                      </a:r>
                      <a:r>
                        <a:rPr sz="2000" b="0" spc="5" dirty="0">
                          <a:solidFill>
                            <a:srgbClr val="00AF50"/>
                          </a:solidFill>
                          <a:latin typeface="Calibri Light" panose="020F0302020204030204" pitchFamily="34" charset="0"/>
                          <a:cs typeface="Calibri Light" panose="020F0302020204030204" pitchFamily="34" charset="0"/>
                        </a:rPr>
                        <a:t>f</a:t>
                      </a:r>
                      <a:r>
                        <a:rPr sz="2000" b="0" spc="-5" dirty="0">
                          <a:solidFill>
                            <a:srgbClr val="00AF50"/>
                          </a:solidFill>
                          <a:latin typeface="Calibri Light" panose="020F0302020204030204" pitchFamily="34" charset="0"/>
                          <a:cs typeface="Calibri Light" panose="020F0302020204030204" pitchFamily="34" charset="0"/>
                        </a:rPr>
                        <a:t>ects</a:t>
                      </a:r>
                      <a:endParaRPr sz="2000" b="0" dirty="0">
                        <a:latin typeface="Calibri Light" panose="020F0302020204030204" pitchFamily="34" charset="0"/>
                        <a:cs typeface="Calibri Light" panose="020F0302020204030204" pitchFamily="34" charset="0"/>
                      </a:endParaRPr>
                    </a:p>
                  </a:txBody>
                  <a:tcPr marL="0" marR="0" marT="381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40"/>
                        </a:spcBef>
                      </a:pPr>
                      <a:endParaRPr sz="1800" b="0" dirty="0">
                        <a:latin typeface="Calibri Light" panose="020F0302020204030204" pitchFamily="34" charset="0"/>
                        <a:cs typeface="Calibri Light" panose="020F0302020204030204" pitchFamily="34" charset="0"/>
                      </a:endParaRPr>
                    </a:p>
                    <a:p>
                      <a:pPr marL="10795" algn="ctr">
                        <a:lnSpc>
                          <a:spcPct val="100000"/>
                        </a:lnSpc>
                      </a:pPr>
                      <a:r>
                        <a:rPr sz="2000" b="0" dirty="0">
                          <a:latin typeface="Calibri Light" panose="020F0302020204030204" pitchFamily="34" charset="0"/>
                          <a:cs typeface="Calibri Light" panose="020F0302020204030204" pitchFamily="34" charset="0"/>
                        </a:rPr>
                        <a:t>𝑿</a:t>
                      </a:r>
                      <a:r>
                        <a:rPr sz="2175" b="0" baseline="-15325" dirty="0">
                          <a:latin typeface="Calibri Light" panose="020F0302020204030204" pitchFamily="34" charset="0"/>
                          <a:cs typeface="Calibri Light" panose="020F0302020204030204" pitchFamily="34" charset="0"/>
                        </a:rPr>
                        <a:t>𝒊</a:t>
                      </a:r>
                      <a:r>
                        <a:rPr sz="2175" b="0" spc="270" baseline="-15325" dirty="0">
                          <a:latin typeface="Calibri Light" panose="020F0302020204030204" pitchFamily="34" charset="0"/>
                          <a:cs typeface="Calibri Light" panose="020F0302020204030204" pitchFamily="34" charset="0"/>
                        </a:rPr>
                        <a:t> </a:t>
                      </a:r>
                      <a:r>
                        <a:rPr sz="2000" b="0" dirty="0">
                          <a:latin typeface="Calibri Light" panose="020F0302020204030204" pitchFamily="34" charset="0"/>
                          <a:cs typeface="Calibri Light" panose="020F0302020204030204" pitchFamily="34" charset="0"/>
                        </a:rPr>
                        <a:t>−</a:t>
                      </a:r>
                      <a:r>
                        <a:rPr sz="2000" b="0" spc="-30" dirty="0">
                          <a:latin typeface="Calibri Light" panose="020F0302020204030204" pitchFamily="34" charset="0"/>
                          <a:cs typeface="Calibri Light" panose="020F0302020204030204" pitchFamily="34" charset="0"/>
                        </a:rPr>
                        <a:t> </a:t>
                      </a:r>
                      <a:r>
                        <a:rPr sz="2000" b="0" spc="10" dirty="0">
                          <a:latin typeface="Calibri Light" panose="020F0302020204030204" pitchFamily="34" charset="0"/>
                          <a:cs typeface="Calibri Light" panose="020F0302020204030204" pitchFamily="34" charset="0"/>
                        </a:rPr>
                        <a:t>𝒎𝒊𝒏(𝑿</a:t>
                      </a:r>
                      <a:r>
                        <a:rPr sz="2175" b="0" spc="15" baseline="-15325" dirty="0">
                          <a:latin typeface="Calibri Light" panose="020F0302020204030204" pitchFamily="34" charset="0"/>
                          <a:cs typeface="Calibri Light" panose="020F0302020204030204" pitchFamily="34" charset="0"/>
                        </a:rPr>
                        <a:t>𝒊</a:t>
                      </a:r>
                      <a:r>
                        <a:rPr sz="2000" b="0" spc="10" dirty="0">
                          <a:latin typeface="Calibri Light" panose="020F0302020204030204" pitchFamily="34" charset="0"/>
                          <a:cs typeface="Calibri Light" panose="020F0302020204030204" pitchFamily="34" charset="0"/>
                        </a:rPr>
                        <a:t>)</a:t>
                      </a:r>
                      <a:endParaRPr sz="2000" b="0" dirty="0">
                        <a:latin typeface="Calibri Light" panose="020F0302020204030204" pitchFamily="34" charset="0"/>
                        <a:cs typeface="Calibri Light" panose="020F0302020204030204" pitchFamily="34" charset="0"/>
                      </a:endParaRPr>
                    </a:p>
                    <a:p>
                      <a:pPr marL="295275" marR="0" lvl="0" indent="0" defTabSz="914400" eaLnBrk="1" fontAlgn="auto" latinLnBrk="0" hangingPunct="1">
                        <a:lnSpc>
                          <a:spcPts val="1680"/>
                        </a:lnSpc>
                        <a:spcBef>
                          <a:spcPts val="455"/>
                        </a:spcBef>
                        <a:spcAft>
                          <a:spcPts val="0"/>
                        </a:spcAft>
                        <a:buClrTx/>
                        <a:buSzTx/>
                        <a:buFontTx/>
                        <a:buNone/>
                        <a:tabLst/>
                        <a:defRPr/>
                      </a:pPr>
                      <a:r>
                        <a:rPr sz="3000" b="0" spc="-577" baseline="37500" dirty="0">
                          <a:latin typeface="Calibri Light" panose="020F0302020204030204" pitchFamily="34" charset="0"/>
                          <a:cs typeface="Calibri Light" panose="020F0302020204030204" pitchFamily="34" charset="0"/>
                        </a:rPr>
                        <a:t>𝒙̃</a:t>
                      </a:r>
                      <a:r>
                        <a:rPr sz="2175" b="0" spc="-577" baseline="36398" dirty="0" smtClean="0">
                          <a:latin typeface="Calibri Light" panose="020F0302020204030204" pitchFamily="34" charset="0"/>
                          <a:cs typeface="Calibri Light" panose="020F0302020204030204" pitchFamily="34" charset="0"/>
                        </a:rPr>
                        <a:t>𝒊</a:t>
                      </a:r>
                      <a:r>
                        <a:rPr lang="en-GB" sz="2175" b="0" spc="-577" baseline="36398" dirty="0" smtClean="0">
                          <a:latin typeface="Calibri Light" panose="020F0302020204030204" pitchFamily="34" charset="0"/>
                          <a:cs typeface="Calibri Light" panose="020F0302020204030204" pitchFamily="34" charset="0"/>
                        </a:rPr>
                        <a:t>       </a:t>
                      </a:r>
                      <a:r>
                        <a:rPr sz="2175" b="0" spc="465" baseline="36398" dirty="0" smtClean="0">
                          <a:latin typeface="Calibri Light" panose="020F0302020204030204" pitchFamily="34" charset="0"/>
                          <a:cs typeface="Calibri Light" panose="020F0302020204030204" pitchFamily="34" charset="0"/>
                        </a:rPr>
                        <a:t> </a:t>
                      </a:r>
                      <a:r>
                        <a:rPr sz="3000" b="0" baseline="37500" dirty="0">
                          <a:latin typeface="Calibri Light" panose="020F0302020204030204" pitchFamily="34" charset="0"/>
                          <a:cs typeface="Calibri Light" panose="020F0302020204030204" pitchFamily="34" charset="0"/>
                        </a:rPr>
                        <a:t>=</a:t>
                      </a:r>
                      <a:r>
                        <a:rPr sz="3000" b="0" spc="157" baseline="37500" dirty="0">
                          <a:latin typeface="Calibri Light" panose="020F0302020204030204" pitchFamily="34" charset="0"/>
                          <a:cs typeface="Calibri Light" panose="020F0302020204030204" pitchFamily="34" charset="0"/>
                        </a:rPr>
                        <a:t> </a:t>
                      </a:r>
                      <a:r>
                        <a:rPr sz="3000" b="0" baseline="37500" dirty="0">
                          <a:latin typeface="Calibri Light" panose="020F0302020204030204" pitchFamily="34" charset="0"/>
                          <a:cs typeface="Calibri Light" panose="020F0302020204030204" pitchFamily="34" charset="0"/>
                        </a:rPr>
                        <a:t>𝟏 −</a:t>
                      </a:r>
                      <a:r>
                        <a:rPr sz="3000" b="0" spc="-22" baseline="37500" dirty="0">
                          <a:latin typeface="Calibri Light" panose="020F0302020204030204" pitchFamily="34" charset="0"/>
                          <a:cs typeface="Calibri Light" panose="020F0302020204030204" pitchFamily="34" charset="0"/>
                        </a:rPr>
                        <a:t> </a:t>
                      </a:r>
                      <a:r>
                        <a:rPr sz="2000" b="0" spc="-5" dirty="0">
                          <a:latin typeface="Calibri Light" panose="020F0302020204030204" pitchFamily="34" charset="0"/>
                          <a:cs typeface="Calibri Light" panose="020F0302020204030204" pitchFamily="34" charset="0"/>
                        </a:rPr>
                        <a:t>𝒎𝒂𝒙(</a:t>
                      </a:r>
                      <a:r>
                        <a:rPr sz="2000" b="0" spc="-5" dirty="0" smtClean="0">
                          <a:latin typeface="Calibri Light" panose="020F0302020204030204" pitchFamily="34" charset="0"/>
                          <a:cs typeface="Calibri Light" panose="020F0302020204030204" pitchFamily="34" charset="0"/>
                        </a:rPr>
                        <a:t>𝑿</a:t>
                      </a:r>
                      <a:r>
                        <a:rPr lang="en-GB" sz="1400" b="0" dirty="0" smtClean="0">
                          <a:latin typeface="Calibri Light" panose="020F0302020204030204" pitchFamily="34" charset="0"/>
                          <a:cs typeface="Calibri Light" panose="020F0302020204030204" pitchFamily="34" charset="0"/>
                        </a:rPr>
                        <a:t>𝒊</a:t>
                      </a:r>
                      <a:r>
                        <a:rPr sz="2000" b="0" dirty="0" smtClean="0">
                          <a:latin typeface="Calibri Light" panose="020F0302020204030204" pitchFamily="34" charset="0"/>
                          <a:cs typeface="Calibri Light" panose="020F0302020204030204" pitchFamily="34" charset="0"/>
                        </a:rPr>
                        <a:t>)</a:t>
                      </a:r>
                      <a:r>
                        <a:rPr sz="2000" b="0" spc="-15" dirty="0" smtClean="0">
                          <a:latin typeface="Calibri Light" panose="020F0302020204030204" pitchFamily="34" charset="0"/>
                          <a:cs typeface="Calibri Light" panose="020F0302020204030204" pitchFamily="34" charset="0"/>
                        </a:rPr>
                        <a:t> </a:t>
                      </a:r>
                      <a:r>
                        <a:rPr sz="2000" b="0" dirty="0">
                          <a:latin typeface="Calibri Light" panose="020F0302020204030204" pitchFamily="34" charset="0"/>
                          <a:cs typeface="Calibri Light" panose="020F0302020204030204" pitchFamily="34" charset="0"/>
                        </a:rPr>
                        <a:t>−</a:t>
                      </a:r>
                      <a:r>
                        <a:rPr sz="2000" b="0" spc="-10" dirty="0">
                          <a:latin typeface="Calibri Light" panose="020F0302020204030204" pitchFamily="34" charset="0"/>
                          <a:cs typeface="Calibri Light" panose="020F0302020204030204" pitchFamily="34" charset="0"/>
                        </a:rPr>
                        <a:t> </a:t>
                      </a:r>
                      <a:r>
                        <a:rPr sz="2000" b="0" spc="-5" dirty="0">
                          <a:latin typeface="Calibri Light" panose="020F0302020204030204" pitchFamily="34" charset="0"/>
                          <a:cs typeface="Calibri Light" panose="020F0302020204030204" pitchFamily="34" charset="0"/>
                        </a:rPr>
                        <a:t>𝒎𝒊𝒏(</a:t>
                      </a:r>
                      <a:r>
                        <a:rPr sz="2000" b="0" spc="-5" dirty="0" smtClean="0">
                          <a:latin typeface="Calibri Light" panose="020F0302020204030204" pitchFamily="34" charset="0"/>
                          <a:cs typeface="Calibri Light" panose="020F0302020204030204" pitchFamily="34" charset="0"/>
                        </a:rPr>
                        <a:t>𝑿</a:t>
                      </a:r>
                      <a:r>
                        <a:rPr lang="en-GB" sz="1200" b="0" dirty="0" smtClean="0">
                          <a:latin typeface="Calibri Light" panose="020F0302020204030204" pitchFamily="34" charset="0"/>
                          <a:cs typeface="Calibri Light" panose="020F0302020204030204" pitchFamily="34" charset="0"/>
                        </a:rPr>
                        <a:t>𝒊</a:t>
                      </a:r>
                      <a:r>
                        <a:rPr sz="2000" b="0" dirty="0" smtClean="0">
                          <a:latin typeface="Calibri Light" panose="020F0302020204030204" pitchFamily="34" charset="0"/>
                          <a:cs typeface="Calibri Light" panose="020F0302020204030204" pitchFamily="34" charset="0"/>
                        </a:rPr>
                        <a:t>)</a:t>
                      </a:r>
                      <a:endParaRPr sz="2000" b="0" dirty="0">
                        <a:latin typeface="Calibri Light" panose="020F0302020204030204" pitchFamily="34" charset="0"/>
                        <a:cs typeface="Calibri Light" panose="020F0302020204030204" pitchFamily="34" charset="0"/>
                      </a:endParaRPr>
                    </a:p>
                    <a:p>
                      <a:pPr marL="2129155">
                        <a:lnSpc>
                          <a:spcPts val="955"/>
                        </a:lnSpc>
                        <a:tabLst>
                          <a:tab pos="3390900" algn="l"/>
                        </a:tabLst>
                      </a:pPr>
                      <a:r>
                        <a:rPr sz="1450" b="0" dirty="0">
                          <a:latin typeface="Calibri Light" panose="020F0302020204030204" pitchFamily="34" charset="0"/>
                          <a:cs typeface="Calibri Light" panose="020F0302020204030204" pitchFamily="34" charset="0"/>
                        </a:rPr>
                        <a:t>	</a:t>
                      </a:r>
                    </a:p>
                  </a:txBody>
                  <a:tcPr marL="0" marR="0" marT="508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Bef>
                          <a:spcPts val="10"/>
                        </a:spcBef>
                      </a:pPr>
                      <a:endParaRPr sz="3150" b="0" dirty="0">
                        <a:latin typeface="Calibri Light" panose="020F0302020204030204" pitchFamily="34" charset="0"/>
                        <a:cs typeface="Calibri Light" panose="020F0302020204030204" pitchFamily="34" charset="0"/>
                      </a:endParaRPr>
                    </a:p>
                    <a:p>
                      <a:pPr marR="119380" algn="r">
                        <a:lnSpc>
                          <a:spcPct val="100000"/>
                        </a:lnSpc>
                      </a:pPr>
                      <a:r>
                        <a:rPr sz="1800" b="0" spc="-150" dirty="0" smtClean="0">
                          <a:latin typeface="Calibri Light" panose="020F0302020204030204" pitchFamily="34" charset="0"/>
                          <a:cs typeface="Calibri Light" panose="020F0302020204030204" pitchFamily="34" charset="0"/>
                        </a:rPr>
                        <a:t>(</a:t>
                      </a:r>
                      <a:r>
                        <a:rPr lang="en-GB" sz="1800" b="0" spc="-150" dirty="0" smtClean="0">
                          <a:latin typeface="Calibri Light" panose="020F0302020204030204" pitchFamily="34" charset="0"/>
                          <a:cs typeface="Calibri Light" panose="020F0302020204030204" pitchFamily="34" charset="0"/>
                        </a:rPr>
                        <a:t>16</a:t>
                      </a:r>
                      <a:r>
                        <a:rPr sz="1800" b="0" spc="-150" dirty="0" smtClean="0">
                          <a:latin typeface="Calibri Light" panose="020F0302020204030204" pitchFamily="34" charset="0"/>
                          <a:cs typeface="Calibri Light" panose="020F0302020204030204" pitchFamily="34" charset="0"/>
                        </a:rPr>
                        <a:t>)</a:t>
                      </a:r>
                      <a:endParaRPr sz="1800" b="0" dirty="0">
                        <a:latin typeface="Calibri Light" panose="020F0302020204030204" pitchFamily="34" charset="0"/>
                        <a:cs typeface="Calibri Light" panose="020F0302020204030204" pitchFamily="34" charset="0"/>
                      </a:endParaRPr>
                    </a:p>
                  </a:txBody>
                  <a:tcPr marL="0" marR="0" marT="127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bl>
          </a:graphicData>
        </a:graphic>
      </p:graphicFrame>
      <p:sp>
        <p:nvSpPr>
          <p:cNvPr id="6" name="object 6"/>
          <p:cNvSpPr/>
          <p:nvPr/>
        </p:nvSpPr>
        <p:spPr>
          <a:xfrm>
            <a:off x="5099685" y="2521428"/>
            <a:ext cx="2134235" cy="17145"/>
          </a:xfrm>
          <a:custGeom>
            <a:avLst/>
            <a:gdLst/>
            <a:ahLst/>
            <a:cxnLst/>
            <a:rect l="l" t="t" r="r" b="b"/>
            <a:pathLst>
              <a:path w="2134235" h="17145">
                <a:moveTo>
                  <a:pt x="2133854" y="0"/>
                </a:moveTo>
                <a:lnTo>
                  <a:pt x="0" y="0"/>
                </a:lnTo>
                <a:lnTo>
                  <a:pt x="0" y="16763"/>
                </a:lnTo>
                <a:lnTo>
                  <a:pt x="2133854" y="16763"/>
                </a:lnTo>
                <a:lnTo>
                  <a:pt x="2133854" y="0"/>
                </a:lnTo>
                <a:close/>
              </a:path>
            </a:pathLst>
          </a:custGeom>
          <a:solidFill>
            <a:srgbClr val="000000"/>
          </a:solidFill>
        </p:spPr>
        <p:txBody>
          <a:bodyPr wrap="square" lIns="0" tIns="0" rIns="0" bIns="0" rtlCol="0"/>
          <a:lstStyle/>
          <a:p>
            <a:endParaRPr/>
          </a:p>
        </p:txBody>
      </p:sp>
      <p:sp>
        <p:nvSpPr>
          <p:cNvPr id="7" name="object 7"/>
          <p:cNvSpPr/>
          <p:nvPr/>
        </p:nvSpPr>
        <p:spPr>
          <a:xfrm>
            <a:off x="5157219" y="3476625"/>
            <a:ext cx="2268220" cy="17145"/>
          </a:xfrm>
          <a:custGeom>
            <a:avLst/>
            <a:gdLst/>
            <a:ahLst/>
            <a:cxnLst/>
            <a:rect l="l" t="t" r="r" b="b"/>
            <a:pathLst>
              <a:path w="2268220" h="17145">
                <a:moveTo>
                  <a:pt x="2267966" y="0"/>
                </a:moveTo>
                <a:lnTo>
                  <a:pt x="0" y="0"/>
                </a:lnTo>
                <a:lnTo>
                  <a:pt x="0" y="16763"/>
                </a:lnTo>
                <a:lnTo>
                  <a:pt x="2267966" y="16763"/>
                </a:lnTo>
                <a:lnTo>
                  <a:pt x="2267966" y="0"/>
                </a:lnTo>
                <a:close/>
              </a:path>
            </a:pathLst>
          </a:custGeom>
          <a:solidFill>
            <a:srgbClr val="000000"/>
          </a:solidFill>
        </p:spPr>
        <p:txBody>
          <a:bodyPr wrap="square" lIns="0" tIns="0" rIns="0" bIns="0" rtlCol="0"/>
          <a:lstStyle/>
          <a:p>
            <a:endParaRPr/>
          </a:p>
        </p:txBody>
      </p:sp>
      <p:sp>
        <p:nvSpPr>
          <p:cNvPr id="8" name="object 8"/>
          <p:cNvSpPr txBox="1"/>
          <p:nvPr/>
        </p:nvSpPr>
        <p:spPr>
          <a:xfrm>
            <a:off x="492958" y="4015544"/>
            <a:ext cx="9830054" cy="843180"/>
          </a:xfrm>
          <a:prstGeom prst="rect">
            <a:avLst/>
          </a:prstGeom>
        </p:spPr>
        <p:txBody>
          <a:bodyPr vert="horz" wrap="square" lIns="0" tIns="12065" rIns="0" bIns="0" rtlCol="0">
            <a:spAutoFit/>
          </a:bodyPr>
          <a:lstStyle/>
          <a:p>
            <a:pPr marL="38100" algn="just">
              <a:spcBef>
                <a:spcPts val="95"/>
              </a:spcBef>
            </a:pPr>
            <a:r>
              <a:rPr dirty="0">
                <a:latin typeface="Calibri Light" panose="020F0302020204030204" pitchFamily="34" charset="0"/>
                <a:cs typeface="Calibri Light" panose="020F0302020204030204" pitchFamily="34" charset="0"/>
              </a:rPr>
              <a:t>Where, </a:t>
            </a:r>
            <a:r>
              <a:rPr dirty="0">
                <a:solidFill>
                  <a:srgbClr val="00B0F0"/>
                </a:solidFill>
                <a:latin typeface="Calibri Light" panose="020F0302020204030204" pitchFamily="34" charset="0"/>
                <a:cs typeface="Calibri Light" panose="020F0302020204030204" pitchFamily="34" charset="0"/>
              </a:rPr>
              <a:t>𝑋𝑖</a:t>
            </a:r>
            <a:r>
              <a:rPr dirty="0">
                <a:latin typeface="Calibri Light" panose="020F0302020204030204" pitchFamily="34" charset="0"/>
                <a:cs typeface="Calibri Light" panose="020F0302020204030204" pitchFamily="34" charset="0"/>
              </a:rPr>
              <a:t> is the raw data value; </a:t>
            </a:r>
            <a:r>
              <a:rPr dirty="0">
                <a:solidFill>
                  <a:srgbClr val="00B0F0"/>
                </a:solidFill>
                <a:latin typeface="Calibri Light" panose="020F0302020204030204" pitchFamily="34" charset="0"/>
                <a:cs typeface="Calibri Light" panose="020F0302020204030204" pitchFamily="34" charset="0"/>
              </a:rPr>
              <a:t>𝑚𝑖𝑛𝑋</a:t>
            </a:r>
            <a:r>
              <a:rPr sz="1200" dirty="0">
                <a:solidFill>
                  <a:srgbClr val="00B0F0"/>
                </a:solidFill>
                <a:latin typeface="Calibri Light" panose="020F0302020204030204" pitchFamily="34" charset="0"/>
                <a:cs typeface="Calibri Light" panose="020F0302020204030204" pitchFamily="34" charset="0"/>
              </a:rPr>
              <a:t>𝑖</a:t>
            </a:r>
            <a:r>
              <a:rPr dirty="0">
                <a:latin typeface="Calibri Light" panose="020F0302020204030204" pitchFamily="34" charset="0"/>
                <a:cs typeface="Calibri Light" panose="020F0302020204030204" pitchFamily="34" charset="0"/>
              </a:rPr>
              <a:t> is the minimum observed value of the indicator </a:t>
            </a:r>
            <a:r>
              <a:rPr dirty="0">
                <a:solidFill>
                  <a:srgbClr val="00B0F0"/>
                </a:solidFill>
                <a:latin typeface="Calibri Light" panose="020F0302020204030204" pitchFamily="34" charset="0"/>
                <a:cs typeface="Calibri Light" panose="020F0302020204030204" pitchFamily="34" charset="0"/>
              </a:rPr>
              <a:t>𝑋</a:t>
            </a:r>
            <a:r>
              <a:rPr sz="1400" dirty="0">
                <a:solidFill>
                  <a:srgbClr val="00B0F0"/>
                </a:solidFill>
                <a:latin typeface="Calibri Light" panose="020F0302020204030204" pitchFamily="34" charset="0"/>
                <a:cs typeface="Calibri Light" panose="020F0302020204030204" pitchFamily="34" charset="0"/>
              </a:rPr>
              <a:t>𝑖</a:t>
            </a:r>
            <a:r>
              <a:rPr dirty="0">
                <a:latin typeface="Calibri Light" panose="020F0302020204030204" pitchFamily="34" charset="0"/>
                <a:cs typeface="Calibri Light" panose="020F0302020204030204" pitchFamily="34" charset="0"/>
              </a:rPr>
              <a:t>; and</a:t>
            </a:r>
            <a:r>
              <a:rPr lang="en-GB" dirty="0">
                <a:latin typeface="Calibri Light" panose="020F0302020204030204" pitchFamily="34" charset="0"/>
                <a:cs typeface="Calibri Light" panose="020F0302020204030204" pitchFamily="34" charset="0"/>
              </a:rPr>
              <a:t> </a:t>
            </a:r>
            <a:r>
              <a:rPr dirty="0">
                <a:solidFill>
                  <a:srgbClr val="00B0F0"/>
                </a:solidFill>
                <a:latin typeface="Calibri Light" panose="020F0302020204030204" pitchFamily="34" charset="0"/>
                <a:cs typeface="Calibri Light" panose="020F0302020204030204" pitchFamily="34" charset="0"/>
              </a:rPr>
              <a:t>𝑚𝑎𝑥𝑋</a:t>
            </a:r>
            <a:r>
              <a:rPr sz="1400" dirty="0">
                <a:solidFill>
                  <a:srgbClr val="00B0F0"/>
                </a:solidFill>
                <a:latin typeface="Calibri Light" panose="020F0302020204030204" pitchFamily="34" charset="0"/>
                <a:cs typeface="Calibri Light" panose="020F0302020204030204" pitchFamily="34" charset="0"/>
              </a:rPr>
              <a:t>𝑖</a:t>
            </a:r>
            <a:r>
              <a:rPr dirty="0">
                <a:latin typeface="Calibri Light" panose="020F0302020204030204" pitchFamily="34" charset="0"/>
                <a:cs typeface="Calibri Light" panose="020F0302020204030204" pitchFamily="34" charset="0"/>
              </a:rPr>
              <a:t> is the maximum observed value of the indicator; and </a:t>
            </a:r>
            <a:r>
              <a:rPr dirty="0">
                <a:solidFill>
                  <a:srgbClr val="00B0F0"/>
                </a:solidFill>
                <a:latin typeface="Calibri Light" panose="020F0302020204030204" pitchFamily="34" charset="0"/>
                <a:cs typeface="Calibri Light" panose="020F0302020204030204" pitchFamily="34" charset="0"/>
              </a:rPr>
              <a:t>𝑥̃</a:t>
            </a:r>
            <a:r>
              <a:rPr sz="1100" dirty="0">
                <a:solidFill>
                  <a:srgbClr val="00B0F0"/>
                </a:solidFill>
                <a:latin typeface="Calibri Light" panose="020F0302020204030204" pitchFamily="34" charset="0"/>
                <a:cs typeface="Calibri Light" panose="020F0302020204030204" pitchFamily="34" charset="0"/>
              </a:rPr>
              <a:t>𝑖</a:t>
            </a:r>
            <a:r>
              <a:rPr dirty="0">
                <a:latin typeface="Calibri Light" panose="020F0302020204030204" pitchFamily="34" charset="0"/>
                <a:cs typeface="Calibri Light" panose="020F0302020204030204" pitchFamily="34" charset="0"/>
              </a:rPr>
              <a:t> is the result of dimensionless </a:t>
            </a:r>
            <a:r>
              <a:rPr dirty="0" smtClean="0">
                <a:latin typeface="Calibri Light" panose="020F0302020204030204" pitchFamily="34" charset="0"/>
                <a:cs typeface="Calibri Light" panose="020F0302020204030204" pitchFamily="34" charset="0"/>
              </a:rPr>
              <a:t>treatment </a:t>
            </a:r>
            <a:r>
              <a:rPr dirty="0">
                <a:latin typeface="Calibri Light" panose="020F0302020204030204" pitchFamily="34" charset="0"/>
                <a:cs typeface="Calibri Light" panose="020F0302020204030204" pitchFamily="34" charset="0"/>
              </a:rPr>
              <a:t>being standardised (normalised).</a:t>
            </a:r>
          </a:p>
        </p:txBody>
      </p:sp>
      <p:sp>
        <p:nvSpPr>
          <p:cNvPr id="11" name="object 11"/>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16</a:t>
            </a:fld>
            <a:r>
              <a:rPr spc="-45" dirty="0"/>
              <a:t> </a:t>
            </a:r>
            <a:r>
              <a:rPr spc="-35" dirty="0"/>
              <a:t>of</a:t>
            </a:r>
            <a:r>
              <a:rPr spc="-50" dirty="0"/>
              <a:t> </a:t>
            </a:r>
            <a:r>
              <a:rPr spc="35" dirty="0" smtClean="0"/>
              <a:t>2</a:t>
            </a:r>
            <a:r>
              <a:rPr lang="en-GB" spc="35" dirty="0" smtClean="0"/>
              <a:t>5</a:t>
            </a:r>
            <a:endParaRPr spc="35" dirty="0"/>
          </a:p>
        </p:txBody>
      </p:sp>
      <p:sp>
        <p:nvSpPr>
          <p:cNvPr id="12"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3" name="object 2"/>
          <p:cNvGraphicFramePr>
            <a:graphicFrameLocks noGrp="1"/>
          </p:cNvGraphicFramePr>
          <p:nvPr>
            <p:extLst>
              <p:ext uri="{D42A27DB-BD31-4B8C-83A1-F6EECF244321}">
                <p14:modId xmlns:p14="http://schemas.microsoft.com/office/powerpoint/2010/main" val="1576710031"/>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Building</a:t>
                      </a:r>
                      <a:r>
                        <a:rPr lang="en-GB" sz="2600" spc="-150" baseline="0" dirty="0" smtClean="0">
                          <a:solidFill>
                            <a:srgbClr val="003300"/>
                          </a:solidFill>
                          <a:latin typeface="Calibri Light" panose="020F0302020204030204" pitchFamily="34" charset="0"/>
                          <a:cs typeface="Calibri Light" panose="020F0302020204030204" pitchFamily="34" charset="0"/>
                        </a:rPr>
                        <a:t> a Climate Change Risk Indicator</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4</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7</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14" name="object 4"/>
          <p:cNvSpPr txBox="1"/>
          <p:nvPr/>
        </p:nvSpPr>
        <p:spPr>
          <a:xfrm>
            <a:off x="469900" y="5076825"/>
            <a:ext cx="8711565" cy="289823"/>
          </a:xfrm>
          <a:prstGeom prst="rect">
            <a:avLst/>
          </a:prstGeom>
        </p:spPr>
        <p:txBody>
          <a:bodyPr vert="horz" wrap="square" lIns="0" tIns="12700" rIns="0" bIns="0" rtlCol="0">
            <a:spAutoFit/>
          </a:bodyPr>
          <a:lstStyle/>
          <a:p>
            <a:pPr marL="38100">
              <a:lnSpc>
                <a:spcPct val="100000"/>
              </a:lnSpc>
              <a:spcBef>
                <a:spcPts val="100"/>
              </a:spcBef>
            </a:pPr>
            <a:r>
              <a:rPr b="1" dirty="0">
                <a:solidFill>
                  <a:srgbClr val="0070C0"/>
                </a:solidFill>
                <a:latin typeface="Calibri Light" panose="020F0302020204030204" pitchFamily="34" charset="0"/>
                <a:cs typeface="Calibri Light" panose="020F0302020204030204" pitchFamily="34" charset="0"/>
              </a:rPr>
              <a:t>The second step </a:t>
            </a:r>
            <a:r>
              <a:rPr dirty="0">
                <a:latin typeface="Calibri Light" panose="020F0302020204030204" pitchFamily="34" charset="0"/>
                <a:cs typeface="Calibri Light" panose="020F0302020204030204" pitchFamily="34" charset="0"/>
              </a:rPr>
              <a:t>is finding the entropy value (</a:t>
            </a:r>
            <a:r>
              <a:rPr dirty="0">
                <a:solidFill>
                  <a:srgbClr val="00B0F0"/>
                </a:solidFill>
                <a:latin typeface="Calibri Light" panose="020F0302020204030204" pitchFamily="34" charset="0"/>
                <a:cs typeface="Calibri Light" panose="020F0302020204030204" pitchFamily="34" charset="0"/>
              </a:rPr>
              <a:t>𝑒</a:t>
            </a:r>
            <a:r>
              <a:rPr sz="1200" dirty="0">
                <a:solidFill>
                  <a:srgbClr val="00B0F0"/>
                </a:solidFill>
                <a:latin typeface="Calibri Light" panose="020F0302020204030204" pitchFamily="34" charset="0"/>
                <a:cs typeface="Calibri Light" panose="020F0302020204030204" pitchFamily="34" charset="0"/>
              </a:rPr>
              <a:t>𝑗</a:t>
            </a:r>
            <a:r>
              <a:rPr dirty="0">
                <a:latin typeface="Calibri Light" panose="020F0302020204030204" pitchFamily="34" charset="0"/>
                <a:cs typeface="Calibri Light" panose="020F0302020204030204" pitchFamily="34" charset="0"/>
              </a:rPr>
              <a:t>) of indicator 𝑗, calculated as:</a:t>
            </a:r>
          </a:p>
        </p:txBody>
      </p:sp>
      <p:graphicFrame>
        <p:nvGraphicFramePr>
          <p:cNvPr id="16" name="object 5"/>
          <p:cNvGraphicFramePr>
            <a:graphicFrameLocks noGrp="1"/>
          </p:cNvGraphicFramePr>
          <p:nvPr>
            <p:extLst>
              <p:ext uri="{D42A27DB-BD31-4B8C-83A1-F6EECF244321}">
                <p14:modId xmlns:p14="http://schemas.microsoft.com/office/powerpoint/2010/main" val="2562801269"/>
              </p:ext>
            </p:extLst>
          </p:nvPr>
        </p:nvGraphicFramePr>
        <p:xfrm>
          <a:off x="469901" y="5539097"/>
          <a:ext cx="9827076" cy="1236529"/>
        </p:xfrm>
        <a:graphic>
          <a:graphicData uri="http://schemas.openxmlformats.org/drawingml/2006/table">
            <a:tbl>
              <a:tblPr firstRow="1" bandRow="1">
                <a:tableStyleId>{2D5ABB26-0587-4C30-8999-92F81FD0307C}</a:tableStyleId>
              </a:tblPr>
              <a:tblGrid>
                <a:gridCol w="8615295">
                  <a:extLst>
                    <a:ext uri="{9D8B030D-6E8A-4147-A177-3AD203B41FA5}">
                      <a16:colId xmlns="" xmlns:a16="http://schemas.microsoft.com/office/drawing/2014/main" val="20000"/>
                    </a:ext>
                  </a:extLst>
                </a:gridCol>
                <a:gridCol w="1211781">
                  <a:extLst>
                    <a:ext uri="{9D8B030D-6E8A-4147-A177-3AD203B41FA5}">
                      <a16:colId xmlns="" xmlns:a16="http://schemas.microsoft.com/office/drawing/2014/main" val="20001"/>
                    </a:ext>
                  </a:extLst>
                </a:gridCol>
              </a:tblGrid>
              <a:tr h="370114">
                <a:tc>
                  <a:txBody>
                    <a:bodyPr/>
                    <a:lstStyle/>
                    <a:p>
                      <a:pPr marL="521334" algn="ctr">
                        <a:lnSpc>
                          <a:spcPts val="2715"/>
                        </a:lnSpc>
                      </a:pPr>
                      <a:r>
                        <a:rPr sz="1800" dirty="0">
                          <a:latin typeface="Calibri Light" panose="020F0302020204030204" pitchFamily="34" charset="0"/>
                          <a:cs typeface="Calibri Light" panose="020F0302020204030204" pitchFamily="34" charset="0"/>
                        </a:rPr>
                        <a:t>𝑘</a:t>
                      </a:r>
                      <a:r>
                        <a:rPr sz="1800" spc="210" dirty="0">
                          <a:latin typeface="Calibri Light" panose="020F0302020204030204" pitchFamily="34" charset="0"/>
                          <a:cs typeface="Calibri Light" panose="020F0302020204030204" pitchFamily="34" charset="0"/>
                        </a:rPr>
                        <a:t> </a:t>
                      </a:r>
                      <a:r>
                        <a:rPr sz="1800" dirty="0">
                          <a:latin typeface="Calibri Light" panose="020F0302020204030204" pitchFamily="34" charset="0"/>
                          <a:cs typeface="Calibri Light" panose="020F0302020204030204" pitchFamily="34" charset="0"/>
                        </a:rPr>
                        <a:t>=</a:t>
                      </a:r>
                      <a:r>
                        <a:rPr sz="1800" spc="135" dirty="0">
                          <a:latin typeface="Calibri Light" panose="020F0302020204030204" pitchFamily="34" charset="0"/>
                          <a:cs typeface="Calibri Light" panose="020F0302020204030204" pitchFamily="34" charset="0"/>
                        </a:rPr>
                        <a:t> </a:t>
                      </a:r>
                      <a:r>
                        <a:rPr sz="1800" dirty="0">
                          <a:latin typeface="Calibri Light" panose="020F0302020204030204" pitchFamily="34" charset="0"/>
                          <a:cs typeface="Calibri Light" panose="020F0302020204030204" pitchFamily="34" charset="0"/>
                        </a:rPr>
                        <a:t>1/</a:t>
                      </a:r>
                      <a:r>
                        <a:rPr sz="1800" spc="-135" dirty="0">
                          <a:latin typeface="Calibri Light" panose="020F0302020204030204" pitchFamily="34" charset="0"/>
                          <a:cs typeface="Calibri Light" panose="020F0302020204030204" pitchFamily="34" charset="0"/>
                        </a:rPr>
                        <a:t> </a:t>
                      </a:r>
                      <a:r>
                        <a:rPr sz="1800" spc="-5" dirty="0">
                          <a:latin typeface="Calibri Light" panose="020F0302020204030204" pitchFamily="34" charset="0"/>
                          <a:cs typeface="Calibri Light" panose="020F0302020204030204" pitchFamily="34" charset="0"/>
                        </a:rPr>
                        <a:t>l</a:t>
                      </a:r>
                      <a:r>
                        <a:rPr sz="1800" spc="5" dirty="0">
                          <a:latin typeface="Calibri Light" panose="020F0302020204030204" pitchFamily="34" charset="0"/>
                          <a:cs typeface="Calibri Light" panose="020F0302020204030204" pitchFamily="34" charset="0"/>
                        </a:rPr>
                        <a:t>n</a:t>
                      </a:r>
                      <a:r>
                        <a:rPr sz="1800" spc="-7" baseline="2314" dirty="0">
                          <a:latin typeface="Calibri Light" panose="020F0302020204030204" pitchFamily="34" charset="0"/>
                          <a:cs typeface="Calibri Light" panose="020F0302020204030204" pitchFamily="34" charset="0"/>
                        </a:rPr>
                        <a:t>(</a:t>
                      </a:r>
                      <a:r>
                        <a:rPr sz="1800" spc="35" dirty="0">
                          <a:latin typeface="Calibri Light" panose="020F0302020204030204" pitchFamily="34" charset="0"/>
                          <a:cs typeface="Calibri Light" panose="020F0302020204030204" pitchFamily="34" charset="0"/>
                        </a:rPr>
                        <a:t>𝑛</a:t>
                      </a:r>
                      <a:r>
                        <a:rPr sz="1800" baseline="2314" dirty="0">
                          <a:latin typeface="Calibri Light" panose="020F0302020204030204" pitchFamily="34" charset="0"/>
                          <a:cs typeface="Calibri Light" panose="020F0302020204030204" pitchFamily="34" charset="0"/>
                        </a:rPr>
                        <a:t>)</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119380" algn="r">
                        <a:lnSpc>
                          <a:spcPts val="2725"/>
                        </a:lnSpc>
                      </a:pPr>
                      <a:r>
                        <a:rPr sz="1800" spc="-180" dirty="0" smtClean="0">
                          <a:latin typeface="Calibri Light" panose="020F0302020204030204" pitchFamily="34" charset="0"/>
                          <a:cs typeface="Calibri Light" panose="020F0302020204030204" pitchFamily="34" charset="0"/>
                        </a:rPr>
                        <a:t>(</a:t>
                      </a:r>
                      <a:r>
                        <a:rPr lang="en-GB" sz="1800" spc="-180" dirty="0" smtClean="0">
                          <a:latin typeface="Calibri Light" panose="020F0302020204030204" pitchFamily="34" charset="0"/>
                          <a:cs typeface="Calibri Light" panose="020F0302020204030204" pitchFamily="34" charset="0"/>
                        </a:rPr>
                        <a:t>17</a:t>
                      </a:r>
                      <a:r>
                        <a:rPr sz="1800" spc="-180" dirty="0" smtClean="0">
                          <a:latin typeface="Calibri Light" panose="020F0302020204030204" pitchFamily="34" charset="0"/>
                          <a:cs typeface="Calibri Light" panose="020F0302020204030204" pitchFamily="34" charset="0"/>
                        </a:rPr>
                        <a:t>)</a:t>
                      </a:r>
                      <a:endParaRPr sz="1800" dirty="0">
                        <a:latin typeface="Calibri Light" panose="020F0302020204030204" pitchFamily="34" charset="0"/>
                        <a:cs typeface="Calibri Light" panose="020F03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866415">
                <a:tc>
                  <a:txBody>
                    <a:bodyPr/>
                    <a:lstStyle/>
                    <a:p>
                      <a:pPr marR="901700" algn="ctr">
                        <a:lnSpc>
                          <a:spcPct val="100000"/>
                        </a:lnSpc>
                      </a:pPr>
                      <a:endParaRPr lang="en-GB" sz="1800" kern="1200" dirty="0" smtClean="0">
                        <a:solidFill>
                          <a:schemeClr val="tx1"/>
                        </a:solidFill>
                        <a:latin typeface="Calibri Light" panose="020F0302020204030204" pitchFamily="34" charset="0"/>
                        <a:ea typeface="+mn-ea"/>
                        <a:cs typeface="Calibri Light" panose="020F0302020204030204" pitchFamily="34" charset="0"/>
                      </a:endParaRPr>
                    </a:p>
                    <a:p>
                      <a:pPr marL="127000" algn="ctr">
                        <a:lnSpc>
                          <a:spcPct val="100000"/>
                        </a:lnSpc>
                        <a:spcBef>
                          <a:spcPts val="830"/>
                        </a:spcBef>
                      </a:pPr>
                      <a:r>
                        <a:rPr lang="en-GB" sz="2200" kern="1200" dirty="0" smtClean="0">
                          <a:solidFill>
                            <a:schemeClr val="tx1"/>
                          </a:solidFill>
                          <a:latin typeface="Calibri Light" panose="020F0302020204030204" pitchFamily="34" charset="0"/>
                          <a:ea typeface="+mn-ea"/>
                          <a:cs typeface="Calibri Light" panose="020F0302020204030204" pitchFamily="34" charset="0"/>
                        </a:rPr>
                        <a:t>𝑒</a:t>
                      </a:r>
                      <a:r>
                        <a:rPr lang="en-GB" sz="1200" kern="1200" dirty="0" smtClean="0">
                          <a:solidFill>
                            <a:schemeClr val="tx1"/>
                          </a:solidFill>
                          <a:latin typeface="Calibri Light" panose="020F0302020204030204" pitchFamily="34" charset="0"/>
                          <a:ea typeface="+mn-ea"/>
                          <a:cs typeface="Calibri Light" panose="020F0302020204030204" pitchFamily="34" charset="0"/>
                        </a:rPr>
                        <a:t>𝑖</a:t>
                      </a:r>
                      <a:r>
                        <a:rPr lang="en-GB" sz="1800" kern="1200" dirty="0" smtClean="0">
                          <a:solidFill>
                            <a:schemeClr val="tx1"/>
                          </a:solidFill>
                          <a:latin typeface="Calibri Light" panose="020F0302020204030204" pitchFamily="34" charset="0"/>
                          <a:ea typeface="+mn-ea"/>
                          <a:cs typeface="Calibri Light" panose="020F0302020204030204" pitchFamily="34" charset="0"/>
                        </a:rPr>
                        <a:t>  = −𝑘 </a:t>
                      </a:r>
                      <a:r>
                        <a:rPr lang="en-GB" sz="2400" kern="1200" dirty="0" smtClean="0">
                          <a:solidFill>
                            <a:schemeClr val="tx1"/>
                          </a:solidFill>
                          <a:latin typeface="Calibri Light" panose="020F0302020204030204" pitchFamily="34" charset="0"/>
                          <a:ea typeface="+mn-ea"/>
                          <a:cs typeface="Calibri Light" panose="020F0302020204030204" pitchFamily="34" charset="0"/>
                        </a:rPr>
                        <a:t>∑</a:t>
                      </a:r>
                      <a:r>
                        <a:rPr lang="en-GB" sz="1800" kern="1200" dirty="0" smtClean="0">
                          <a:solidFill>
                            <a:schemeClr val="tx1"/>
                          </a:solidFill>
                          <a:latin typeface="Calibri Light" panose="020F0302020204030204" pitchFamily="34" charset="0"/>
                          <a:ea typeface="+mn-ea"/>
                          <a:cs typeface="Calibri Light" panose="020F0302020204030204" pitchFamily="34" charset="0"/>
                        </a:rPr>
                        <a:t> 𝑥</a:t>
                      </a:r>
                      <a:r>
                        <a:rPr lang="en-GB" sz="2000" kern="1200" dirty="0" smtClean="0">
                          <a:solidFill>
                            <a:schemeClr val="tx1"/>
                          </a:solidFill>
                          <a:latin typeface="Calibri Light" panose="020F0302020204030204" pitchFamily="34" charset="0"/>
                          <a:ea typeface="+mn-ea"/>
                          <a:cs typeface="Calibri Light" panose="020F0302020204030204" pitchFamily="34" charset="0"/>
                        </a:rPr>
                        <a:t>̃</a:t>
                      </a:r>
                      <a:r>
                        <a:rPr lang="en-GB" sz="1400" kern="1200" dirty="0" smtClean="0">
                          <a:solidFill>
                            <a:schemeClr val="tx1"/>
                          </a:solidFill>
                          <a:latin typeface="Calibri Light" panose="020F0302020204030204" pitchFamily="34" charset="0"/>
                          <a:ea typeface="+mn-ea"/>
                          <a:cs typeface="Calibri Light" panose="020F0302020204030204" pitchFamily="34" charset="0"/>
                        </a:rPr>
                        <a:t>𝑖</a:t>
                      </a:r>
                      <a:r>
                        <a:rPr lang="en-GB" sz="2000" kern="1200" dirty="0" smtClean="0">
                          <a:solidFill>
                            <a:schemeClr val="tx1"/>
                          </a:solidFill>
                          <a:latin typeface="Calibri Light" panose="020F0302020204030204" pitchFamily="34" charset="0"/>
                          <a:ea typeface="+mn-ea"/>
                          <a:cs typeface="Calibri Light" panose="020F0302020204030204" pitchFamily="34" charset="0"/>
                        </a:rPr>
                        <a:t> </a:t>
                      </a:r>
                      <a:r>
                        <a:rPr lang="en-GB" sz="1800" kern="1200" dirty="0" smtClean="0">
                          <a:solidFill>
                            <a:schemeClr val="tx1"/>
                          </a:solidFill>
                          <a:latin typeface="Calibri Light" panose="020F0302020204030204" pitchFamily="34" charset="0"/>
                          <a:ea typeface="+mn-ea"/>
                          <a:cs typeface="Calibri Light" panose="020F0302020204030204" pitchFamily="34" charset="0"/>
                        </a:rPr>
                        <a:t>ln𝑥̃</a:t>
                      </a:r>
                      <a:r>
                        <a:rPr lang="en-GB" sz="1400" kern="1200" dirty="0" smtClean="0">
                          <a:solidFill>
                            <a:schemeClr val="tx1"/>
                          </a:solidFill>
                          <a:latin typeface="Calibri Light" panose="020F0302020204030204" pitchFamily="34" charset="0"/>
                          <a:ea typeface="+mn-ea"/>
                          <a:cs typeface="Calibri Light" panose="020F0302020204030204" pitchFamily="34" charset="0"/>
                        </a:rPr>
                        <a:t>𝑖</a:t>
                      </a:r>
                      <a:endParaRPr sz="1800" kern="1200" dirty="0">
                        <a:solidFill>
                          <a:schemeClr val="tx1"/>
                        </a:solidFill>
                        <a:latin typeface="Calibri Light" panose="020F0302020204030204" pitchFamily="34" charset="0"/>
                        <a:ea typeface="+mn-ea"/>
                        <a:cs typeface="Calibri Light" panose="020F0302020204030204" pitchFamily="34" charset="0"/>
                      </a:endParaRPr>
                    </a:p>
                  </a:txBody>
                  <a:tcPr marL="0" marR="0" marT="381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800" dirty="0">
                        <a:latin typeface="Calibri Light" panose="020F0302020204030204" pitchFamily="34" charset="0"/>
                        <a:cs typeface="Calibri Light" panose="020F0302020204030204" pitchFamily="34" charset="0"/>
                      </a:endParaRPr>
                    </a:p>
                    <a:p>
                      <a:pPr marR="119380" algn="r">
                        <a:lnSpc>
                          <a:spcPct val="100000"/>
                        </a:lnSpc>
                        <a:spcBef>
                          <a:spcPts val="2260"/>
                        </a:spcBef>
                      </a:pPr>
                      <a:r>
                        <a:rPr sz="1800" spc="-180" dirty="0" smtClean="0">
                          <a:latin typeface="Calibri Light" panose="020F0302020204030204" pitchFamily="34" charset="0"/>
                          <a:cs typeface="Calibri Light" panose="020F0302020204030204" pitchFamily="34" charset="0"/>
                        </a:rPr>
                        <a:t>(</a:t>
                      </a:r>
                      <a:r>
                        <a:rPr lang="en-GB" sz="1800" spc="-180" dirty="0" smtClean="0">
                          <a:latin typeface="Calibri Light" panose="020F0302020204030204" pitchFamily="34" charset="0"/>
                          <a:cs typeface="Calibri Light" panose="020F0302020204030204" pitchFamily="34" charset="0"/>
                        </a:rPr>
                        <a:t>18</a:t>
                      </a:r>
                      <a:r>
                        <a:rPr sz="1800" spc="-180" dirty="0" smtClean="0">
                          <a:latin typeface="Calibri Light" panose="020F0302020204030204" pitchFamily="34" charset="0"/>
                          <a:cs typeface="Calibri Light" panose="020F0302020204030204" pitchFamily="34" charset="0"/>
                        </a:rPr>
                        <a:t>)</a:t>
                      </a:r>
                      <a:endParaRPr sz="1800" dirty="0">
                        <a:latin typeface="Calibri Light" panose="020F0302020204030204" pitchFamily="34" charset="0"/>
                        <a:cs typeface="Calibri Light" panose="020F03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bl>
          </a:graphicData>
        </a:graphic>
      </p:graphicFrame>
      <p:sp>
        <p:nvSpPr>
          <p:cNvPr id="17" name="Rectangle 16"/>
          <p:cNvSpPr/>
          <p:nvPr/>
        </p:nvSpPr>
        <p:spPr>
          <a:xfrm>
            <a:off x="4719475" y="6569042"/>
            <a:ext cx="1327928" cy="330668"/>
          </a:xfrm>
          <a:prstGeom prst="rect">
            <a:avLst/>
          </a:prstGeom>
        </p:spPr>
        <p:txBody>
          <a:bodyPr wrap="none">
            <a:spAutoFit/>
          </a:bodyPr>
          <a:lstStyle/>
          <a:p>
            <a:pPr marR="897255" algn="ctr">
              <a:lnSpc>
                <a:spcPts val="2039"/>
              </a:lnSpc>
              <a:spcBef>
                <a:spcPts val="830"/>
              </a:spcBef>
            </a:pPr>
            <a:r>
              <a:rPr lang="en-GB" sz="1400" dirty="0">
                <a:latin typeface="Calibri Light" panose="020F0302020204030204" pitchFamily="34" charset="0"/>
                <a:cs typeface="Calibri Light" panose="020F0302020204030204" pitchFamily="34" charset="0"/>
              </a:rPr>
              <a:t>𝑖=1</a:t>
            </a:r>
          </a:p>
        </p:txBody>
      </p:sp>
      <p:sp>
        <p:nvSpPr>
          <p:cNvPr id="19" name="Rectangle 18"/>
          <p:cNvSpPr/>
          <p:nvPr/>
        </p:nvSpPr>
        <p:spPr>
          <a:xfrm>
            <a:off x="4769811" y="6066820"/>
            <a:ext cx="322204" cy="369332"/>
          </a:xfrm>
          <a:prstGeom prst="rect">
            <a:avLst/>
          </a:prstGeom>
        </p:spPr>
        <p:txBody>
          <a:bodyPr wrap="none">
            <a:spAutoFit/>
          </a:bodyPr>
          <a:lstStyle/>
          <a:p>
            <a:r>
              <a:rPr lang="en-GB" spc="35" dirty="0">
                <a:latin typeface="Calibri Light" panose="020F0302020204030204" pitchFamily="34" charset="0"/>
                <a:cs typeface="Calibri Light" panose="020F0302020204030204" pitchFamily="34" charset="0"/>
              </a:rPr>
              <a:t>𝑛</a:t>
            </a:r>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35794" y="179705"/>
            <a:ext cx="727075" cy="506095"/>
          </a:xfrm>
          <a:prstGeom prst="rect">
            <a:avLst/>
          </a:prstGeom>
        </p:spPr>
      </p:pic>
      <p:sp>
        <p:nvSpPr>
          <p:cNvPr id="10" name="object 10"/>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17</a:t>
            </a:fld>
            <a:r>
              <a:rPr spc="-45" dirty="0"/>
              <a:t> </a:t>
            </a:r>
            <a:r>
              <a:rPr spc="-35" dirty="0"/>
              <a:t>of</a:t>
            </a:r>
            <a:r>
              <a:rPr spc="-50" dirty="0"/>
              <a:t> </a:t>
            </a:r>
            <a:r>
              <a:rPr spc="35" dirty="0" smtClean="0"/>
              <a:t>2</a:t>
            </a:r>
            <a:r>
              <a:rPr lang="en-GB" spc="35" dirty="0" smtClean="0"/>
              <a:t>5</a:t>
            </a:r>
            <a:endParaRPr spc="35" dirty="0"/>
          </a:p>
        </p:txBody>
      </p:sp>
      <p:sp>
        <p:nvSpPr>
          <p:cNvPr id="6" name="object 6"/>
          <p:cNvSpPr txBox="1"/>
          <p:nvPr/>
        </p:nvSpPr>
        <p:spPr>
          <a:xfrm>
            <a:off x="519683" y="761344"/>
            <a:ext cx="9797035" cy="1170833"/>
          </a:xfrm>
          <a:prstGeom prst="rect">
            <a:avLst/>
          </a:prstGeom>
        </p:spPr>
        <p:txBody>
          <a:bodyPr vert="horz" wrap="square" lIns="0" tIns="31750" rIns="0" bIns="0" rtlCol="0">
            <a:spAutoFit/>
          </a:bodyPr>
          <a:lstStyle/>
          <a:p>
            <a:pPr marL="38100" marR="31750" algn="just">
              <a:spcBef>
                <a:spcPts val="250"/>
              </a:spcBef>
            </a:pPr>
            <a:r>
              <a:rPr spc="-5" dirty="0">
                <a:latin typeface="Calibri Light" panose="020F0302020204030204" pitchFamily="34" charset="0"/>
                <a:cs typeface="Calibri Light" panose="020F0302020204030204" pitchFamily="34" charset="0"/>
              </a:rPr>
              <a:t>Where, the constant </a:t>
            </a:r>
            <a:r>
              <a:rPr spc="-5" dirty="0">
                <a:solidFill>
                  <a:srgbClr val="00B0F0"/>
                </a:solidFill>
                <a:latin typeface="Calibri Light" panose="020F0302020204030204" pitchFamily="34" charset="0"/>
                <a:cs typeface="Calibri Light" panose="020F0302020204030204" pitchFamily="34" charset="0"/>
              </a:rPr>
              <a:t>𝑘</a:t>
            </a:r>
            <a:r>
              <a:rPr spc="-5" dirty="0">
                <a:latin typeface="Calibri Light" panose="020F0302020204030204" pitchFamily="34" charset="0"/>
                <a:cs typeface="Calibri Light" panose="020F0302020204030204" pitchFamily="34" charset="0"/>
              </a:rPr>
              <a:t> depends on number of observations </a:t>
            </a:r>
            <a:r>
              <a:rPr spc="-5" dirty="0">
                <a:solidFill>
                  <a:srgbClr val="00B0F0"/>
                </a:solidFill>
                <a:latin typeface="Calibri Light" panose="020F0302020204030204" pitchFamily="34" charset="0"/>
                <a:cs typeface="Calibri Light" panose="020F0302020204030204" pitchFamily="34" charset="0"/>
              </a:rPr>
              <a:t>𝑛</a:t>
            </a:r>
            <a:r>
              <a:rPr spc="-5" dirty="0">
                <a:latin typeface="Calibri Light" panose="020F0302020204030204" pitchFamily="34" charset="0"/>
                <a:cs typeface="Calibri Light" panose="020F0302020204030204" pitchFamily="34" charset="0"/>
              </a:rPr>
              <a:t>, (unbalance sample with data during the period 1990 – 2021), with a range of the entropy value </a:t>
            </a:r>
            <a:r>
              <a:rPr spc="-5" dirty="0">
                <a:solidFill>
                  <a:srgbClr val="00B0F0"/>
                </a:solidFill>
                <a:latin typeface="Calibri Light" panose="020F0302020204030204" pitchFamily="34" charset="0"/>
                <a:cs typeface="Calibri Light" panose="020F0302020204030204" pitchFamily="34" charset="0"/>
              </a:rPr>
              <a:t>𝑒</a:t>
            </a:r>
            <a:r>
              <a:rPr sz="1100" spc="-5" dirty="0">
                <a:solidFill>
                  <a:srgbClr val="00B0F0"/>
                </a:solidFill>
                <a:latin typeface="Calibri Light" panose="020F0302020204030204" pitchFamily="34" charset="0"/>
                <a:cs typeface="Calibri Light" panose="020F0302020204030204" pitchFamily="34" charset="0"/>
              </a:rPr>
              <a:t>𝑖</a:t>
            </a:r>
            <a:r>
              <a:rPr spc="-5" dirty="0">
                <a:latin typeface="Calibri Light" panose="020F0302020204030204" pitchFamily="34" charset="0"/>
                <a:cs typeface="Calibri Light" panose="020F0302020204030204" pitchFamily="34" charset="0"/>
              </a:rPr>
              <a:t> is [0, 1].</a:t>
            </a:r>
          </a:p>
          <a:p>
            <a:pPr marL="38100" marR="30480" algn="just">
              <a:spcBef>
                <a:spcPts val="2390"/>
              </a:spcBef>
              <a:tabLst>
                <a:tab pos="1927860" algn="l"/>
                <a:tab pos="7755255" algn="l"/>
                <a:tab pos="9492615" algn="l"/>
              </a:tabLst>
            </a:pPr>
            <a:r>
              <a:rPr b="1" spc="-5" dirty="0">
                <a:solidFill>
                  <a:srgbClr val="0070C0"/>
                </a:solidFill>
                <a:latin typeface="Calibri Light" panose="020F0302020204030204" pitchFamily="34" charset="0"/>
                <a:cs typeface="Calibri Light" panose="020F0302020204030204" pitchFamily="34" charset="0"/>
              </a:rPr>
              <a:t>The third step</a:t>
            </a:r>
            <a:r>
              <a:rPr lang="en-GB" spc="-5" dirty="0">
                <a:latin typeface="Calibri Light" panose="020F0302020204030204" pitchFamily="34" charset="0"/>
                <a:cs typeface="Calibri Light" panose="020F0302020204030204" pitchFamily="34" charset="0"/>
              </a:rPr>
              <a:t> </a:t>
            </a:r>
            <a:r>
              <a:rPr spc="-5" dirty="0">
                <a:latin typeface="Calibri Light" panose="020F0302020204030204" pitchFamily="34" charset="0"/>
                <a:cs typeface="Calibri Light" panose="020F0302020204030204" pitchFamily="34" charset="0"/>
              </a:rPr>
              <a:t>is to find the information utility value of indicator</a:t>
            </a:r>
            <a:r>
              <a:rPr lang="en-GB" spc="-5" dirty="0">
                <a:latin typeface="Calibri Light" panose="020F0302020204030204" pitchFamily="34" charset="0"/>
                <a:cs typeface="Calibri Light" panose="020F0302020204030204" pitchFamily="34" charset="0"/>
              </a:rPr>
              <a:t> </a:t>
            </a:r>
            <a:r>
              <a:rPr spc="-5" dirty="0">
                <a:solidFill>
                  <a:srgbClr val="00B0F0"/>
                </a:solidFill>
                <a:latin typeface="Calibri Light" panose="020F0302020204030204" pitchFamily="34" charset="0"/>
                <a:cs typeface="Calibri Light" panose="020F0302020204030204" pitchFamily="34" charset="0"/>
              </a:rPr>
              <a:t>𝑗</a:t>
            </a:r>
            <a:r>
              <a:rPr spc="-5" dirty="0">
                <a:latin typeface="Calibri Light" panose="020F0302020204030204" pitchFamily="34" charset="0"/>
                <a:cs typeface="Calibri Light" panose="020F0302020204030204" pitchFamily="34" charset="0"/>
              </a:rPr>
              <a:t>, namely </a:t>
            </a:r>
            <a:r>
              <a:rPr spc="-5" dirty="0">
                <a:solidFill>
                  <a:srgbClr val="00B0F0"/>
                </a:solidFill>
                <a:latin typeface="Calibri Light" panose="020F0302020204030204" pitchFamily="34" charset="0"/>
                <a:cs typeface="Calibri Light" panose="020F0302020204030204" pitchFamily="34" charset="0"/>
              </a:rPr>
              <a:t>𝑔</a:t>
            </a:r>
            <a:r>
              <a:rPr spc="-5" dirty="0">
                <a:latin typeface="Calibri Light" panose="020F0302020204030204" pitchFamily="34" charset="0"/>
                <a:cs typeface="Calibri Light" panose="020F0302020204030204" pitchFamily="34" charset="0"/>
              </a:rPr>
              <a:t>,</a:t>
            </a:r>
            <a:r>
              <a:rPr lang="en-GB" spc="-5" dirty="0">
                <a:latin typeface="Calibri Light" panose="020F0302020204030204" pitchFamily="34" charset="0"/>
                <a:cs typeface="Calibri Light" panose="020F0302020204030204" pitchFamily="34" charset="0"/>
              </a:rPr>
              <a:t> </a:t>
            </a:r>
            <a:r>
              <a:rPr spc="-5" dirty="0">
                <a:latin typeface="Calibri Light" panose="020F0302020204030204" pitchFamily="34" charset="0"/>
                <a:cs typeface="Calibri Light" panose="020F0302020204030204" pitchFamily="34" charset="0"/>
              </a:rPr>
              <a:t>is calculated, as follows:</a:t>
            </a:r>
          </a:p>
        </p:txBody>
      </p:sp>
      <p:graphicFrame>
        <p:nvGraphicFramePr>
          <p:cNvPr id="7" name="object 7"/>
          <p:cNvGraphicFramePr>
            <a:graphicFrameLocks noGrp="1"/>
          </p:cNvGraphicFramePr>
          <p:nvPr>
            <p:extLst>
              <p:ext uri="{D42A27DB-BD31-4B8C-83A1-F6EECF244321}">
                <p14:modId xmlns:p14="http://schemas.microsoft.com/office/powerpoint/2010/main" val="4103569168"/>
              </p:ext>
            </p:extLst>
          </p:nvPr>
        </p:nvGraphicFramePr>
        <p:xfrm>
          <a:off x="519683" y="2319163"/>
          <a:ext cx="9846488" cy="395547"/>
        </p:xfrm>
        <a:graphic>
          <a:graphicData uri="http://schemas.openxmlformats.org/drawingml/2006/table">
            <a:tbl>
              <a:tblPr firstRow="1" bandRow="1">
                <a:tableStyleId>{2D5ABB26-0587-4C30-8999-92F81FD0307C}</a:tableStyleId>
              </a:tblPr>
              <a:tblGrid>
                <a:gridCol w="8560817">
                  <a:extLst>
                    <a:ext uri="{9D8B030D-6E8A-4147-A177-3AD203B41FA5}">
                      <a16:colId xmlns="" xmlns:a16="http://schemas.microsoft.com/office/drawing/2014/main" val="20000"/>
                    </a:ext>
                  </a:extLst>
                </a:gridCol>
                <a:gridCol w="1285671">
                  <a:extLst>
                    <a:ext uri="{9D8B030D-6E8A-4147-A177-3AD203B41FA5}">
                      <a16:colId xmlns="" xmlns:a16="http://schemas.microsoft.com/office/drawing/2014/main" val="20001"/>
                    </a:ext>
                  </a:extLst>
                </a:gridCol>
              </a:tblGrid>
              <a:tr h="395547">
                <a:tc>
                  <a:txBody>
                    <a:bodyPr/>
                    <a:lstStyle/>
                    <a:p>
                      <a:pPr marL="127000" algn="ctr">
                        <a:lnSpc>
                          <a:spcPts val="2715"/>
                        </a:lnSpc>
                        <a:tabLst>
                          <a:tab pos="1396365" algn="l"/>
                        </a:tabLst>
                      </a:pPr>
                      <a:r>
                        <a:rPr sz="2400" spc="-20" dirty="0">
                          <a:latin typeface="Calibri Light" panose="020F0302020204030204" pitchFamily="34" charset="0"/>
                          <a:cs typeface="Calibri Light" panose="020F0302020204030204" pitchFamily="34" charset="0"/>
                        </a:rPr>
                        <a:t>𝑔</a:t>
                      </a:r>
                      <a:r>
                        <a:rPr sz="2400" spc="-30" baseline="-15873" dirty="0">
                          <a:latin typeface="Calibri Light" panose="020F0302020204030204" pitchFamily="34" charset="0"/>
                          <a:cs typeface="Calibri Light" panose="020F0302020204030204" pitchFamily="34" charset="0"/>
                        </a:rPr>
                        <a:t>𝑖</a:t>
                      </a:r>
                      <a:r>
                        <a:rPr sz="2400" spc="660" baseline="-15873" dirty="0">
                          <a:latin typeface="Calibri Light" panose="020F0302020204030204" pitchFamily="34" charset="0"/>
                          <a:cs typeface="Calibri Light" panose="020F0302020204030204" pitchFamily="34" charset="0"/>
                        </a:rPr>
                        <a:t> </a:t>
                      </a:r>
                      <a:r>
                        <a:rPr sz="2400" dirty="0">
                          <a:latin typeface="Calibri Light" panose="020F0302020204030204" pitchFamily="34" charset="0"/>
                          <a:cs typeface="Calibri Light" panose="020F0302020204030204" pitchFamily="34" charset="0"/>
                        </a:rPr>
                        <a:t>=</a:t>
                      </a:r>
                      <a:r>
                        <a:rPr sz="2400" spc="140" dirty="0">
                          <a:latin typeface="Calibri Light" panose="020F0302020204030204" pitchFamily="34" charset="0"/>
                          <a:cs typeface="Calibri Light" panose="020F0302020204030204" pitchFamily="34" charset="0"/>
                        </a:rPr>
                        <a:t> </a:t>
                      </a:r>
                      <a:r>
                        <a:rPr sz="2400" dirty="0">
                          <a:latin typeface="Calibri Light" panose="020F0302020204030204" pitchFamily="34" charset="0"/>
                          <a:cs typeface="Calibri Light" panose="020F0302020204030204" pitchFamily="34" charset="0"/>
                        </a:rPr>
                        <a:t>1 </a:t>
                      </a:r>
                      <a:r>
                        <a:rPr sz="2400" dirty="0" smtClean="0">
                          <a:latin typeface="Calibri Light" panose="020F0302020204030204" pitchFamily="34" charset="0"/>
                          <a:cs typeface="Calibri Light" panose="020F0302020204030204" pitchFamily="34" charset="0"/>
                        </a:rPr>
                        <a:t>−</a:t>
                      </a:r>
                      <a:r>
                        <a:rPr lang="en-GB" sz="2400" baseline="0" dirty="0" smtClean="0">
                          <a:latin typeface="Calibri Light" panose="020F0302020204030204" pitchFamily="34" charset="0"/>
                          <a:cs typeface="Calibri Light" panose="020F0302020204030204" pitchFamily="34" charset="0"/>
                        </a:rPr>
                        <a:t> </a:t>
                      </a:r>
                      <a:r>
                        <a:rPr sz="2400" spc="-10" dirty="0" smtClean="0">
                          <a:latin typeface="Calibri Light" panose="020F0302020204030204" pitchFamily="34" charset="0"/>
                          <a:cs typeface="Calibri Light" panose="020F0302020204030204" pitchFamily="34" charset="0"/>
                        </a:rPr>
                        <a:t>𝑒</a:t>
                      </a:r>
                      <a:r>
                        <a:rPr sz="2400" spc="-15" baseline="-15873" dirty="0" smtClean="0">
                          <a:latin typeface="Calibri Light" panose="020F0302020204030204" pitchFamily="34" charset="0"/>
                          <a:cs typeface="Calibri Light" panose="020F0302020204030204" pitchFamily="34" charset="0"/>
                        </a:rPr>
                        <a:t>𝑖</a:t>
                      </a:r>
                      <a:endParaRPr sz="2400" baseline="-15873" dirty="0">
                        <a:latin typeface="Calibri Light" panose="020F0302020204030204" pitchFamily="34" charset="0"/>
                        <a:cs typeface="Calibri Light" panose="020F03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119380" algn="r">
                        <a:lnSpc>
                          <a:spcPts val="2725"/>
                        </a:lnSpc>
                      </a:pPr>
                      <a:r>
                        <a:rPr sz="2000" spc="-180" dirty="0" smtClean="0">
                          <a:latin typeface="Calibri Light" panose="020F0302020204030204" pitchFamily="34" charset="0"/>
                          <a:cs typeface="Calibri Light" panose="020F0302020204030204" pitchFamily="34" charset="0"/>
                        </a:rPr>
                        <a:t>(</a:t>
                      </a:r>
                      <a:r>
                        <a:rPr lang="en-GB" sz="2000" spc="-180" dirty="0" smtClean="0">
                          <a:latin typeface="Calibri Light" panose="020F0302020204030204" pitchFamily="34" charset="0"/>
                          <a:cs typeface="Calibri Light" panose="020F0302020204030204" pitchFamily="34" charset="0"/>
                        </a:rPr>
                        <a:t>19</a:t>
                      </a:r>
                      <a:r>
                        <a:rPr sz="2000" spc="-180" dirty="0" smtClean="0">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bl>
          </a:graphicData>
        </a:graphic>
      </p:graphicFrame>
      <p:sp>
        <p:nvSpPr>
          <p:cNvPr id="11"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2" name="object 2"/>
          <p:cNvGraphicFramePr>
            <a:graphicFrameLocks noGrp="1"/>
          </p:cNvGraphicFramePr>
          <p:nvPr>
            <p:extLst>
              <p:ext uri="{D42A27DB-BD31-4B8C-83A1-F6EECF244321}">
                <p14:modId xmlns:p14="http://schemas.microsoft.com/office/powerpoint/2010/main" val="2369864852"/>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Building</a:t>
                      </a:r>
                      <a:r>
                        <a:rPr lang="en-GB" sz="2600" spc="-150" baseline="0" dirty="0" smtClean="0">
                          <a:solidFill>
                            <a:srgbClr val="003300"/>
                          </a:solidFill>
                          <a:latin typeface="Calibri Light" panose="020F0302020204030204" pitchFamily="34" charset="0"/>
                          <a:cs typeface="Calibri Light" panose="020F0302020204030204" pitchFamily="34" charset="0"/>
                        </a:rPr>
                        <a:t> a Climate Change Risk Indicator</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5</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7</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13" name="object 4"/>
          <p:cNvSpPr txBox="1">
            <a:spLocks/>
          </p:cNvSpPr>
          <p:nvPr/>
        </p:nvSpPr>
        <p:spPr>
          <a:xfrm>
            <a:off x="519683" y="3012590"/>
            <a:ext cx="9797035" cy="394339"/>
          </a:xfrm>
          <a:prstGeom prst="rect">
            <a:avLst/>
          </a:prstGeom>
        </p:spPr>
        <p:txBody>
          <a:bodyPr vert="horz" wrap="square" lIns="0" tIns="34925" rIns="0" bIns="0" rtlCol="0">
            <a:spAutoFit/>
          </a:bodyPr>
          <a:lstStyle>
            <a:lvl1pPr>
              <a:defRPr>
                <a:latin typeface="+mj-lt"/>
                <a:ea typeface="+mj-ea"/>
                <a:cs typeface="+mj-cs"/>
              </a:defRPr>
            </a:lvl1pPr>
          </a:lstStyle>
          <a:p>
            <a:pPr marL="34290" marR="30480" algn="just">
              <a:lnSpc>
                <a:spcPts val="2780"/>
              </a:lnSpc>
              <a:spcBef>
                <a:spcPts val="275"/>
              </a:spcBef>
            </a:pPr>
            <a:r>
              <a:rPr lang="en-GB" b="1" spc="-5" dirty="0">
                <a:solidFill>
                  <a:srgbClr val="0070C0"/>
                </a:solidFill>
                <a:latin typeface="Calibri Light" panose="020F0302020204030204" pitchFamily="34" charset="0"/>
                <a:ea typeface="+mn-ea"/>
                <a:cs typeface="Calibri Light" panose="020F0302020204030204" pitchFamily="34" charset="0"/>
              </a:rPr>
              <a:t>The final step</a:t>
            </a:r>
            <a:r>
              <a:rPr lang="en-GB" spc="-5" dirty="0">
                <a:latin typeface="Calibri Light" panose="020F0302020204030204" pitchFamily="34" charset="0"/>
                <a:ea typeface="+mn-ea"/>
                <a:cs typeface="Calibri Light" panose="020F0302020204030204" pitchFamily="34" charset="0"/>
              </a:rPr>
              <a:t> is to find the weight of indicator </a:t>
            </a:r>
            <a:r>
              <a:rPr lang="en-GB" spc="-5" dirty="0">
                <a:solidFill>
                  <a:srgbClr val="00B0F0"/>
                </a:solidFill>
                <a:latin typeface="Calibri Light" panose="020F0302020204030204" pitchFamily="34" charset="0"/>
                <a:ea typeface="+mn-ea"/>
                <a:cs typeface="Calibri Light" panose="020F0302020204030204" pitchFamily="34" charset="0"/>
              </a:rPr>
              <a:t>𝑖</a:t>
            </a:r>
            <a:r>
              <a:rPr lang="en-GB" spc="-5" dirty="0">
                <a:latin typeface="Calibri Light" panose="020F0302020204030204" pitchFamily="34" charset="0"/>
                <a:ea typeface="+mn-ea"/>
                <a:cs typeface="Calibri Light" panose="020F0302020204030204" pitchFamily="34" charset="0"/>
              </a:rPr>
              <a:t> is obtained, namely </a:t>
            </a:r>
            <a:r>
              <a:rPr lang="en-GB" spc="-5" dirty="0">
                <a:solidFill>
                  <a:srgbClr val="00B0F0"/>
                </a:solidFill>
                <a:latin typeface="Calibri Light" panose="020F0302020204030204" pitchFamily="34" charset="0"/>
                <a:ea typeface="+mn-ea"/>
                <a:cs typeface="Calibri Light" panose="020F0302020204030204" pitchFamily="34" charset="0"/>
              </a:rPr>
              <a:t>𝜔𝑖</a:t>
            </a:r>
            <a:r>
              <a:rPr lang="en-GB" spc="-5" dirty="0">
                <a:latin typeface="Calibri Light" panose="020F0302020204030204" pitchFamily="34" charset="0"/>
                <a:ea typeface="+mn-ea"/>
                <a:cs typeface="Calibri Light" panose="020F0302020204030204" pitchFamily="34" charset="0"/>
              </a:rPr>
              <a:t>, as shown in </a:t>
            </a:r>
            <a:r>
              <a:rPr lang="en-GB" spc="-5" dirty="0" smtClean="0">
                <a:latin typeface="Calibri Light" panose="020F0302020204030204" pitchFamily="34" charset="0"/>
                <a:ea typeface="+mn-ea"/>
                <a:cs typeface="Calibri Light" panose="020F0302020204030204" pitchFamily="34" charset="0"/>
              </a:rPr>
              <a:t>Equation (20) </a:t>
            </a:r>
            <a:r>
              <a:rPr lang="en-GB" spc="-5" dirty="0">
                <a:latin typeface="Calibri Light" panose="020F0302020204030204" pitchFamily="34" charset="0"/>
                <a:ea typeface="+mn-ea"/>
                <a:cs typeface="Calibri Light" panose="020F0302020204030204" pitchFamily="34" charset="0"/>
              </a:rPr>
              <a:t>below:</a:t>
            </a:r>
          </a:p>
        </p:txBody>
      </p:sp>
      <p:graphicFrame>
        <p:nvGraphicFramePr>
          <p:cNvPr id="14" name="object 5"/>
          <p:cNvGraphicFramePr>
            <a:graphicFrameLocks noGrp="1"/>
          </p:cNvGraphicFramePr>
          <p:nvPr>
            <p:extLst>
              <p:ext uri="{D42A27DB-BD31-4B8C-83A1-F6EECF244321}">
                <p14:modId xmlns:p14="http://schemas.microsoft.com/office/powerpoint/2010/main" val="2105760231"/>
              </p:ext>
            </p:extLst>
          </p:nvPr>
        </p:nvGraphicFramePr>
        <p:xfrm>
          <a:off x="469900" y="3868316"/>
          <a:ext cx="9896271" cy="602994"/>
        </p:xfrm>
        <a:graphic>
          <a:graphicData uri="http://schemas.openxmlformats.org/drawingml/2006/table">
            <a:tbl>
              <a:tblPr firstRow="1" bandRow="1">
                <a:tableStyleId>{2D5ABB26-0587-4C30-8999-92F81FD0307C}</a:tableStyleId>
              </a:tblPr>
              <a:tblGrid>
                <a:gridCol w="8610600">
                  <a:extLst>
                    <a:ext uri="{9D8B030D-6E8A-4147-A177-3AD203B41FA5}">
                      <a16:colId xmlns="" xmlns:a16="http://schemas.microsoft.com/office/drawing/2014/main" val="20000"/>
                    </a:ext>
                  </a:extLst>
                </a:gridCol>
                <a:gridCol w="1285671">
                  <a:extLst>
                    <a:ext uri="{9D8B030D-6E8A-4147-A177-3AD203B41FA5}">
                      <a16:colId xmlns="" xmlns:a16="http://schemas.microsoft.com/office/drawing/2014/main" val="20001"/>
                    </a:ext>
                  </a:extLst>
                </a:gridCol>
              </a:tblGrid>
              <a:tr h="602994">
                <a:tc>
                  <a:txBody>
                    <a:bodyPr/>
                    <a:lstStyle/>
                    <a:p>
                      <a:pPr marL="127000" algn="ctr">
                        <a:lnSpc>
                          <a:spcPct val="100000"/>
                        </a:lnSpc>
                        <a:spcBef>
                          <a:spcPts val="1045"/>
                        </a:spcBef>
                      </a:pPr>
                      <a:r>
                        <a:rPr sz="2400" dirty="0" smtClean="0">
                          <a:latin typeface="Calibri Light" panose="020F0302020204030204" pitchFamily="34" charset="0"/>
                          <a:cs typeface="Calibri Light" panose="020F0302020204030204" pitchFamily="34" charset="0"/>
                        </a:rPr>
                        <a:t>𝜔</a:t>
                      </a:r>
                      <a:r>
                        <a:rPr sz="2400" baseline="-15625" dirty="0" smtClean="0">
                          <a:latin typeface="Calibri Light" panose="020F0302020204030204" pitchFamily="34" charset="0"/>
                          <a:cs typeface="Calibri Light" panose="020F0302020204030204" pitchFamily="34" charset="0"/>
                        </a:rPr>
                        <a:t>𝑖 </a:t>
                      </a:r>
                      <a:r>
                        <a:rPr sz="2400" spc="82" baseline="-15625" dirty="0" smtClean="0">
                          <a:latin typeface="Calibri Light" panose="020F0302020204030204" pitchFamily="34" charset="0"/>
                          <a:cs typeface="Calibri Light" panose="020F0302020204030204" pitchFamily="34" charset="0"/>
                        </a:rPr>
                        <a:t> </a:t>
                      </a:r>
                      <a:r>
                        <a:rPr sz="2400" dirty="0" smtClean="0">
                          <a:latin typeface="Calibri Light" panose="020F0302020204030204" pitchFamily="34" charset="0"/>
                          <a:cs typeface="Calibri Light" panose="020F0302020204030204" pitchFamily="34" charset="0"/>
                        </a:rPr>
                        <a:t>=</a:t>
                      </a:r>
                      <a:r>
                        <a:rPr sz="2400" spc="130" dirty="0" smtClean="0">
                          <a:latin typeface="Calibri Light" panose="020F0302020204030204" pitchFamily="34" charset="0"/>
                          <a:cs typeface="Calibri Light" panose="020F0302020204030204" pitchFamily="34" charset="0"/>
                        </a:rPr>
                        <a:t> </a:t>
                      </a:r>
                      <a:r>
                        <a:rPr sz="2400" spc="-75" dirty="0" smtClean="0">
                          <a:latin typeface="Calibri Light" panose="020F0302020204030204" pitchFamily="34" charset="0"/>
                          <a:cs typeface="Calibri Light" panose="020F0302020204030204" pitchFamily="34" charset="0"/>
                        </a:rPr>
                        <a:t>𝑔</a:t>
                      </a:r>
                      <a:r>
                        <a:rPr sz="2400" spc="217" baseline="-15625" dirty="0" smtClean="0">
                          <a:latin typeface="Calibri Light" panose="020F0302020204030204" pitchFamily="34" charset="0"/>
                          <a:cs typeface="Calibri Light" panose="020F0302020204030204" pitchFamily="34" charset="0"/>
                        </a:rPr>
                        <a:t>𝑖</a:t>
                      </a:r>
                      <a:r>
                        <a:rPr sz="2400" dirty="0" smtClean="0">
                          <a:latin typeface="Calibri Light" panose="020F0302020204030204" pitchFamily="34" charset="0"/>
                          <a:cs typeface="Calibri Light" panose="020F0302020204030204" pitchFamily="34" charset="0"/>
                        </a:rPr>
                        <a:t>/</a:t>
                      </a:r>
                      <a:r>
                        <a:rPr sz="2400" spc="-125" dirty="0" smtClean="0">
                          <a:latin typeface="Calibri Light" panose="020F0302020204030204" pitchFamily="34" charset="0"/>
                          <a:cs typeface="Calibri Light" panose="020F0302020204030204" pitchFamily="34" charset="0"/>
                        </a:rPr>
                        <a:t> </a:t>
                      </a:r>
                      <a:r>
                        <a:rPr sz="2400" dirty="0" smtClean="0">
                          <a:latin typeface="Calibri Light" panose="020F0302020204030204" pitchFamily="34" charset="0"/>
                          <a:cs typeface="Calibri Light" panose="020F0302020204030204" pitchFamily="34" charset="0"/>
                        </a:rPr>
                        <a:t>∑</a:t>
                      </a:r>
                      <a:r>
                        <a:rPr sz="2400" spc="-110" dirty="0" smtClean="0">
                          <a:latin typeface="Calibri Light" panose="020F0302020204030204" pitchFamily="34" charset="0"/>
                          <a:cs typeface="Calibri Light" panose="020F0302020204030204" pitchFamily="34" charset="0"/>
                        </a:rPr>
                        <a:t> </a:t>
                      </a:r>
                      <a:r>
                        <a:rPr sz="2400" spc="-75" dirty="0" smtClean="0">
                          <a:latin typeface="Calibri Light" panose="020F0302020204030204" pitchFamily="34" charset="0"/>
                          <a:cs typeface="Calibri Light" panose="020F0302020204030204" pitchFamily="34" charset="0"/>
                        </a:rPr>
                        <a:t>𝑔</a:t>
                      </a:r>
                      <a:r>
                        <a:rPr sz="2400" baseline="-15625" dirty="0" smtClean="0">
                          <a:latin typeface="Calibri Light" panose="020F0302020204030204" pitchFamily="34" charset="0"/>
                          <a:cs typeface="Calibri Light" panose="020F0302020204030204" pitchFamily="34" charset="0"/>
                        </a:rPr>
                        <a:t>𝑖</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119380" algn="r">
                        <a:lnSpc>
                          <a:spcPct val="100000"/>
                        </a:lnSpc>
                      </a:pPr>
                      <a:r>
                        <a:rPr sz="2000" spc="-165" dirty="0" smtClean="0">
                          <a:latin typeface="Calibri Light" panose="020F0302020204030204" pitchFamily="34" charset="0"/>
                          <a:cs typeface="Calibri Light" panose="020F0302020204030204" pitchFamily="34" charset="0"/>
                        </a:rPr>
                        <a:t>(</a:t>
                      </a:r>
                      <a:r>
                        <a:rPr lang="en-GB" sz="2000" spc="-165" dirty="0" smtClean="0">
                          <a:latin typeface="Calibri Light" panose="020F0302020204030204" pitchFamily="34" charset="0"/>
                          <a:cs typeface="Calibri Light" panose="020F0302020204030204" pitchFamily="34" charset="0"/>
                        </a:rPr>
                        <a:t>20</a:t>
                      </a:r>
                      <a:r>
                        <a:rPr sz="2000" spc="-165" dirty="0" smtClean="0">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bl>
          </a:graphicData>
        </a:graphic>
      </p:graphicFrame>
      <p:sp>
        <p:nvSpPr>
          <p:cNvPr id="15" name="object 6"/>
          <p:cNvSpPr txBox="1"/>
          <p:nvPr/>
        </p:nvSpPr>
        <p:spPr>
          <a:xfrm>
            <a:off x="469900" y="4782814"/>
            <a:ext cx="9846818" cy="559384"/>
          </a:xfrm>
          <a:prstGeom prst="rect">
            <a:avLst/>
          </a:prstGeom>
        </p:spPr>
        <p:txBody>
          <a:bodyPr vert="horz" wrap="square" lIns="0" tIns="27305" rIns="0" bIns="0" rtlCol="0">
            <a:spAutoFit/>
          </a:bodyPr>
          <a:lstStyle/>
          <a:p>
            <a:pPr marL="38100" marR="30480" algn="just">
              <a:lnSpc>
                <a:spcPct val="96000"/>
              </a:lnSpc>
              <a:spcBef>
                <a:spcPts val="215"/>
              </a:spcBef>
            </a:pPr>
            <a:r>
              <a:rPr spc="-5" dirty="0">
                <a:latin typeface="Calibri Light" panose="020F0302020204030204" pitchFamily="34" charset="0"/>
                <a:cs typeface="Calibri Light" panose="020F0302020204030204" pitchFamily="34" charset="0"/>
              </a:rPr>
              <a:t>The weights </a:t>
            </a:r>
            <a:r>
              <a:rPr spc="-5" dirty="0">
                <a:solidFill>
                  <a:srgbClr val="00B0F0"/>
                </a:solidFill>
                <a:latin typeface="Calibri Light" panose="020F0302020204030204" pitchFamily="34" charset="0"/>
                <a:cs typeface="Calibri Light" panose="020F0302020204030204" pitchFamily="34" charset="0"/>
              </a:rPr>
              <a:t>𝜔</a:t>
            </a:r>
            <a:r>
              <a:rPr sz="1100" spc="-5" dirty="0">
                <a:solidFill>
                  <a:srgbClr val="00B0F0"/>
                </a:solidFill>
                <a:latin typeface="Calibri Light" panose="020F0302020204030204" pitchFamily="34" charset="0"/>
                <a:cs typeface="Calibri Light" panose="020F0302020204030204" pitchFamily="34" charset="0"/>
              </a:rPr>
              <a:t>𝑖</a:t>
            </a:r>
            <a:r>
              <a:rPr spc="-5" dirty="0">
                <a:latin typeface="Calibri Light" panose="020F0302020204030204" pitchFamily="34" charset="0"/>
                <a:cs typeface="Calibri Light" panose="020F0302020204030204" pitchFamily="34" charset="0"/>
              </a:rPr>
              <a:t> and standardised value of indicator </a:t>
            </a:r>
            <a:r>
              <a:rPr spc="-5" dirty="0">
                <a:solidFill>
                  <a:srgbClr val="00B0F0"/>
                </a:solidFill>
                <a:latin typeface="Calibri Light" panose="020F0302020204030204" pitchFamily="34" charset="0"/>
                <a:cs typeface="Calibri Light" panose="020F0302020204030204" pitchFamily="34" charset="0"/>
              </a:rPr>
              <a:t>𝑖</a:t>
            </a:r>
            <a:r>
              <a:rPr spc="-5" dirty="0">
                <a:latin typeface="Calibri Light" panose="020F0302020204030204" pitchFamily="34" charset="0"/>
                <a:cs typeface="Calibri Light" panose="020F0302020204030204" pitchFamily="34" charset="0"/>
              </a:rPr>
              <a:t> are used to aggregate this set of </a:t>
            </a:r>
            <a:r>
              <a:rPr spc="-5" dirty="0" smtClean="0">
                <a:latin typeface="Calibri Light" panose="020F0302020204030204" pitchFamily="34" charset="0"/>
                <a:cs typeface="Calibri Light" panose="020F0302020204030204" pitchFamily="34" charset="0"/>
              </a:rPr>
              <a:t>information </a:t>
            </a:r>
            <a:r>
              <a:rPr spc="-5" dirty="0">
                <a:latin typeface="Calibri Light" panose="020F0302020204030204" pitchFamily="34" charset="0"/>
                <a:cs typeface="Calibri Light" panose="020F0302020204030204" pitchFamily="34" charset="0"/>
              </a:rPr>
              <a:t>into a single benchmark, which is transformed into a comprehensive </a:t>
            </a:r>
            <a:r>
              <a:rPr spc="-5" dirty="0" smtClean="0">
                <a:latin typeface="Calibri Light" panose="020F0302020204030204" pitchFamily="34" charset="0"/>
                <a:cs typeface="Calibri Light" panose="020F0302020204030204" pitchFamily="34" charset="0"/>
              </a:rPr>
              <a:t>sustainable barometer</a:t>
            </a:r>
            <a:r>
              <a:rPr lang="en-GB" spc="-5" dirty="0" smtClean="0">
                <a:latin typeface="Calibri Light" panose="020F0302020204030204" pitchFamily="34" charset="0"/>
                <a:cs typeface="Calibri Light" panose="020F0302020204030204" pitchFamily="34" charset="0"/>
              </a:rPr>
              <a:t>,</a:t>
            </a:r>
            <a:r>
              <a:rPr spc="-5" dirty="0" smtClean="0">
                <a:latin typeface="Calibri Light" panose="020F0302020204030204" pitchFamily="34" charset="0"/>
                <a:cs typeface="Calibri Light" panose="020F0302020204030204" pitchFamily="34" charset="0"/>
              </a:rPr>
              <a:t> </a:t>
            </a:r>
            <a:r>
              <a:rPr spc="-5" dirty="0">
                <a:latin typeface="Calibri Light" panose="020F0302020204030204" pitchFamily="34" charset="0"/>
                <a:cs typeface="Calibri Light" panose="020F0302020204030204" pitchFamily="34" charset="0"/>
              </a:rPr>
              <a:t>as follows:</a:t>
            </a:r>
          </a:p>
        </p:txBody>
      </p:sp>
      <p:graphicFrame>
        <p:nvGraphicFramePr>
          <p:cNvPr id="16" name="object 7"/>
          <p:cNvGraphicFramePr>
            <a:graphicFrameLocks noGrp="1"/>
          </p:cNvGraphicFramePr>
          <p:nvPr>
            <p:extLst>
              <p:ext uri="{D42A27DB-BD31-4B8C-83A1-F6EECF244321}">
                <p14:modId xmlns:p14="http://schemas.microsoft.com/office/powerpoint/2010/main" val="2902738059"/>
              </p:ext>
            </p:extLst>
          </p:nvPr>
        </p:nvGraphicFramePr>
        <p:xfrm>
          <a:off x="454282" y="5853324"/>
          <a:ext cx="9862436" cy="430500"/>
        </p:xfrm>
        <a:graphic>
          <a:graphicData uri="http://schemas.openxmlformats.org/drawingml/2006/table">
            <a:tbl>
              <a:tblPr firstRow="1" bandRow="1">
                <a:tableStyleId>{2D5ABB26-0587-4C30-8999-92F81FD0307C}</a:tableStyleId>
              </a:tblPr>
              <a:tblGrid>
                <a:gridCol w="8610599">
                  <a:extLst>
                    <a:ext uri="{9D8B030D-6E8A-4147-A177-3AD203B41FA5}">
                      <a16:colId xmlns="" xmlns:a16="http://schemas.microsoft.com/office/drawing/2014/main" val="20000"/>
                    </a:ext>
                  </a:extLst>
                </a:gridCol>
                <a:gridCol w="1251837">
                  <a:extLst>
                    <a:ext uri="{9D8B030D-6E8A-4147-A177-3AD203B41FA5}">
                      <a16:colId xmlns="" xmlns:a16="http://schemas.microsoft.com/office/drawing/2014/main" val="20001"/>
                    </a:ext>
                  </a:extLst>
                </a:gridCol>
              </a:tblGrid>
              <a:tr h="430500">
                <a:tc>
                  <a:txBody>
                    <a:bodyPr/>
                    <a:lstStyle/>
                    <a:p>
                      <a:pPr marR="687070" algn="ctr">
                        <a:lnSpc>
                          <a:spcPct val="100000"/>
                        </a:lnSpc>
                        <a:spcBef>
                          <a:spcPts val="760"/>
                        </a:spcBef>
                      </a:pPr>
                      <a:r>
                        <a:rPr lang="en-GB" sz="2200" spc="-10" dirty="0" smtClean="0">
                          <a:latin typeface="Calibri Light" panose="020F0302020204030204" pitchFamily="34" charset="0"/>
                          <a:cs typeface="Calibri Light" panose="020F0302020204030204" pitchFamily="34" charset="0"/>
                        </a:rPr>
                        <a:t>           </a:t>
                      </a:r>
                      <a:r>
                        <a:rPr sz="2200" spc="-10" dirty="0" smtClean="0">
                          <a:latin typeface="Calibri Light" panose="020F0302020204030204" pitchFamily="34" charset="0"/>
                          <a:cs typeface="Calibri Light" panose="020F0302020204030204" pitchFamily="34" charset="0"/>
                        </a:rPr>
                        <a:t>𝐶𝐶𝐼</a:t>
                      </a:r>
                      <a:r>
                        <a:rPr sz="2200" spc="190" dirty="0" smtClean="0">
                          <a:latin typeface="Calibri Light" panose="020F0302020204030204" pitchFamily="34" charset="0"/>
                          <a:cs typeface="Calibri Light" panose="020F0302020204030204" pitchFamily="34" charset="0"/>
                        </a:rPr>
                        <a:t> </a:t>
                      </a:r>
                      <a:r>
                        <a:rPr sz="2200" spc="-5" dirty="0">
                          <a:latin typeface="Calibri Light" panose="020F0302020204030204" pitchFamily="34" charset="0"/>
                          <a:cs typeface="Calibri Light" panose="020F0302020204030204" pitchFamily="34" charset="0"/>
                        </a:rPr>
                        <a:t>=</a:t>
                      </a:r>
                      <a:r>
                        <a:rPr sz="2200" spc="105" dirty="0">
                          <a:latin typeface="Calibri Light" panose="020F0302020204030204" pitchFamily="34" charset="0"/>
                          <a:cs typeface="Calibri Light" panose="020F0302020204030204" pitchFamily="34" charset="0"/>
                        </a:rPr>
                        <a:t> </a:t>
                      </a:r>
                      <a:r>
                        <a:rPr lang="en-GB" sz="2200" spc="105" dirty="0" smtClean="0">
                          <a:latin typeface="Calibri Light" panose="020F0302020204030204" pitchFamily="34" charset="0"/>
                          <a:cs typeface="Calibri Light" panose="020F0302020204030204" pitchFamily="34" charset="0"/>
                        </a:rPr>
                        <a:t>  </a:t>
                      </a:r>
                      <a:r>
                        <a:rPr sz="2200" spc="-280" dirty="0" smtClean="0">
                          <a:latin typeface="Calibri Light" panose="020F0302020204030204" pitchFamily="34" charset="0"/>
                          <a:cs typeface="Calibri Light" panose="020F0302020204030204" pitchFamily="34" charset="0"/>
                        </a:rPr>
                        <a:t>𝑥</a:t>
                      </a:r>
                      <a:r>
                        <a:rPr sz="2200" spc="-280" dirty="0">
                          <a:latin typeface="Calibri Light" panose="020F0302020204030204" pitchFamily="34" charset="0"/>
                          <a:cs typeface="Calibri Light" panose="020F0302020204030204" pitchFamily="34" charset="0"/>
                        </a:rPr>
                        <a:t>̃</a:t>
                      </a:r>
                      <a:r>
                        <a:rPr sz="2400" spc="-419" baseline="-15625" dirty="0">
                          <a:latin typeface="Calibri Light" panose="020F0302020204030204" pitchFamily="34" charset="0"/>
                          <a:cs typeface="Calibri Light" panose="020F0302020204030204" pitchFamily="34" charset="0"/>
                        </a:rPr>
                        <a:t>𝑖</a:t>
                      </a:r>
                      <a:r>
                        <a:rPr sz="2400" spc="-337" baseline="-15625" dirty="0">
                          <a:latin typeface="Calibri Light" panose="020F0302020204030204" pitchFamily="34" charset="0"/>
                          <a:cs typeface="Calibri Light" panose="020F0302020204030204" pitchFamily="34" charset="0"/>
                        </a:rPr>
                        <a:t> </a:t>
                      </a:r>
                      <a:r>
                        <a:rPr lang="en-GB" sz="2400" spc="-337" baseline="-15625" dirty="0" smtClean="0">
                          <a:latin typeface="Calibri Light" panose="020F0302020204030204" pitchFamily="34" charset="0"/>
                          <a:cs typeface="Calibri Light" panose="020F0302020204030204" pitchFamily="34" charset="0"/>
                        </a:rPr>
                        <a:t>    </a:t>
                      </a:r>
                      <a:r>
                        <a:rPr sz="2200" spc="-5" dirty="0" smtClean="0">
                          <a:latin typeface="Calibri Light" panose="020F0302020204030204" pitchFamily="34" charset="0"/>
                          <a:cs typeface="Calibri Light" panose="020F0302020204030204" pitchFamily="34" charset="0"/>
                        </a:rPr>
                        <a:t>∗</a:t>
                      </a:r>
                      <a:r>
                        <a:rPr sz="2200" spc="5" dirty="0" smtClean="0">
                          <a:latin typeface="Calibri Light" panose="020F0302020204030204" pitchFamily="34" charset="0"/>
                          <a:cs typeface="Calibri Light" panose="020F0302020204030204" pitchFamily="34" charset="0"/>
                        </a:rPr>
                        <a:t> </a:t>
                      </a:r>
                      <a:r>
                        <a:rPr sz="2200" spc="20" dirty="0" smtClean="0">
                          <a:latin typeface="Calibri Light" panose="020F0302020204030204" pitchFamily="34" charset="0"/>
                          <a:cs typeface="Calibri Light" panose="020F0302020204030204" pitchFamily="34" charset="0"/>
                        </a:rPr>
                        <a:t>𝜔</a:t>
                      </a:r>
                      <a:r>
                        <a:rPr sz="2400" spc="30" baseline="-15625" dirty="0" smtClean="0">
                          <a:latin typeface="Calibri Light" panose="020F0302020204030204" pitchFamily="34" charset="0"/>
                          <a:cs typeface="Calibri Light" panose="020F0302020204030204" pitchFamily="34" charset="0"/>
                        </a:rPr>
                        <a:t>𝑖</a:t>
                      </a:r>
                      <a:endParaRPr sz="2400" baseline="-15625" dirty="0">
                        <a:latin typeface="Calibri Light" panose="020F0302020204030204" pitchFamily="34" charset="0"/>
                        <a:cs typeface="Calibri Light" panose="020F03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119380" algn="r">
                        <a:lnSpc>
                          <a:spcPct val="100000"/>
                        </a:lnSpc>
                      </a:pPr>
                      <a:r>
                        <a:rPr sz="2000" spc="-165" dirty="0" smtClean="0">
                          <a:latin typeface="Calibri Light" panose="020F0302020204030204" pitchFamily="34" charset="0"/>
                          <a:cs typeface="Calibri Light" panose="020F0302020204030204" pitchFamily="34" charset="0"/>
                        </a:rPr>
                        <a:t>(</a:t>
                      </a:r>
                      <a:r>
                        <a:rPr lang="en-GB" sz="2000" spc="-165" dirty="0" smtClean="0">
                          <a:latin typeface="Calibri Light" panose="020F0302020204030204" pitchFamily="34" charset="0"/>
                          <a:cs typeface="Calibri Light" panose="020F0302020204030204" pitchFamily="34" charset="0"/>
                        </a:rPr>
                        <a:t>21</a:t>
                      </a:r>
                      <a:r>
                        <a:rPr sz="2000" spc="-165" dirty="0" smtClean="0">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127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bl>
          </a:graphicData>
        </a:graphic>
      </p:graphicFrame>
      <p:sp>
        <p:nvSpPr>
          <p:cNvPr id="17" name="object 8"/>
          <p:cNvSpPr txBox="1"/>
          <p:nvPr/>
        </p:nvSpPr>
        <p:spPr>
          <a:xfrm>
            <a:off x="469900" y="6563721"/>
            <a:ext cx="9896271" cy="315471"/>
          </a:xfrm>
          <a:prstGeom prst="rect">
            <a:avLst/>
          </a:prstGeom>
        </p:spPr>
        <p:txBody>
          <a:bodyPr vert="horz" wrap="square" lIns="0" tIns="38100" rIns="0" bIns="0" rtlCol="0">
            <a:spAutoFit/>
          </a:bodyPr>
          <a:lstStyle/>
          <a:p>
            <a:pPr marL="12700" marR="5080" algn="just">
              <a:spcBef>
                <a:spcPts val="300"/>
              </a:spcBef>
            </a:pPr>
            <a:r>
              <a:rPr lang="en-GB" spc="-5" dirty="0">
                <a:solidFill>
                  <a:srgbClr val="0033CC"/>
                </a:solidFill>
                <a:latin typeface="Calibri Light" panose="020F0302020204030204" pitchFamily="34" charset="0"/>
                <a:cs typeface="Calibri Light" panose="020F0302020204030204" pitchFamily="34" charset="0"/>
              </a:rPr>
              <a:t>L</a:t>
            </a:r>
            <a:r>
              <a:rPr spc="-5" dirty="0" err="1" smtClean="0">
                <a:solidFill>
                  <a:srgbClr val="0033CC"/>
                </a:solidFill>
                <a:latin typeface="Calibri Light" panose="020F0302020204030204" pitchFamily="34" charset="0"/>
                <a:cs typeface="Calibri Light" panose="020F0302020204030204" pitchFamily="34" charset="0"/>
              </a:rPr>
              <a:t>ower</a:t>
            </a:r>
            <a:r>
              <a:rPr spc="-5" dirty="0" smtClean="0">
                <a:solidFill>
                  <a:srgbClr val="0033CC"/>
                </a:solidFill>
                <a:latin typeface="Calibri Light" panose="020F0302020204030204" pitchFamily="34" charset="0"/>
                <a:cs typeface="Calibri Light" panose="020F0302020204030204" pitchFamily="34" charset="0"/>
              </a:rPr>
              <a:t> value [</a:t>
            </a:r>
            <a:r>
              <a:rPr lang="en-GB" b="1" spc="-5" dirty="0" smtClean="0">
                <a:solidFill>
                  <a:srgbClr val="0033CC"/>
                </a:solidFill>
                <a:latin typeface="Calibri Light" panose="020F0302020204030204" pitchFamily="34" charset="0"/>
                <a:cs typeface="Calibri Light" panose="020F0302020204030204" pitchFamily="34" charset="0"/>
              </a:rPr>
              <a:t>ranging </a:t>
            </a:r>
            <a:r>
              <a:rPr b="1" spc="-5" dirty="0" smtClean="0">
                <a:solidFill>
                  <a:srgbClr val="0033CC"/>
                </a:solidFill>
                <a:latin typeface="Calibri Light" panose="020F0302020204030204" pitchFamily="34" charset="0"/>
                <a:cs typeface="Calibri Light" panose="020F0302020204030204" pitchFamily="34" charset="0"/>
              </a:rPr>
              <a:t>from </a:t>
            </a:r>
            <a:r>
              <a:rPr b="1" spc="-5" dirty="0">
                <a:solidFill>
                  <a:srgbClr val="0033CC"/>
                </a:solidFill>
                <a:latin typeface="Calibri Light" panose="020F0302020204030204" pitchFamily="34" charset="0"/>
                <a:cs typeface="Calibri Light" panose="020F0302020204030204" pitchFamily="34" charset="0"/>
              </a:rPr>
              <a:t>0 to 1</a:t>
            </a:r>
            <a:r>
              <a:rPr spc="-5" dirty="0" smtClean="0">
                <a:solidFill>
                  <a:srgbClr val="0033CC"/>
                </a:solidFill>
                <a:latin typeface="Calibri Light" panose="020F0302020204030204" pitchFamily="34" charset="0"/>
                <a:cs typeface="Calibri Light" panose="020F0302020204030204" pitchFamily="34" charset="0"/>
              </a:rPr>
              <a:t>]</a:t>
            </a:r>
            <a:r>
              <a:rPr lang="en-GB" spc="-5" dirty="0" smtClean="0">
                <a:solidFill>
                  <a:srgbClr val="0033CC"/>
                </a:solidFill>
                <a:latin typeface="Calibri Light" panose="020F0302020204030204" pitchFamily="34" charset="0"/>
                <a:cs typeface="Calibri Light" panose="020F0302020204030204" pitchFamily="34" charset="0"/>
              </a:rPr>
              <a:t> indicate a lower </a:t>
            </a:r>
            <a:r>
              <a:rPr spc="-5" dirty="0" smtClean="0">
                <a:solidFill>
                  <a:srgbClr val="0033CC"/>
                </a:solidFill>
                <a:latin typeface="Calibri Light" panose="020F0302020204030204" pitchFamily="34" charset="0"/>
                <a:cs typeface="Calibri Light" panose="020F0302020204030204" pitchFamily="34" charset="0"/>
              </a:rPr>
              <a:t>climate </a:t>
            </a:r>
            <a:r>
              <a:rPr spc="-5" dirty="0">
                <a:solidFill>
                  <a:srgbClr val="0033CC"/>
                </a:solidFill>
                <a:latin typeface="Calibri Light" panose="020F0302020204030204" pitchFamily="34" charset="0"/>
                <a:cs typeface="Calibri Light" panose="020F0302020204030204" pitchFamily="34" charset="0"/>
              </a:rPr>
              <a:t>change </a:t>
            </a:r>
            <a:r>
              <a:rPr spc="-5" dirty="0" smtClean="0">
                <a:solidFill>
                  <a:srgbClr val="0033CC"/>
                </a:solidFill>
                <a:latin typeface="Calibri Light" panose="020F0302020204030204" pitchFamily="34" charset="0"/>
                <a:cs typeface="Calibri Light" panose="020F0302020204030204" pitchFamily="34" charset="0"/>
              </a:rPr>
              <a:t>risk, </a:t>
            </a:r>
            <a:r>
              <a:rPr spc="-5" dirty="0">
                <a:solidFill>
                  <a:srgbClr val="0033CC"/>
                </a:solidFill>
                <a:latin typeface="Calibri Light" panose="020F0302020204030204" pitchFamily="34" charset="0"/>
                <a:cs typeface="Calibri Light" panose="020F0302020204030204" pitchFamily="34" charset="0"/>
              </a:rPr>
              <a:t>and vice versa.</a:t>
            </a:r>
          </a:p>
        </p:txBody>
      </p:sp>
      <p:sp>
        <p:nvSpPr>
          <p:cNvPr id="18" name="Rectangle 17"/>
          <p:cNvSpPr/>
          <p:nvPr/>
        </p:nvSpPr>
        <p:spPr>
          <a:xfrm>
            <a:off x="4543854" y="5760604"/>
            <a:ext cx="550151" cy="523220"/>
          </a:xfrm>
          <a:prstGeom prst="rect">
            <a:avLst/>
          </a:prstGeom>
        </p:spPr>
        <p:txBody>
          <a:bodyPr wrap="none">
            <a:spAutoFit/>
          </a:bodyPr>
          <a:lstStyle/>
          <a:p>
            <a:r>
              <a:rPr lang="en-GB" sz="2800" spc="1350" dirty="0">
                <a:latin typeface="Calibri Light" panose="020F0302020204030204" pitchFamily="34" charset="0"/>
                <a:cs typeface="Calibri Light" panose="020F0302020204030204" pitchFamily="34" charset="0"/>
              </a:rPr>
              <a:t>∑</a:t>
            </a:r>
            <a:endParaRPr lang="en-GB" sz="2800" dirty="0"/>
          </a:p>
        </p:txBody>
      </p:sp>
      <p:sp>
        <p:nvSpPr>
          <p:cNvPr id="19" name="Rectangle 18"/>
          <p:cNvSpPr/>
          <p:nvPr/>
        </p:nvSpPr>
        <p:spPr>
          <a:xfrm>
            <a:off x="4543854" y="5633315"/>
            <a:ext cx="1101264" cy="297517"/>
          </a:xfrm>
          <a:prstGeom prst="rect">
            <a:avLst/>
          </a:prstGeom>
        </p:spPr>
        <p:txBody>
          <a:bodyPr wrap="none">
            <a:spAutoFit/>
          </a:bodyPr>
          <a:lstStyle/>
          <a:p>
            <a:pPr marR="696595" algn="ctr">
              <a:lnSpc>
                <a:spcPts val="1565"/>
              </a:lnSpc>
            </a:pPr>
            <a:r>
              <a:rPr lang="en-GB" spc="150" dirty="0">
                <a:latin typeface="Cambria Math"/>
                <a:cs typeface="Cambria Math"/>
              </a:rPr>
              <a:t>𝑚</a:t>
            </a:r>
            <a:endParaRPr lang="en-GB" dirty="0">
              <a:latin typeface="Cambria Math"/>
              <a:cs typeface="Cambria Math"/>
            </a:endParaRPr>
          </a:p>
        </p:txBody>
      </p:sp>
      <p:sp>
        <p:nvSpPr>
          <p:cNvPr id="20" name="Rectangle 19"/>
          <p:cNvSpPr/>
          <p:nvPr/>
        </p:nvSpPr>
        <p:spPr>
          <a:xfrm>
            <a:off x="4543854" y="6111290"/>
            <a:ext cx="1327928" cy="330668"/>
          </a:xfrm>
          <a:prstGeom prst="rect">
            <a:avLst/>
          </a:prstGeom>
        </p:spPr>
        <p:txBody>
          <a:bodyPr wrap="none">
            <a:spAutoFit/>
          </a:bodyPr>
          <a:lstStyle/>
          <a:p>
            <a:pPr marR="897255" algn="ctr">
              <a:lnSpc>
                <a:spcPts val="2039"/>
              </a:lnSpc>
              <a:spcBef>
                <a:spcPts val="830"/>
              </a:spcBef>
            </a:pPr>
            <a:r>
              <a:rPr lang="en-GB" sz="1400" dirty="0">
                <a:latin typeface="Calibri Light" panose="020F0302020204030204" pitchFamily="34" charset="0"/>
                <a:cs typeface="Calibri Light" panose="020F0302020204030204" pitchFamily="34" charset="0"/>
              </a:rPr>
              <a:t>𝑖=1</a:t>
            </a:r>
          </a:p>
        </p:txBody>
      </p:sp>
      <p:sp>
        <p:nvSpPr>
          <p:cNvPr id="21" name="Rectangle 20"/>
          <p:cNvSpPr/>
          <p:nvPr/>
        </p:nvSpPr>
        <p:spPr>
          <a:xfrm>
            <a:off x="5051511" y="3665464"/>
            <a:ext cx="375103" cy="297517"/>
          </a:xfrm>
          <a:prstGeom prst="rect">
            <a:avLst/>
          </a:prstGeom>
        </p:spPr>
        <p:txBody>
          <a:bodyPr wrap="none">
            <a:spAutoFit/>
          </a:bodyPr>
          <a:lstStyle/>
          <a:p>
            <a:pPr marL="47625" algn="ctr">
              <a:lnSpc>
                <a:spcPts val="1565"/>
              </a:lnSpc>
            </a:pPr>
            <a:r>
              <a:rPr lang="en-GB" spc="110" dirty="0">
                <a:latin typeface="Cambria Math"/>
                <a:cs typeface="Cambria Math"/>
              </a:rPr>
              <a:t>𝑝</a:t>
            </a:r>
            <a:endParaRPr lang="en-GB" dirty="0">
              <a:latin typeface="Cambria Math"/>
              <a:cs typeface="Cambria Math"/>
            </a:endParaRPr>
          </a:p>
        </p:txBody>
      </p:sp>
      <p:sp>
        <p:nvSpPr>
          <p:cNvPr id="22" name="Rectangle 21"/>
          <p:cNvSpPr/>
          <p:nvPr/>
        </p:nvSpPr>
        <p:spPr>
          <a:xfrm>
            <a:off x="4981154" y="4140642"/>
            <a:ext cx="1327928" cy="330668"/>
          </a:xfrm>
          <a:prstGeom prst="rect">
            <a:avLst/>
          </a:prstGeom>
        </p:spPr>
        <p:txBody>
          <a:bodyPr wrap="none">
            <a:spAutoFit/>
          </a:bodyPr>
          <a:lstStyle/>
          <a:p>
            <a:pPr marR="897255" algn="ctr">
              <a:lnSpc>
                <a:spcPts val="2039"/>
              </a:lnSpc>
              <a:spcBef>
                <a:spcPts val="830"/>
              </a:spcBef>
            </a:pPr>
            <a:r>
              <a:rPr lang="en-GB" sz="1400" dirty="0">
                <a:latin typeface="Calibri Light" panose="020F0302020204030204" pitchFamily="34" charset="0"/>
                <a:cs typeface="Calibri Light" panose="020F0302020204030204" pitchFamily="34" charset="0"/>
              </a:rPr>
              <a:t>𝑖=1</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605263" y="160655"/>
            <a:ext cx="727075" cy="506095"/>
          </a:xfrm>
          <a:prstGeom prst="rect">
            <a:avLst/>
          </a:prstGeom>
        </p:spPr>
      </p:pic>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18</a:t>
            </a:fld>
            <a:r>
              <a:rPr spc="-45" dirty="0"/>
              <a:t> </a:t>
            </a:r>
            <a:r>
              <a:rPr spc="-35" dirty="0"/>
              <a:t>of</a:t>
            </a:r>
            <a:r>
              <a:rPr spc="-50" dirty="0"/>
              <a:t> </a:t>
            </a:r>
            <a:r>
              <a:rPr spc="35" dirty="0" smtClean="0"/>
              <a:t>2</a:t>
            </a:r>
            <a:r>
              <a:rPr lang="en-GB" spc="35" dirty="0" smtClean="0"/>
              <a:t>5</a:t>
            </a:r>
            <a:endParaRPr spc="35" dirty="0"/>
          </a:p>
        </p:txBody>
      </p:sp>
      <p:sp>
        <p:nvSpPr>
          <p:cNvPr id="11"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2" name="object 2"/>
          <p:cNvGraphicFramePr>
            <a:graphicFrameLocks noGrp="1"/>
          </p:cNvGraphicFramePr>
          <p:nvPr>
            <p:extLst>
              <p:ext uri="{D42A27DB-BD31-4B8C-83A1-F6EECF244321}">
                <p14:modId xmlns:p14="http://schemas.microsoft.com/office/powerpoint/2010/main" val="2441521163"/>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Building</a:t>
                      </a:r>
                      <a:r>
                        <a:rPr lang="en-GB" sz="2600" spc="-150" baseline="0" dirty="0" smtClean="0">
                          <a:solidFill>
                            <a:srgbClr val="003300"/>
                          </a:solidFill>
                          <a:latin typeface="Calibri Light" panose="020F0302020204030204" pitchFamily="34" charset="0"/>
                          <a:cs typeface="Calibri Light" panose="020F0302020204030204" pitchFamily="34" charset="0"/>
                        </a:rPr>
                        <a:t> a Climate Change Risk Indicator</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6</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7</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pic>
        <p:nvPicPr>
          <p:cNvPr id="13" name="Picture 12"/>
          <p:cNvPicPr>
            <a:picLocks noChangeAspect="1"/>
          </p:cNvPicPr>
          <p:nvPr/>
        </p:nvPicPr>
        <p:blipFill>
          <a:blip r:embed="rId3"/>
          <a:stretch>
            <a:fillRect/>
          </a:stretch>
        </p:blipFill>
        <p:spPr>
          <a:xfrm>
            <a:off x="698500" y="1191781"/>
            <a:ext cx="9618218" cy="5185218"/>
          </a:xfrm>
          <a:prstGeom prst="rect">
            <a:avLst/>
          </a:prstGeom>
        </p:spPr>
      </p:pic>
      <p:sp>
        <p:nvSpPr>
          <p:cNvPr id="14" name="Rectangle 13"/>
          <p:cNvSpPr/>
          <p:nvPr/>
        </p:nvSpPr>
        <p:spPr>
          <a:xfrm>
            <a:off x="7023101" y="3705225"/>
            <a:ext cx="3293618" cy="2743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rot="16200000">
            <a:off x="-570620" y="3396144"/>
            <a:ext cx="22860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smtClean="0">
                <a:solidFill>
                  <a:schemeClr val="tx1"/>
                </a:solidFill>
                <a:latin typeface="Calibri Light" panose="020F0302020204030204" pitchFamily="34" charset="0"/>
                <a:cs typeface="Calibri Light" panose="020F0302020204030204" pitchFamily="34" charset="0"/>
              </a:rPr>
              <a:t>In exponential value</a:t>
            </a:r>
            <a:endParaRPr lang="en-GB" sz="1600" i="1" dirty="0">
              <a:solidFill>
                <a:schemeClr val="tx1"/>
              </a:solidFill>
              <a:latin typeface="Calibri Light" panose="020F0302020204030204" pitchFamily="34" charset="0"/>
              <a:cs typeface="Calibri Light" panose="020F0302020204030204" pitchFamily="34" charset="0"/>
            </a:endParaRPr>
          </a:p>
        </p:txBody>
      </p:sp>
      <p:sp>
        <p:nvSpPr>
          <p:cNvPr id="16" name="object 5"/>
          <p:cNvSpPr txBox="1">
            <a:spLocks/>
          </p:cNvSpPr>
          <p:nvPr/>
        </p:nvSpPr>
        <p:spPr>
          <a:xfrm>
            <a:off x="587342" y="6604836"/>
            <a:ext cx="7432041" cy="314830"/>
          </a:xfrm>
          <a:prstGeom prst="rect">
            <a:avLst/>
          </a:prstGeom>
        </p:spPr>
        <p:txBody>
          <a:bodyPr vert="horz" wrap="square" lIns="0" tIns="6985" rIns="0" bIns="0" rtlCol="0">
            <a:spAutoFit/>
          </a:bodyPr>
          <a:lstStyle>
            <a:defPPr>
              <a:defRPr lang="en-US"/>
            </a:defPPr>
            <a:lvl1pPr marL="0" algn="l" defTabSz="914400" rtl="0" eaLnBrk="1" latinLnBrk="0" hangingPunct="1">
              <a:defRPr sz="1200" b="0" i="0" kern="1200">
                <a:solidFill>
                  <a:srgbClr val="4F6128"/>
                </a:solidFill>
                <a:latin typeface="Tahoma"/>
                <a:ea typeface="+mn-ea"/>
                <a:cs typeface="Tahom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spc="-5" dirty="0" smtClean="0">
                <a:solidFill>
                  <a:srgbClr val="CC00FF"/>
                </a:solidFill>
                <a:latin typeface="Calibri Light" panose="020F0302020204030204" pitchFamily="34" charset="0"/>
                <a:cs typeface="Calibri Light" panose="020F0302020204030204" pitchFamily="34" charset="0"/>
              </a:rPr>
              <a:t>Source: Author’s Calculations.</a:t>
            </a:r>
            <a:endParaRPr lang="en-GB" sz="2000" spc="-5" dirty="0">
              <a:solidFill>
                <a:srgbClr val="CC00FF"/>
              </a:solidFill>
              <a:latin typeface="Calibri Light" panose="020F0302020204030204" pitchFamily="34" charset="0"/>
              <a:cs typeface="Calibri Light" panose="020F0302020204030204" pitchFamily="34" charset="0"/>
            </a:endParaRPr>
          </a:p>
        </p:txBody>
      </p:sp>
      <p:sp>
        <p:nvSpPr>
          <p:cNvPr id="17" name="object 5"/>
          <p:cNvSpPr txBox="1">
            <a:spLocks/>
          </p:cNvSpPr>
          <p:nvPr/>
        </p:nvSpPr>
        <p:spPr>
          <a:xfrm>
            <a:off x="1791588" y="785185"/>
            <a:ext cx="7432041" cy="314830"/>
          </a:xfrm>
          <a:prstGeom prst="rect">
            <a:avLst/>
          </a:prstGeom>
        </p:spPr>
        <p:txBody>
          <a:bodyPr vert="horz" wrap="square" lIns="0" tIns="6985" rIns="0" bIns="0" rtlCol="0">
            <a:spAutoFit/>
          </a:bodyPr>
          <a:lstStyle>
            <a:defPPr>
              <a:defRPr lang="en-US"/>
            </a:defPPr>
            <a:lvl1pPr marL="0" algn="l" defTabSz="914400" rtl="0" eaLnBrk="1" latinLnBrk="0" hangingPunct="1">
              <a:defRPr sz="1200" b="0" i="0" kern="1200">
                <a:solidFill>
                  <a:srgbClr val="4F6128"/>
                </a:solidFill>
                <a:latin typeface="Tahoma"/>
                <a:ea typeface="+mn-ea"/>
                <a:cs typeface="Tahom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000" spc="-5" dirty="0" smtClean="0">
                <a:solidFill>
                  <a:srgbClr val="CC00FF"/>
                </a:solidFill>
                <a:latin typeface="Calibri Light" panose="020F0302020204030204" pitchFamily="34" charset="0"/>
                <a:cs typeface="Calibri Light" panose="020F0302020204030204" pitchFamily="34" charset="0"/>
              </a:rPr>
              <a:t>Figure 2. Climate Change Risk Patterns in Albania, 1990 – 2023.</a:t>
            </a:r>
            <a:endParaRPr lang="en-GB" sz="2000" spc="-5" dirty="0">
              <a:solidFill>
                <a:srgbClr val="CC00FF"/>
              </a:solidFill>
              <a:latin typeface="Calibri Light" panose="020F0302020204030204" pitchFamily="34" charset="0"/>
              <a:cs typeface="Calibri Light" panose="020F0302020204030204" pitchFamily="34" charset="0"/>
            </a:endParaRPr>
          </a:p>
        </p:txBody>
      </p:sp>
      <p:sp>
        <p:nvSpPr>
          <p:cNvPr id="18" name="Rectangle 17"/>
          <p:cNvSpPr/>
          <p:nvPr/>
        </p:nvSpPr>
        <p:spPr>
          <a:xfrm>
            <a:off x="419979" y="1126949"/>
            <a:ext cx="10032121" cy="5431822"/>
          </a:xfrm>
          <a:prstGeom prst="rect">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01134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605263" y="160655"/>
            <a:ext cx="727075" cy="506095"/>
          </a:xfrm>
          <a:prstGeom prst="rect">
            <a:avLst/>
          </a:prstGeom>
        </p:spPr>
      </p:pic>
      <p:sp>
        <p:nvSpPr>
          <p:cNvPr id="4" name="object 4"/>
          <p:cNvSpPr txBox="1"/>
          <p:nvPr/>
        </p:nvSpPr>
        <p:spPr>
          <a:xfrm>
            <a:off x="528319" y="837946"/>
            <a:ext cx="9804018" cy="5733877"/>
          </a:xfrm>
          <a:prstGeom prst="rect">
            <a:avLst/>
          </a:prstGeom>
        </p:spPr>
        <p:txBody>
          <a:bodyPr vert="horz" wrap="square" lIns="0" tIns="12700" rIns="0" bIns="0" rtlCol="0">
            <a:spAutoFit/>
          </a:bodyPr>
          <a:lstStyle/>
          <a:p>
            <a:pPr marL="12700">
              <a:lnSpc>
                <a:spcPct val="100000"/>
              </a:lnSpc>
              <a:spcBef>
                <a:spcPts val="100"/>
              </a:spcBef>
            </a:pPr>
            <a:r>
              <a:rPr sz="1900" dirty="0">
                <a:solidFill>
                  <a:srgbClr val="00B0F0"/>
                </a:solidFill>
                <a:latin typeface="Calibri Light" panose="020F0302020204030204" pitchFamily="34" charset="0"/>
                <a:cs typeface="Calibri Light" panose="020F0302020204030204" pitchFamily="34" charset="0"/>
              </a:rPr>
              <a:t>The advantages of</a:t>
            </a:r>
            <a:r>
              <a:rPr lang="en-GB" sz="1900" dirty="0">
                <a:solidFill>
                  <a:srgbClr val="00B0F0"/>
                </a:solidFill>
                <a:latin typeface="Calibri Light" panose="020F0302020204030204" pitchFamily="34" charset="0"/>
                <a:cs typeface="Calibri Light" panose="020F0302020204030204" pitchFamily="34" charset="0"/>
              </a:rPr>
              <a:t> </a:t>
            </a:r>
            <a:r>
              <a:rPr lang="en-GB" sz="1900" dirty="0" smtClean="0">
                <a:solidFill>
                  <a:srgbClr val="00B0F0"/>
                </a:solidFill>
                <a:latin typeface="Calibri Light" panose="020F0302020204030204" pitchFamily="34" charset="0"/>
                <a:cs typeface="Calibri Light" panose="020F0302020204030204" pitchFamily="34" charset="0"/>
              </a:rPr>
              <a:t>our Climate Change Risk Indicator and the Entropy Approach, as explained by </a:t>
            </a:r>
            <a:r>
              <a:rPr lang="en-GB" sz="1900" dirty="0" smtClean="0">
                <a:solidFill>
                  <a:srgbClr val="C00000"/>
                </a:solidFill>
                <a:latin typeface="Calibri Light" panose="020F0302020204030204" pitchFamily="34" charset="0"/>
                <a:cs typeface="Calibri Light" panose="020F0302020204030204" pitchFamily="34" charset="0"/>
              </a:rPr>
              <a:t>Shijaku and Monnin (2022)</a:t>
            </a:r>
            <a:r>
              <a:rPr lang="en-GB" sz="1900" dirty="0" smtClean="0">
                <a:solidFill>
                  <a:srgbClr val="00B0F0"/>
                </a:solidFill>
                <a:latin typeface="Calibri Light" panose="020F0302020204030204" pitchFamily="34" charset="0"/>
                <a:cs typeface="Calibri Light" panose="020F0302020204030204" pitchFamily="34" charset="0"/>
              </a:rPr>
              <a:t>, </a:t>
            </a:r>
            <a:r>
              <a:rPr sz="1900" dirty="0">
                <a:solidFill>
                  <a:srgbClr val="00B0F0"/>
                </a:solidFill>
                <a:latin typeface="Calibri Light" panose="020F0302020204030204" pitchFamily="34" charset="0"/>
                <a:cs typeface="Calibri Light" panose="020F0302020204030204" pitchFamily="34" charset="0"/>
              </a:rPr>
              <a:t>is fivefold</a:t>
            </a:r>
            <a:r>
              <a:rPr lang="en-GB" sz="1900" dirty="0">
                <a:solidFill>
                  <a:srgbClr val="00B0F0"/>
                </a:solidFill>
                <a:latin typeface="Calibri Light" panose="020F0302020204030204" pitchFamily="34" charset="0"/>
                <a:cs typeface="Calibri Light" panose="020F0302020204030204" pitchFamily="34" charset="0"/>
              </a:rPr>
              <a:t>s</a:t>
            </a:r>
            <a:r>
              <a:rPr sz="1900" dirty="0">
                <a:solidFill>
                  <a:srgbClr val="00B0F0"/>
                </a:solidFill>
                <a:latin typeface="Calibri Light" panose="020F0302020204030204" pitchFamily="34" charset="0"/>
                <a:cs typeface="Calibri Light" panose="020F0302020204030204" pitchFamily="34" charset="0"/>
              </a:rPr>
              <a:t>:</a:t>
            </a:r>
          </a:p>
          <a:p>
            <a:pPr>
              <a:lnSpc>
                <a:spcPct val="100000"/>
              </a:lnSpc>
              <a:spcBef>
                <a:spcPts val="5"/>
              </a:spcBef>
            </a:pPr>
            <a:endParaRPr sz="1900" dirty="0">
              <a:latin typeface="Calibri Light" panose="020F0302020204030204" pitchFamily="34" charset="0"/>
              <a:cs typeface="Calibri Light" panose="020F0302020204030204" pitchFamily="34" charset="0"/>
            </a:endParaRPr>
          </a:p>
          <a:p>
            <a:pPr marL="469265" marR="6350" indent="-228600" algn="just">
              <a:lnSpc>
                <a:spcPts val="2640"/>
              </a:lnSpc>
              <a:spcBef>
                <a:spcPts val="5"/>
              </a:spcBef>
              <a:buClr>
                <a:srgbClr val="006600"/>
              </a:buClr>
              <a:buFont typeface="Wingdings"/>
              <a:buChar char=""/>
              <a:tabLst>
                <a:tab pos="469900" algn="l"/>
              </a:tabLst>
            </a:pPr>
            <a:r>
              <a:rPr sz="1900" dirty="0">
                <a:solidFill>
                  <a:srgbClr val="7030A0"/>
                </a:solidFill>
                <a:latin typeface="Calibri Light" panose="020F0302020204030204" pitchFamily="34" charset="0"/>
                <a:cs typeface="Calibri Light" panose="020F0302020204030204" pitchFamily="34" charset="0"/>
              </a:rPr>
              <a:t>First</a:t>
            </a:r>
            <a:r>
              <a:rPr sz="1900" dirty="0">
                <a:latin typeface="Calibri Light" panose="020F0302020204030204" pitchFamily="34" charset="0"/>
                <a:cs typeface="Calibri Light" panose="020F0302020204030204" pitchFamily="34" charset="0"/>
              </a:rPr>
              <a:t>, it avoids the interference of human factors on the weight of</a:t>
            </a:r>
            <a:r>
              <a:rPr lang="en-GB" sz="1900" dirty="0">
                <a:latin typeface="Calibri Light" panose="020F0302020204030204" pitchFamily="34" charset="0"/>
                <a:cs typeface="Calibri Light" panose="020F0302020204030204" pitchFamily="34" charset="0"/>
              </a:rPr>
              <a:t> </a:t>
            </a:r>
            <a:r>
              <a:rPr sz="1900" dirty="0">
                <a:latin typeface="Calibri Light" panose="020F0302020204030204" pitchFamily="34" charset="0"/>
                <a:cs typeface="Calibri Light" panose="020F0302020204030204" pitchFamily="34" charset="0"/>
              </a:rPr>
              <a:t>indicators, thus enhancing the objectivity of the comprehensive evaluation results.</a:t>
            </a:r>
          </a:p>
          <a:p>
            <a:pPr>
              <a:lnSpc>
                <a:spcPct val="100000"/>
              </a:lnSpc>
              <a:spcBef>
                <a:spcPts val="55"/>
              </a:spcBef>
              <a:buChar char=""/>
            </a:pPr>
            <a:endParaRPr sz="1900" dirty="0">
              <a:latin typeface="Calibri Light" panose="020F0302020204030204" pitchFamily="34" charset="0"/>
              <a:cs typeface="Calibri Light" panose="020F0302020204030204" pitchFamily="34" charset="0"/>
            </a:endParaRPr>
          </a:p>
          <a:p>
            <a:pPr marL="469265" marR="5080" indent="-228600" algn="just">
              <a:lnSpc>
                <a:spcPts val="2640"/>
              </a:lnSpc>
              <a:buClr>
                <a:srgbClr val="006600"/>
              </a:buClr>
              <a:buFont typeface="Wingdings"/>
              <a:buChar char=""/>
              <a:tabLst>
                <a:tab pos="469900" algn="l"/>
              </a:tabLst>
            </a:pPr>
            <a:r>
              <a:rPr sz="1900" dirty="0">
                <a:solidFill>
                  <a:srgbClr val="7030A0"/>
                </a:solidFill>
                <a:latin typeface="Calibri Light" panose="020F0302020204030204" pitchFamily="34" charset="0"/>
                <a:cs typeface="Calibri Light" panose="020F0302020204030204" pitchFamily="34" charset="0"/>
              </a:rPr>
              <a:t>Second</a:t>
            </a:r>
            <a:r>
              <a:rPr sz="1900" dirty="0">
                <a:latin typeface="Calibri Light" panose="020F0302020204030204" pitchFamily="34" charset="0"/>
                <a:cs typeface="Calibri Light" panose="020F0302020204030204" pitchFamily="34" charset="0"/>
              </a:rPr>
              <a:t>, each of the indicators reflect properly each sustainable development aspects including economic, resource, environmental, and social dimensions making it a concise and acceptable composite synthetic index.</a:t>
            </a:r>
          </a:p>
          <a:p>
            <a:pPr>
              <a:lnSpc>
                <a:spcPct val="100000"/>
              </a:lnSpc>
              <a:spcBef>
                <a:spcPts val="40"/>
              </a:spcBef>
              <a:buChar char=""/>
            </a:pPr>
            <a:endParaRPr sz="1900" dirty="0">
              <a:latin typeface="Calibri Light" panose="020F0302020204030204" pitchFamily="34" charset="0"/>
              <a:cs typeface="Calibri Light" panose="020F0302020204030204" pitchFamily="34" charset="0"/>
            </a:endParaRPr>
          </a:p>
          <a:p>
            <a:pPr marL="469265" marR="7620" indent="-228600" algn="just">
              <a:lnSpc>
                <a:spcPts val="2640"/>
              </a:lnSpc>
              <a:buClr>
                <a:srgbClr val="006600"/>
              </a:buClr>
              <a:buFont typeface="Wingdings"/>
              <a:buChar char=""/>
              <a:tabLst>
                <a:tab pos="469900" algn="l"/>
              </a:tabLst>
            </a:pPr>
            <a:r>
              <a:rPr sz="1900" dirty="0">
                <a:solidFill>
                  <a:srgbClr val="7030A0"/>
                </a:solidFill>
                <a:latin typeface="Calibri Light" panose="020F0302020204030204" pitchFamily="34" charset="0"/>
                <a:cs typeface="Calibri Light" panose="020F0302020204030204" pitchFamily="34" charset="0"/>
              </a:rPr>
              <a:t>Third</a:t>
            </a:r>
            <a:r>
              <a:rPr sz="1900" dirty="0">
                <a:latin typeface="Calibri Light" panose="020F0302020204030204" pitchFamily="34" charset="0"/>
                <a:cs typeface="Calibri Light" panose="020F0302020204030204" pitchFamily="34" charset="0"/>
              </a:rPr>
              <a:t>, the estimation approach is based on existing indicators that are representative and their quantity is not too many, making the </a:t>
            </a:r>
            <a:r>
              <a:rPr lang="en-GB" sz="1900" dirty="0">
                <a:latin typeface="Calibri Light" panose="020F0302020204030204" pitchFamily="34" charset="0"/>
                <a:cs typeface="Calibri Light" panose="020F0302020204030204" pitchFamily="34" charset="0"/>
              </a:rPr>
              <a:t>CC</a:t>
            </a:r>
            <a:r>
              <a:rPr sz="1900" dirty="0">
                <a:latin typeface="Calibri Light" panose="020F0302020204030204" pitchFamily="34" charset="0"/>
                <a:cs typeface="Calibri Light" panose="020F0302020204030204" pitchFamily="34" charset="0"/>
              </a:rPr>
              <a:t>I concise and acceptable.</a:t>
            </a:r>
          </a:p>
          <a:p>
            <a:pPr>
              <a:lnSpc>
                <a:spcPct val="100000"/>
              </a:lnSpc>
              <a:buChar char=""/>
            </a:pPr>
            <a:endParaRPr sz="1900" dirty="0">
              <a:latin typeface="Calibri Light" panose="020F0302020204030204" pitchFamily="34" charset="0"/>
              <a:cs typeface="Calibri Light" panose="020F0302020204030204" pitchFamily="34" charset="0"/>
            </a:endParaRPr>
          </a:p>
          <a:p>
            <a:pPr marL="469265" marR="5715" indent="-228600" algn="just">
              <a:lnSpc>
                <a:spcPts val="2640"/>
              </a:lnSpc>
              <a:buClr>
                <a:srgbClr val="006600"/>
              </a:buClr>
              <a:buFont typeface="Wingdings"/>
              <a:buChar char=""/>
              <a:tabLst>
                <a:tab pos="469900" algn="l"/>
              </a:tabLst>
            </a:pPr>
            <a:r>
              <a:rPr sz="1900" dirty="0">
                <a:solidFill>
                  <a:srgbClr val="7030A0"/>
                </a:solidFill>
                <a:latin typeface="Calibri Light" panose="020F0302020204030204" pitchFamily="34" charset="0"/>
                <a:cs typeface="Calibri Light" panose="020F0302020204030204" pitchFamily="34" charset="0"/>
              </a:rPr>
              <a:t>Four</a:t>
            </a:r>
            <a:r>
              <a:rPr sz="1900" dirty="0">
                <a:latin typeface="Calibri Light" panose="020F0302020204030204" pitchFamily="34" charset="0"/>
                <a:cs typeface="Calibri Light" panose="020F0302020204030204" pitchFamily="34" charset="0"/>
              </a:rPr>
              <a:t>, indicators represent time series data making them continuous and comparable, which providing an index that can also be comparable between countries and through  time.</a:t>
            </a:r>
          </a:p>
          <a:p>
            <a:pPr>
              <a:lnSpc>
                <a:spcPct val="100000"/>
              </a:lnSpc>
              <a:spcBef>
                <a:spcPts val="55"/>
              </a:spcBef>
              <a:buChar char=""/>
            </a:pPr>
            <a:endParaRPr sz="1900" dirty="0">
              <a:latin typeface="Calibri Light" panose="020F0302020204030204" pitchFamily="34" charset="0"/>
              <a:cs typeface="Calibri Light" panose="020F0302020204030204" pitchFamily="34" charset="0"/>
            </a:endParaRPr>
          </a:p>
          <a:p>
            <a:pPr marL="469265" marR="7620" indent="-228600" algn="just">
              <a:lnSpc>
                <a:spcPts val="2640"/>
              </a:lnSpc>
              <a:buClr>
                <a:srgbClr val="006600"/>
              </a:buClr>
              <a:buSzPct val="95652"/>
              <a:buFont typeface="Wingdings"/>
              <a:buChar char=""/>
              <a:tabLst>
                <a:tab pos="469900" algn="l"/>
              </a:tabLst>
            </a:pPr>
            <a:r>
              <a:rPr sz="1900" dirty="0">
                <a:solidFill>
                  <a:srgbClr val="7030A0"/>
                </a:solidFill>
                <a:latin typeface="Calibri Light" panose="020F0302020204030204" pitchFamily="34" charset="0"/>
                <a:cs typeface="Calibri Light" panose="020F0302020204030204" pitchFamily="34" charset="0"/>
              </a:rPr>
              <a:t>Finally</a:t>
            </a:r>
            <a:r>
              <a:rPr sz="1900" dirty="0">
                <a:latin typeface="Calibri Light" panose="020F0302020204030204" pitchFamily="34" charset="0"/>
                <a:cs typeface="Calibri Light" panose="020F0302020204030204" pitchFamily="34" charset="0"/>
              </a:rPr>
              <a:t>, the selected indicators are quantifiable and have strong operability and at the same time there a high data availability and reliability of the source of data.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19</a:t>
            </a:fld>
            <a:r>
              <a:rPr spc="-45" dirty="0"/>
              <a:t> </a:t>
            </a:r>
            <a:r>
              <a:rPr spc="-35" dirty="0"/>
              <a:t>of</a:t>
            </a:r>
            <a:r>
              <a:rPr spc="-50" dirty="0"/>
              <a:t> </a:t>
            </a:r>
            <a:r>
              <a:rPr spc="35" dirty="0" smtClean="0"/>
              <a:t>2</a:t>
            </a:r>
            <a:r>
              <a:rPr lang="en-GB" spc="35" dirty="0" smtClean="0"/>
              <a:t>5</a:t>
            </a:r>
            <a:endParaRPr spc="35" dirty="0"/>
          </a:p>
        </p:txBody>
      </p:sp>
      <p:sp>
        <p:nvSpPr>
          <p:cNvPr id="8"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9" name="object 2"/>
          <p:cNvGraphicFramePr>
            <a:graphicFrameLocks noGrp="1"/>
          </p:cNvGraphicFramePr>
          <p:nvPr>
            <p:extLst>
              <p:ext uri="{D42A27DB-BD31-4B8C-83A1-F6EECF244321}">
                <p14:modId xmlns:p14="http://schemas.microsoft.com/office/powerpoint/2010/main" val="2603284852"/>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Building</a:t>
                      </a:r>
                      <a:r>
                        <a:rPr lang="en-GB" sz="2600" spc="-150" baseline="0" dirty="0" smtClean="0">
                          <a:solidFill>
                            <a:srgbClr val="003300"/>
                          </a:solidFill>
                          <a:latin typeface="Calibri Light" panose="020F0302020204030204" pitchFamily="34" charset="0"/>
                          <a:cs typeface="Calibri Light" panose="020F0302020204030204" pitchFamily="34" charset="0"/>
                        </a:rPr>
                        <a:t> a Climate Change Risk Indicator</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7</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7</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3"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2</a:t>
            </a:fld>
            <a:r>
              <a:rPr spc="-45" dirty="0"/>
              <a:t> </a:t>
            </a:r>
            <a:r>
              <a:rPr spc="-35" dirty="0"/>
              <a:t>of</a:t>
            </a:r>
            <a:r>
              <a:rPr spc="-50" dirty="0"/>
              <a:t> </a:t>
            </a:r>
            <a:r>
              <a:rPr spc="35" dirty="0" smtClean="0"/>
              <a:t>2</a:t>
            </a:r>
            <a:r>
              <a:rPr lang="en-GB" spc="35" dirty="0" smtClean="0"/>
              <a:t>5</a:t>
            </a:r>
            <a:endParaRPr spc="35" dirty="0"/>
          </a:p>
        </p:txBody>
      </p:sp>
      <p:graphicFrame>
        <p:nvGraphicFramePr>
          <p:cNvPr id="8" name="object 2"/>
          <p:cNvGraphicFramePr>
            <a:graphicFrameLocks noGrp="1"/>
          </p:cNvGraphicFramePr>
          <p:nvPr>
            <p:extLst>
              <p:ext uri="{D42A27DB-BD31-4B8C-83A1-F6EECF244321}">
                <p14:modId xmlns:p14="http://schemas.microsoft.com/office/powerpoint/2010/main" val="2138559116"/>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Introduction</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dirty="0">
                          <a:solidFill>
                            <a:srgbClr val="FF0000"/>
                          </a:solidFill>
                          <a:latin typeface="Calibri Light" panose="020F0302020204030204" pitchFamily="34" charset="0"/>
                          <a:cs typeface="Calibri Light" panose="020F0302020204030204" pitchFamily="34" charset="0"/>
                        </a:rPr>
                        <a:t>1</a:t>
                      </a:r>
                      <a:r>
                        <a:rPr sz="2000" spc="-105" dirty="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3</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746021862"/>
              </p:ext>
            </p:extLst>
          </p:nvPr>
        </p:nvGraphicFramePr>
        <p:xfrm>
          <a:off x="622301" y="1935451"/>
          <a:ext cx="4572000" cy="3911298"/>
        </p:xfrm>
        <a:graphic>
          <a:graphicData uri="http://schemas.openxmlformats.org/presentationml/2006/ole">
            <mc:AlternateContent xmlns:mc="http://schemas.openxmlformats.org/markup-compatibility/2006">
              <mc:Choice xmlns:v="urn:schemas-microsoft-com:vml" Requires="v">
                <p:oleObj spid="_x0000_s1140" name="EViews" r:id="rId4" imgW="5448364" imgH="2905310" progId="EViews.Workfile.2">
                  <p:embed/>
                </p:oleObj>
              </mc:Choice>
              <mc:Fallback>
                <p:oleObj name="EViews" r:id="rId4" imgW="5448364" imgH="2905310" progId="EViews.Workfile.2">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301" y="1935451"/>
                        <a:ext cx="4572000" cy="3911298"/>
                      </a:xfrm>
                      <a:prstGeom prst="rect">
                        <a:avLst/>
                      </a:prstGeom>
                      <a:solidFill>
                        <a:srgbClr val="FFFFFF"/>
                      </a:solidFill>
                      <a:ln w="9525">
                        <a:solidFill>
                          <a:srgbClr val="000000"/>
                        </a:solidFill>
                        <a:miter lim="800000"/>
                        <a:headEnd/>
                        <a:tailEnd/>
                      </a:ln>
                      <a:effec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193757236"/>
              </p:ext>
            </p:extLst>
          </p:nvPr>
        </p:nvGraphicFramePr>
        <p:xfrm>
          <a:off x="5408532" y="1935450"/>
          <a:ext cx="4662568" cy="3911297"/>
        </p:xfrm>
        <a:graphic>
          <a:graphicData uri="http://schemas.openxmlformats.org/presentationml/2006/ole">
            <mc:AlternateContent xmlns:mc="http://schemas.openxmlformats.org/markup-compatibility/2006">
              <mc:Choice xmlns:v="urn:schemas-microsoft-com:vml" Requires="v">
                <p:oleObj spid="_x0000_s1141" name="EViews" r:id="rId6" imgW="5943600" imgH="2990907" progId="EViews.Workfile.2">
                  <p:embed/>
                </p:oleObj>
              </mc:Choice>
              <mc:Fallback>
                <p:oleObj name="EViews" r:id="rId6" imgW="5943600" imgH="2990907" progId="EViews.Workfile.2">
                  <p:embed/>
                  <p:pic>
                    <p:nvPicPr>
                      <p:cNvPr id="0" name=""/>
                      <p:cNvPicPr/>
                      <p:nvPr/>
                    </p:nvPicPr>
                    <p:blipFill>
                      <a:blip r:embed="rId7"/>
                      <a:stretch>
                        <a:fillRect/>
                      </a:stretch>
                    </p:blipFill>
                    <p:spPr>
                      <a:xfrm>
                        <a:off x="5408532" y="1935450"/>
                        <a:ext cx="4662568" cy="3911297"/>
                      </a:xfrm>
                      <a:prstGeom prst="rect">
                        <a:avLst/>
                      </a:prstGeom>
                      <a:ln>
                        <a:solidFill>
                          <a:schemeClr val="tx1"/>
                        </a:solidFill>
                      </a:ln>
                    </p:spPr>
                  </p:pic>
                </p:oleObj>
              </mc:Fallback>
            </mc:AlternateContent>
          </a:graphicData>
        </a:graphic>
      </p:graphicFrame>
      <p:sp>
        <p:nvSpPr>
          <p:cNvPr id="18" name="object 4"/>
          <p:cNvSpPr txBox="1"/>
          <p:nvPr/>
        </p:nvSpPr>
        <p:spPr>
          <a:xfrm>
            <a:off x="698500" y="5865506"/>
            <a:ext cx="7750149" cy="292836"/>
          </a:xfrm>
          <a:prstGeom prst="rect">
            <a:avLst/>
          </a:prstGeom>
          <a:solidFill>
            <a:schemeClr val="bg1"/>
          </a:solidFill>
          <a:ln>
            <a:solidFill>
              <a:schemeClr val="bg1"/>
            </a:solidFill>
          </a:ln>
        </p:spPr>
        <p:txBody>
          <a:bodyPr vert="horz" wrap="square" lIns="0" tIns="26669" rIns="0" bIns="0" rtlCol="0">
            <a:spAutoFit/>
          </a:bodyPr>
          <a:lstStyle/>
          <a:p>
            <a:pPr marL="12700" marR="5080" algn="just">
              <a:lnSpc>
                <a:spcPct val="95700"/>
              </a:lnSpc>
              <a:spcBef>
                <a:spcPts val="209"/>
              </a:spcBef>
            </a:pPr>
            <a:r>
              <a:rPr lang="en-GB" dirty="0" smtClean="0">
                <a:solidFill>
                  <a:srgbClr val="CC00FF"/>
                </a:solidFill>
                <a:latin typeface="Calibri Light" panose="020F0302020204030204" pitchFamily="34" charset="0"/>
                <a:cs typeface="Calibri Light" panose="020F0302020204030204" pitchFamily="34" charset="0"/>
              </a:rPr>
              <a:t>Source: Albania n Institute of Statistics (INSTAT) and author’s calculations.</a:t>
            </a:r>
            <a:endParaRPr sz="2200" dirty="0">
              <a:latin typeface="Calibri Light" panose="020F0302020204030204" pitchFamily="34" charset="0"/>
              <a:cs typeface="Calibri Light" panose="020F0302020204030204" pitchFamily="34" charset="0"/>
            </a:endParaRPr>
          </a:p>
        </p:txBody>
      </p:sp>
      <p:sp>
        <p:nvSpPr>
          <p:cNvPr id="19" name="object 4"/>
          <p:cNvSpPr txBox="1"/>
          <p:nvPr/>
        </p:nvSpPr>
        <p:spPr>
          <a:xfrm>
            <a:off x="513433" y="1538954"/>
            <a:ext cx="9710035" cy="292836"/>
          </a:xfrm>
          <a:prstGeom prst="rect">
            <a:avLst/>
          </a:prstGeom>
          <a:solidFill>
            <a:schemeClr val="bg1"/>
          </a:solidFill>
          <a:ln>
            <a:solidFill>
              <a:schemeClr val="bg1"/>
            </a:solidFill>
          </a:ln>
        </p:spPr>
        <p:txBody>
          <a:bodyPr vert="horz" wrap="square" lIns="0" tIns="26669" rIns="0" bIns="0" rtlCol="0">
            <a:spAutoFit/>
          </a:bodyPr>
          <a:lstStyle/>
          <a:p>
            <a:pPr marL="12700" marR="5080" algn="ctr">
              <a:lnSpc>
                <a:spcPct val="95700"/>
              </a:lnSpc>
              <a:spcBef>
                <a:spcPts val="209"/>
              </a:spcBef>
            </a:pPr>
            <a:r>
              <a:rPr lang="en-GB" dirty="0" smtClean="0">
                <a:solidFill>
                  <a:srgbClr val="CC00FF"/>
                </a:solidFill>
                <a:latin typeface="Calibri Light" panose="020F0302020204030204" pitchFamily="34" charset="0"/>
                <a:cs typeface="Calibri Light" panose="020F0302020204030204" pitchFamily="34" charset="0"/>
              </a:rPr>
              <a:t>Figure 1: </a:t>
            </a:r>
            <a:r>
              <a:rPr lang="en-GB" dirty="0">
                <a:solidFill>
                  <a:srgbClr val="CC00FF"/>
                </a:solidFill>
                <a:latin typeface="Calibri Light" panose="020F0302020204030204" pitchFamily="34" charset="0"/>
                <a:cs typeface="Calibri Light" panose="020F0302020204030204" pitchFamily="34" charset="0"/>
              </a:rPr>
              <a:t>Albania Real Economic Growth rate and </a:t>
            </a:r>
            <a:r>
              <a:rPr lang="en-GB" dirty="0" smtClean="0">
                <a:solidFill>
                  <a:srgbClr val="CC00FF"/>
                </a:solidFill>
                <a:latin typeface="Calibri Light" panose="020F0302020204030204" pitchFamily="34" charset="0"/>
                <a:cs typeface="Calibri Light" panose="020F0302020204030204" pitchFamily="34" charset="0"/>
              </a:rPr>
              <a:t>Kernel </a:t>
            </a:r>
            <a:r>
              <a:rPr lang="en-GB" dirty="0">
                <a:solidFill>
                  <a:srgbClr val="CC00FF"/>
                </a:solidFill>
                <a:latin typeface="Calibri Light" panose="020F0302020204030204" pitchFamily="34" charset="0"/>
                <a:cs typeface="Calibri Light" panose="020F0302020204030204" pitchFamily="34" charset="0"/>
              </a:rPr>
              <a:t>Density Distribution, 2004 Q01 – 2023 Q01</a:t>
            </a:r>
            <a:r>
              <a:rPr lang="en-GB" dirty="0" smtClean="0">
                <a:solidFill>
                  <a:srgbClr val="CC00FF"/>
                </a:solidFill>
                <a:latin typeface="Calibri Light" panose="020F0302020204030204" pitchFamily="34" charset="0"/>
                <a:cs typeface="Calibri Light" panose="020F0302020204030204" pitchFamily="34" charset="0"/>
              </a:rPr>
              <a:t>.</a:t>
            </a:r>
            <a:endParaRPr sz="2200" dirty="0">
              <a:latin typeface="Calibri Light" panose="020F0302020204030204" pitchFamily="34" charset="0"/>
              <a:cs typeface="Calibri Light" panose="020F030202020403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605263" y="160655"/>
            <a:ext cx="727075" cy="506095"/>
          </a:xfrm>
          <a:prstGeom prst="rect">
            <a:avLst/>
          </a:prstGeom>
        </p:spPr>
      </p:pic>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20</a:t>
            </a:fld>
            <a:r>
              <a:rPr spc="-45" dirty="0"/>
              <a:t> </a:t>
            </a:r>
            <a:r>
              <a:rPr spc="-35" dirty="0"/>
              <a:t>of</a:t>
            </a:r>
            <a:r>
              <a:rPr spc="-50" dirty="0"/>
              <a:t> </a:t>
            </a:r>
            <a:r>
              <a:rPr spc="35" dirty="0" smtClean="0"/>
              <a:t>2</a:t>
            </a:r>
            <a:r>
              <a:rPr lang="en-GB" spc="35" dirty="0" smtClean="0"/>
              <a:t>5</a:t>
            </a:r>
            <a:endParaRPr spc="35" dirty="0"/>
          </a:p>
        </p:txBody>
      </p:sp>
      <p:sp>
        <p:nvSpPr>
          <p:cNvPr id="11"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2" name="object 2"/>
          <p:cNvGraphicFramePr>
            <a:graphicFrameLocks noGrp="1"/>
          </p:cNvGraphicFramePr>
          <p:nvPr>
            <p:extLst>
              <p:ext uri="{D42A27DB-BD31-4B8C-83A1-F6EECF244321}">
                <p14:modId xmlns:p14="http://schemas.microsoft.com/office/powerpoint/2010/main" val="3350825319"/>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Dataset…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5" name="Rectangle 3"/>
          <p:cNvSpPr>
            <a:spLocks noChangeArrowheads="1"/>
          </p:cNvSpPr>
          <p:nvPr/>
        </p:nvSpPr>
        <p:spPr bwMode="auto">
          <a:xfrm>
            <a:off x="0" y="0"/>
            <a:ext cx="1069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mc:AlternateContent xmlns:mc="http://schemas.openxmlformats.org/markup-compatibility/2006" xmlns:a14="http://schemas.microsoft.com/office/drawing/2010/main">
        <mc:Choice Requires="a14">
          <p:sp>
            <p:nvSpPr>
              <p:cNvPr id="4" name="Rectangle 3"/>
              <p:cNvSpPr/>
              <p:nvPr/>
            </p:nvSpPr>
            <p:spPr>
              <a:xfrm>
                <a:off x="393700" y="827405"/>
                <a:ext cx="10020300" cy="6365332"/>
              </a:xfrm>
              <a:prstGeom prst="rect">
                <a:avLst/>
              </a:prstGeom>
            </p:spPr>
            <p:txBody>
              <a:bodyPr wrap="square">
                <a:spAutoFit/>
              </a:bodyPr>
              <a:lstStyle/>
              <a:p>
                <a:pPr algn="just"/>
                <a:r>
                  <a:rPr lang="en-GB" sz="1500" dirty="0">
                    <a:latin typeface="Calibri Light" panose="020F0302020204030204" pitchFamily="34" charset="0"/>
                    <a:ea typeface="Calibri" panose="020F0502020204030204" pitchFamily="34" charset="0"/>
                    <a:cs typeface="Calibri Light" panose="020F0302020204030204" pitchFamily="34" charset="0"/>
                  </a:rPr>
                  <a:t>This study uses quarterly data over the </a:t>
                </a:r>
                <a:r>
                  <a:rPr lang="en-GB" sz="1500" dirty="0" smtClean="0">
                    <a:latin typeface="Calibri Light" panose="020F0302020204030204" pitchFamily="34" charset="0"/>
                    <a:ea typeface="Calibri" panose="020F0502020204030204" pitchFamily="34" charset="0"/>
                    <a:cs typeface="Calibri Light" panose="020F0302020204030204" pitchFamily="34" charset="0"/>
                  </a:rPr>
                  <a:t>period </a:t>
                </a:r>
                <a:r>
                  <a:rPr lang="en-GB" sz="1600" b="1" dirty="0">
                    <a:solidFill>
                      <a:srgbClr val="CC00FF"/>
                    </a:solidFill>
                    <a:latin typeface="Calibri Light" panose="020F0302020204030204" pitchFamily="34" charset="0"/>
                    <a:cs typeface="Calibri Light" panose="020F0302020204030204" pitchFamily="34" charset="0"/>
                  </a:rPr>
                  <a:t>2004 Q1 – </a:t>
                </a:r>
                <a:r>
                  <a:rPr lang="en-GB" sz="1600" b="1" dirty="0" smtClean="0">
                    <a:solidFill>
                      <a:srgbClr val="CC00FF"/>
                    </a:solidFill>
                    <a:latin typeface="Calibri Light" panose="020F0302020204030204" pitchFamily="34" charset="0"/>
                    <a:cs typeface="Calibri Light" panose="020F0302020204030204" pitchFamily="34" charset="0"/>
                  </a:rPr>
                  <a:t>2022 Q4</a:t>
                </a:r>
                <a:r>
                  <a:rPr lang="en-GB" sz="1500" dirty="0" smtClean="0">
                    <a:latin typeface="Calibri Light" panose="020F0302020204030204" pitchFamily="34" charset="0"/>
                    <a:ea typeface="Calibri" panose="020F0502020204030204" pitchFamily="34" charset="0"/>
                    <a:cs typeface="Calibri Light" panose="020F0302020204030204" pitchFamily="34" charset="0"/>
                  </a:rPr>
                  <a:t>, or 76 observation, in which:</a:t>
                </a:r>
              </a:p>
              <a:p>
                <a:pPr algn="just"/>
                <a:endParaRPr lang="en-GB" sz="1400" dirty="0">
                  <a:latin typeface="Calibri Light" panose="020F0302020204030204" pitchFamily="34" charset="0"/>
                  <a:ea typeface="Calibri" panose="020F0502020204030204" pitchFamily="34" charset="0"/>
                  <a:cs typeface="Calibri Light" panose="020F0302020204030204" pitchFamily="34" charset="0"/>
                </a:endParaRPr>
              </a:p>
              <a:p>
                <a:pPr marL="285750" indent="-285750" algn="just">
                  <a:buFont typeface="Wingdings" panose="05000000000000000000" pitchFamily="2" charset="2"/>
                  <a:buChar char="§"/>
                </a:pPr>
                <a:r>
                  <a:rPr lang="en-GB" sz="1500" dirty="0" smtClean="0">
                    <a:solidFill>
                      <a:srgbClr val="00B0F0"/>
                    </a:solidFill>
                    <a:latin typeface="Calibri Light" panose="020F0302020204030204" pitchFamily="34" charset="0"/>
                    <a:ea typeface="Calibri" panose="020F0502020204030204" pitchFamily="34" charset="0"/>
                    <a:cs typeface="Calibri Light" panose="020F0302020204030204" pitchFamily="34" charset="0"/>
                  </a:rPr>
                  <a:t>GDP</a:t>
                </a:r>
                <a:r>
                  <a:rPr lang="en-GB" sz="1500" dirty="0" smtClean="0">
                    <a:latin typeface="Calibri Light" panose="020F0302020204030204" pitchFamily="34" charset="0"/>
                    <a:ea typeface="Calibri" panose="020F0502020204030204" pitchFamily="34" charset="0"/>
                    <a:cs typeface="Calibri Light" panose="020F0302020204030204" pitchFamily="34" charset="0"/>
                  </a:rPr>
                  <a:t> represents </a:t>
                </a:r>
                <a:r>
                  <a:rPr lang="en-GB" sz="1500" dirty="0">
                    <a:latin typeface="Calibri Light" panose="020F0302020204030204" pitchFamily="34" charset="0"/>
                    <a:cs typeface="Calibri Light" panose="020F0302020204030204" pitchFamily="34" charset="0"/>
                  </a:rPr>
                  <a:t>real </a:t>
                </a:r>
                <a:r>
                  <a:rPr lang="en-GB" sz="1500" dirty="0" smtClean="0">
                    <a:latin typeface="Calibri Light" panose="020F0302020204030204" pitchFamily="34" charset="0"/>
                    <a:cs typeface="Calibri Light" panose="020F0302020204030204" pitchFamily="34" charset="0"/>
                  </a:rPr>
                  <a:t>annual GDP </a:t>
                </a:r>
                <a:r>
                  <a:rPr lang="en-GB" sz="1500" dirty="0">
                    <a:latin typeface="Calibri Light" panose="020F0302020204030204" pitchFamily="34" charset="0"/>
                    <a:cs typeface="Calibri Light" panose="020F0302020204030204" pitchFamily="34" charset="0"/>
                  </a:rPr>
                  <a:t>growth rate (</a:t>
                </a:r>
                <a14:m>
                  <m:oMath xmlns:m="http://schemas.openxmlformats.org/officeDocument/2006/math">
                    <m:sSub>
                      <m:sSubPr>
                        <m:ctrlPr>
                          <a:rPr lang="en-GB" sz="1500" i="1">
                            <a:latin typeface="Cambria Math" panose="02040503050406030204" pitchFamily="18" charset="0"/>
                          </a:rPr>
                        </m:ctrlPr>
                      </m:sSubPr>
                      <m:e>
                        <m:r>
                          <m:rPr>
                            <m:sty m:val="p"/>
                          </m:rPr>
                          <a:rPr lang="en-GB" sz="1500" b="0" i="0">
                            <a:latin typeface="Cambria Math" panose="02040503050406030204" pitchFamily="18" charset="0"/>
                          </a:rPr>
                          <m:t>g</m:t>
                        </m:r>
                      </m:e>
                      <m:sub>
                        <m:r>
                          <m:rPr>
                            <m:sty m:val="p"/>
                          </m:rPr>
                          <a:rPr lang="en-GB" sz="1500" b="0" i="0">
                            <a:latin typeface="Cambria Math" panose="02040503050406030204" pitchFamily="18" charset="0"/>
                          </a:rPr>
                          <m:t>t</m:t>
                        </m:r>
                      </m:sub>
                    </m:sSub>
                  </m:oMath>
                </a14:m>
                <a:r>
                  <a:rPr lang="en-GB" sz="1500" dirty="0" smtClean="0">
                    <a:latin typeface="Calibri Light" panose="020F0302020204030204" pitchFamily="34" charset="0"/>
                    <a:cs typeface="Calibri Light" panose="020F0302020204030204" pitchFamily="34" charset="0"/>
                  </a:rPr>
                  <a:t>) of Albanian economy </a:t>
                </a:r>
                <a:r>
                  <a:rPr lang="en-GB" sz="1500" dirty="0">
                    <a:latin typeface="Calibri Light" panose="020F0302020204030204" pitchFamily="34" charset="0"/>
                    <a:cs typeface="Calibri Light" panose="020F0302020204030204" pitchFamily="34" charset="0"/>
                  </a:rPr>
                  <a:t>performance. </a:t>
                </a:r>
                <a:endParaRPr lang="en-GB" sz="1500" dirty="0" smtClean="0">
                  <a:latin typeface="Calibri Light" panose="020F0302020204030204" pitchFamily="34" charset="0"/>
                  <a:cs typeface="Calibri Light" panose="020F0302020204030204" pitchFamily="34" charset="0"/>
                </a:endParaRPr>
              </a:p>
              <a:p>
                <a:pPr marL="285750" indent="-285750" algn="just">
                  <a:buFont typeface="Wingdings" panose="05000000000000000000" pitchFamily="2" charset="2"/>
                  <a:buChar char="§"/>
                </a:pPr>
                <a:r>
                  <a:rPr lang="en-GB" sz="1500" dirty="0" smtClean="0">
                    <a:solidFill>
                      <a:srgbClr val="00B0F0"/>
                    </a:solidFill>
                    <a:latin typeface="Calibri Light" panose="020F0302020204030204" pitchFamily="34" charset="0"/>
                    <a:cs typeface="Calibri Light" panose="020F0302020204030204" pitchFamily="34" charset="0"/>
                  </a:rPr>
                  <a:t>CCRI</a:t>
                </a:r>
                <a:r>
                  <a:rPr lang="en-GB" sz="1500" dirty="0" smtClean="0">
                    <a:latin typeface="Calibri Light" panose="020F0302020204030204" pitchFamily="34" charset="0"/>
                    <a:cs typeface="Calibri Light" panose="020F0302020204030204" pitchFamily="34" charset="0"/>
                  </a:rPr>
                  <a:t> is our climate change risk indicator, </a:t>
                </a:r>
                <a:r>
                  <a:rPr lang="en-GB" sz="1500" dirty="0">
                    <a:latin typeface="Calibri Light" panose="020F0302020204030204" pitchFamily="34" charset="0"/>
                    <a:cs typeface="Calibri Light" panose="020F0302020204030204" pitchFamily="34" charset="0"/>
                  </a:rPr>
                  <a:t>which is transformed from a low frequency to a higher frequency data by means of Chow Lin approach</a:t>
                </a:r>
                <a:r>
                  <a:rPr lang="en-GB" sz="1500" dirty="0" smtClean="0">
                    <a:latin typeface="Calibri Light" panose="020F0302020204030204" pitchFamily="34" charset="0"/>
                    <a:cs typeface="Calibri Light" panose="020F0302020204030204" pitchFamily="34" charset="0"/>
                  </a:rPr>
                  <a:t>. </a:t>
                </a:r>
                <a:r>
                  <a:rPr lang="en-GB" sz="1500" dirty="0">
                    <a:solidFill>
                      <a:srgbClr val="FF0000"/>
                    </a:solidFill>
                    <a:latin typeface="Calibri Light" panose="020F0302020204030204" pitchFamily="34" charset="0"/>
                    <a:ea typeface="Calibri" panose="020F0502020204030204" pitchFamily="34" charset="0"/>
                    <a:cs typeface="Calibri Light" panose="020F0302020204030204" pitchFamily="34" charset="0"/>
                  </a:rPr>
                  <a:t>It is an index and enters the model in log-</a:t>
                </a:r>
                <a:r>
                  <a:rPr lang="en-GB" sz="1500" dirty="0" err="1">
                    <a:solidFill>
                      <a:srgbClr val="FF0000"/>
                    </a:solidFill>
                    <a:latin typeface="Calibri Light" panose="020F0302020204030204" pitchFamily="34" charset="0"/>
                    <a:ea typeface="Calibri" panose="020F0502020204030204" pitchFamily="34" charset="0"/>
                    <a:cs typeface="Calibri Light" panose="020F0302020204030204" pitchFamily="34" charset="0"/>
                  </a:rPr>
                  <a:t>linerarised</a:t>
                </a:r>
                <a:r>
                  <a:rPr lang="en-GB" sz="1500" dirty="0">
                    <a:solidFill>
                      <a:srgbClr val="FF0000"/>
                    </a:solidFill>
                    <a:latin typeface="Calibri Light" panose="020F0302020204030204" pitchFamily="34" charset="0"/>
                    <a:ea typeface="Calibri" panose="020F0502020204030204" pitchFamily="34" charset="0"/>
                    <a:cs typeface="Calibri Light" panose="020F0302020204030204" pitchFamily="34" charset="0"/>
                  </a:rPr>
                  <a:t> [</a:t>
                </a:r>
                <a:r>
                  <a:rPr lang="en-GB" sz="1500" dirty="0">
                    <a:solidFill>
                      <a:srgbClr val="FF0000"/>
                    </a:solidFill>
                    <a:latin typeface="Calibri Light" panose="020F0302020204030204" pitchFamily="34" charset="0"/>
                    <a:cs typeface="Calibri Light" panose="020F0302020204030204" pitchFamily="34" charset="0"/>
                  </a:rPr>
                  <a:t>log-transformed</a:t>
                </a:r>
                <a:r>
                  <a:rPr lang="en-GB" sz="1500" dirty="0" smtClean="0">
                    <a:solidFill>
                      <a:srgbClr val="FF0000"/>
                    </a:solidFill>
                    <a:latin typeface="Calibri Light" panose="020F0302020204030204" pitchFamily="34" charset="0"/>
                    <a:cs typeface="Calibri Light" panose="020F0302020204030204" pitchFamily="34" charset="0"/>
                  </a:rPr>
                  <a:t>]. </a:t>
                </a:r>
                <a:r>
                  <a:rPr lang="en-GB" sz="1500" dirty="0" smtClean="0">
                    <a:solidFill>
                      <a:srgbClr val="00B050"/>
                    </a:solidFill>
                    <a:latin typeface="Calibri Light" panose="020F0302020204030204" pitchFamily="34" charset="0"/>
                    <a:cs typeface="Calibri Light" panose="020F0302020204030204" pitchFamily="34" charset="0"/>
                  </a:rPr>
                  <a:t>Lower values [ranging from </a:t>
                </a:r>
                <a:r>
                  <a:rPr lang="en-GB" sz="1500" dirty="0">
                    <a:solidFill>
                      <a:srgbClr val="00B050"/>
                    </a:solidFill>
                    <a:latin typeface="Calibri Light" panose="020F0302020204030204" pitchFamily="34" charset="0"/>
                    <a:cs typeface="Calibri Light" panose="020F0302020204030204" pitchFamily="34" charset="0"/>
                  </a:rPr>
                  <a:t>0 to 1], </a:t>
                </a:r>
                <a:r>
                  <a:rPr lang="en-GB" sz="1500" dirty="0" smtClean="0">
                    <a:solidFill>
                      <a:srgbClr val="00B050"/>
                    </a:solidFill>
                    <a:latin typeface="Calibri Light" panose="020F0302020204030204" pitchFamily="34" charset="0"/>
                    <a:cs typeface="Calibri Light" panose="020F0302020204030204" pitchFamily="34" charset="0"/>
                  </a:rPr>
                  <a:t>means a better performance </a:t>
                </a:r>
                <a:r>
                  <a:rPr lang="en-GB" sz="1500" dirty="0">
                    <a:solidFill>
                      <a:srgbClr val="00B050"/>
                    </a:solidFill>
                    <a:latin typeface="Calibri Light" panose="020F0302020204030204" pitchFamily="34" charset="0"/>
                    <a:cs typeface="Calibri Light" panose="020F0302020204030204" pitchFamily="34" charset="0"/>
                  </a:rPr>
                  <a:t>on climate change risk patterns, and vice versa.</a:t>
                </a:r>
              </a:p>
              <a:p>
                <a:pPr marL="285750" indent="-285750" algn="just">
                  <a:buFont typeface="Wingdings" panose="05000000000000000000" pitchFamily="2" charset="2"/>
                  <a:buChar char="§"/>
                </a:pPr>
                <a:r>
                  <a:rPr lang="en-GB" sz="1500" dirty="0" smtClean="0">
                    <a:solidFill>
                      <a:srgbClr val="00B0F0"/>
                    </a:solidFill>
                    <a:latin typeface="Calibri Light" panose="020F0302020204030204" pitchFamily="34" charset="0"/>
                    <a:ea typeface="Calibri" panose="020F0502020204030204" pitchFamily="34" charset="0"/>
                    <a:cs typeface="Calibri Light" panose="020F0302020204030204" pitchFamily="34" charset="0"/>
                  </a:rPr>
                  <a:t>ESI</a:t>
                </a:r>
                <a:r>
                  <a:rPr lang="en-GB" sz="1500" dirty="0" smtClean="0">
                    <a:latin typeface="Calibri Light" panose="020F0302020204030204" pitchFamily="34" charset="0"/>
                    <a:ea typeface="Calibri" panose="020F0502020204030204" pitchFamily="34" charset="0"/>
                    <a:cs typeface="Calibri Light" panose="020F0302020204030204" pitchFamily="34" charset="0"/>
                  </a:rPr>
                  <a:t> is a survey data information. it includes </a:t>
                </a:r>
                <a:r>
                  <a:rPr lang="en-GB" sz="1500" dirty="0">
                    <a:latin typeface="Calibri Light" panose="020F0302020204030204" pitchFamily="34" charset="0"/>
                    <a:ea typeface="Calibri" panose="020F0502020204030204" pitchFamily="34" charset="0"/>
                    <a:cs typeface="Calibri Light" panose="020F0302020204030204" pitchFamily="34" charset="0"/>
                  </a:rPr>
                  <a:t>five sectorial confidence indicators (industrial, services, consumer, construction and retail trade</a:t>
                </a:r>
                <a:r>
                  <a:rPr lang="en-GB" sz="1500" dirty="0" smtClean="0">
                    <a:latin typeface="Calibri Light" panose="020F0302020204030204" pitchFamily="34" charset="0"/>
                    <a:ea typeface="Calibri" panose="020F0502020204030204" pitchFamily="34" charset="0"/>
                    <a:cs typeface="Calibri Light" panose="020F0302020204030204" pitchFamily="34" charset="0"/>
                  </a:rPr>
                  <a:t>). It is aggregated as an arithmetic </a:t>
                </a:r>
                <a:r>
                  <a:rPr lang="en-GB" sz="1500" dirty="0">
                    <a:latin typeface="Calibri Light" panose="020F0302020204030204" pitchFamily="34" charset="0"/>
                    <a:ea typeface="Calibri" panose="020F0502020204030204" pitchFamily="34" charset="0"/>
                    <a:cs typeface="Calibri Light" panose="020F0302020204030204" pitchFamily="34" charset="0"/>
                  </a:rPr>
                  <a:t>average of the seasonally adjusted </a:t>
                </a:r>
                <a:r>
                  <a:rPr lang="en-GB" sz="1500" dirty="0" smtClean="0">
                    <a:latin typeface="Calibri Light" panose="020F0302020204030204" pitchFamily="34" charset="0"/>
                    <a:ea typeface="Calibri" panose="020F0502020204030204" pitchFamily="34" charset="0"/>
                    <a:cs typeface="Calibri Light" panose="020F0302020204030204" pitchFamily="34" charset="0"/>
                  </a:rPr>
                  <a:t>balances, which are the </a:t>
                </a:r>
                <a:r>
                  <a:rPr lang="en-GB" sz="1500" dirty="0">
                    <a:latin typeface="Calibri Light" panose="020F0302020204030204" pitchFamily="34" charset="0"/>
                    <a:ea typeface="Calibri" panose="020F0502020204030204" pitchFamily="34" charset="0"/>
                    <a:cs typeface="Calibri Light" panose="020F0302020204030204" pitchFamily="34" charset="0"/>
                  </a:rPr>
                  <a:t>difference between positive and negative answering options, measured as percentage </a:t>
                </a:r>
                <a:r>
                  <a:rPr lang="en-GB" sz="1500" dirty="0" smtClean="0">
                    <a:latin typeface="Calibri Light" panose="020F0302020204030204" pitchFamily="34" charset="0"/>
                    <a:ea typeface="Calibri" panose="020F0502020204030204" pitchFamily="34" charset="0"/>
                    <a:cs typeface="Calibri Light" panose="020F0302020204030204" pitchFamily="34" charset="0"/>
                  </a:rPr>
                  <a:t>points, ranging from </a:t>
                </a:r>
                <a:r>
                  <a:rPr lang="en-GB" sz="1500" dirty="0">
                    <a:latin typeface="Calibri Light" panose="020F0302020204030204" pitchFamily="34" charset="0"/>
                    <a:ea typeface="Calibri" panose="020F0502020204030204" pitchFamily="34" charset="0"/>
                    <a:cs typeface="Calibri Light" panose="020F0302020204030204" pitchFamily="34" charset="0"/>
                  </a:rPr>
                  <a:t>-</a:t>
                </a:r>
                <a:r>
                  <a:rPr lang="en-GB" sz="1500" dirty="0" smtClean="0">
                    <a:latin typeface="Calibri Light" panose="020F0302020204030204" pitchFamily="34" charset="0"/>
                    <a:ea typeface="Calibri" panose="020F0502020204030204" pitchFamily="34" charset="0"/>
                    <a:cs typeface="Calibri Light" panose="020F0302020204030204" pitchFamily="34" charset="0"/>
                  </a:rPr>
                  <a:t>100 </a:t>
                </a:r>
                <a:r>
                  <a:rPr lang="en-GB" sz="1500" dirty="0">
                    <a:latin typeface="Calibri Light" panose="020F0302020204030204" pitchFamily="34" charset="0"/>
                    <a:ea typeface="Calibri" panose="020F0502020204030204" pitchFamily="34" charset="0"/>
                    <a:cs typeface="Calibri Light" panose="020F0302020204030204" pitchFamily="34" charset="0"/>
                  </a:rPr>
                  <a:t>to +</a:t>
                </a:r>
                <a:r>
                  <a:rPr lang="en-GB" sz="1500" dirty="0" smtClean="0">
                    <a:latin typeface="Calibri Light" panose="020F0302020204030204" pitchFamily="34" charset="0"/>
                    <a:ea typeface="Calibri" panose="020F0502020204030204" pitchFamily="34" charset="0"/>
                    <a:cs typeface="Calibri Light" panose="020F0302020204030204" pitchFamily="34" charset="0"/>
                  </a:rPr>
                  <a:t>100. </a:t>
                </a:r>
                <a:r>
                  <a:rPr lang="en-GB" sz="1500" dirty="0" smtClean="0">
                    <a:solidFill>
                      <a:srgbClr val="FF0000"/>
                    </a:solidFill>
                    <a:latin typeface="Calibri Light" panose="020F0302020204030204" pitchFamily="34" charset="0"/>
                    <a:ea typeface="Calibri" panose="020F0502020204030204" pitchFamily="34" charset="0"/>
                    <a:cs typeface="Calibri Light" panose="020F0302020204030204" pitchFamily="34" charset="0"/>
                  </a:rPr>
                  <a:t>It is an index and enters the model in log-</a:t>
                </a:r>
                <a:r>
                  <a:rPr lang="en-GB" sz="1500" dirty="0" err="1" smtClean="0">
                    <a:solidFill>
                      <a:srgbClr val="FF0000"/>
                    </a:solidFill>
                    <a:latin typeface="Calibri Light" panose="020F0302020204030204" pitchFamily="34" charset="0"/>
                    <a:ea typeface="Calibri" panose="020F0502020204030204" pitchFamily="34" charset="0"/>
                    <a:cs typeface="Calibri Light" panose="020F0302020204030204" pitchFamily="34" charset="0"/>
                  </a:rPr>
                  <a:t>linerarised</a:t>
                </a:r>
                <a:r>
                  <a:rPr lang="en-GB" sz="1500" dirty="0" smtClean="0">
                    <a:solidFill>
                      <a:srgbClr val="FF0000"/>
                    </a:solidFill>
                    <a:latin typeface="Calibri Light" panose="020F0302020204030204" pitchFamily="34" charset="0"/>
                    <a:ea typeface="Calibri" panose="020F0502020204030204" pitchFamily="34" charset="0"/>
                    <a:cs typeface="Calibri Light" panose="020F0302020204030204" pitchFamily="34" charset="0"/>
                  </a:rPr>
                  <a:t> [</a:t>
                </a:r>
                <a:r>
                  <a:rPr lang="en-GB" sz="1500" dirty="0" smtClean="0">
                    <a:solidFill>
                      <a:srgbClr val="FF0000"/>
                    </a:solidFill>
                    <a:latin typeface="Calibri Light" panose="020F0302020204030204" pitchFamily="34" charset="0"/>
                    <a:cs typeface="Calibri Light" panose="020F0302020204030204" pitchFamily="34" charset="0"/>
                  </a:rPr>
                  <a:t>log-transformed].</a:t>
                </a:r>
                <a:endParaRPr lang="en-GB" sz="1500" dirty="0" smtClean="0">
                  <a:solidFill>
                    <a:srgbClr val="FF0000"/>
                  </a:solidFill>
                  <a:latin typeface="Calibri Light" panose="020F0302020204030204" pitchFamily="34" charset="0"/>
                  <a:ea typeface="Calibri" panose="020F0502020204030204" pitchFamily="34" charset="0"/>
                  <a:cs typeface="Calibri Light" panose="020F0302020204030204" pitchFamily="34" charset="0"/>
                </a:endParaRPr>
              </a:p>
              <a:p>
                <a:pPr marL="285750" indent="-285750" algn="just">
                  <a:buFont typeface="Wingdings" panose="05000000000000000000" pitchFamily="2" charset="2"/>
                  <a:buChar char="§"/>
                </a:pPr>
                <a:r>
                  <a:rPr lang="en-GB" sz="1500" dirty="0" smtClean="0">
                    <a:solidFill>
                      <a:srgbClr val="00B0F0"/>
                    </a:solidFill>
                    <a:latin typeface="Calibri Light" panose="020F0302020204030204" pitchFamily="34" charset="0"/>
                    <a:cs typeface="Calibri Light" panose="020F0302020204030204" pitchFamily="34" charset="0"/>
                  </a:rPr>
                  <a:t>HPI</a:t>
                </a:r>
                <a:r>
                  <a:rPr lang="en-GB" sz="1500" dirty="0" smtClean="0">
                    <a:latin typeface="Calibri Light" panose="020F0302020204030204" pitchFamily="34" charset="0"/>
                    <a:cs typeface="Calibri Light" panose="020F0302020204030204" pitchFamily="34" charset="0"/>
                  </a:rPr>
                  <a:t> </a:t>
                </a:r>
                <a:r>
                  <a:rPr lang="en-GB" sz="1500" dirty="0">
                    <a:latin typeface="Calibri Light" panose="020F0302020204030204" pitchFamily="34" charset="0"/>
                    <a:cs typeface="Calibri Light" panose="020F0302020204030204" pitchFamily="34" charset="0"/>
                  </a:rPr>
                  <a:t>presents a set of </a:t>
                </a:r>
                <a:r>
                  <a:rPr lang="en-GB" sz="1500" dirty="0" smtClean="0">
                    <a:latin typeface="Calibri Light" panose="020F0302020204030204" pitchFamily="34" charset="0"/>
                    <a:cs typeface="Calibri Light" panose="020F0302020204030204" pitchFamily="34" charset="0"/>
                  </a:rPr>
                  <a:t>qualitative survey data, collected regularly (</a:t>
                </a:r>
                <a:r>
                  <a:rPr lang="en-GB" sz="1500" dirty="0">
                    <a:latin typeface="Calibri Light" panose="020F0302020204030204" pitchFamily="34" charset="0"/>
                    <a:cs typeface="Calibri Light" panose="020F0302020204030204" pitchFamily="34" charset="0"/>
                  </a:rPr>
                  <a:t>every six months) from 230 real estate </a:t>
                </a:r>
                <a:r>
                  <a:rPr lang="en-GB" sz="1500" dirty="0" smtClean="0">
                    <a:latin typeface="Calibri Light" panose="020F0302020204030204" pitchFamily="34" charset="0"/>
                    <a:cs typeface="Calibri Light" panose="020F0302020204030204" pitchFamily="34" charset="0"/>
                  </a:rPr>
                  <a:t>building </a:t>
                </a:r>
                <a:r>
                  <a:rPr lang="en-GB" sz="1500" dirty="0">
                    <a:latin typeface="Calibri Light" panose="020F0302020204030204" pitchFamily="34" charset="0"/>
                    <a:cs typeface="Calibri Light" panose="020F0302020204030204" pitchFamily="34" charset="0"/>
                  </a:rPr>
                  <a:t>societies and agencies </a:t>
                </a:r>
                <a:r>
                  <a:rPr lang="en-GB" sz="1500" dirty="0" smtClean="0">
                    <a:latin typeface="Calibri Light" panose="020F0302020204030204" pitchFamily="34" charset="0"/>
                    <a:cs typeface="Calibri Light" panose="020F0302020204030204" pitchFamily="34" charset="0"/>
                  </a:rPr>
                  <a:t>on the </a:t>
                </a:r>
                <a:r>
                  <a:rPr lang="en-GB" sz="1500" dirty="0">
                    <a:latin typeface="Calibri Light" panose="020F0302020204030204" pitchFamily="34" charset="0"/>
                    <a:cs typeface="Calibri Light" panose="020F0302020204030204" pitchFamily="34" charset="0"/>
                  </a:rPr>
                  <a:t>progress of the real estate </a:t>
                </a:r>
                <a:r>
                  <a:rPr lang="en-GB" sz="1500" dirty="0" smtClean="0">
                    <a:latin typeface="Calibri Light" panose="020F0302020204030204" pitchFamily="34" charset="0"/>
                    <a:cs typeface="Calibri Light" panose="020F0302020204030204" pitchFamily="34" charset="0"/>
                  </a:rPr>
                  <a:t>market. </a:t>
                </a:r>
                <a:r>
                  <a:rPr lang="en-GB" sz="1500" dirty="0">
                    <a:latin typeface="Calibri Light" panose="020F0302020204030204" pitchFamily="34" charset="0"/>
                    <a:cs typeface="Calibri Light" panose="020F0302020204030204" pitchFamily="34" charset="0"/>
                  </a:rPr>
                  <a:t>The information collected is both qualitative and quantitative, and questions cover past, current and expected performance in the country's real estate market</a:t>
                </a:r>
                <a:r>
                  <a:rPr lang="en-GB" sz="1500" dirty="0" smtClean="0">
                    <a:latin typeface="Calibri Light" panose="020F0302020204030204" pitchFamily="34" charset="0"/>
                    <a:cs typeface="Calibri Light" panose="020F0302020204030204" pitchFamily="34" charset="0"/>
                  </a:rPr>
                  <a:t>. </a:t>
                </a:r>
                <a:r>
                  <a:rPr lang="en-GB" sz="1500" dirty="0">
                    <a:solidFill>
                      <a:srgbClr val="FF0000"/>
                    </a:solidFill>
                    <a:latin typeface="Calibri Light" panose="020F0302020204030204" pitchFamily="34" charset="0"/>
                    <a:ea typeface="Calibri" panose="020F0502020204030204" pitchFamily="34" charset="0"/>
                    <a:cs typeface="Calibri Light" panose="020F0302020204030204" pitchFamily="34" charset="0"/>
                  </a:rPr>
                  <a:t>It is an index and enters the model in log-</a:t>
                </a:r>
                <a:r>
                  <a:rPr lang="en-GB" sz="1500" dirty="0" err="1">
                    <a:solidFill>
                      <a:srgbClr val="FF0000"/>
                    </a:solidFill>
                    <a:latin typeface="Calibri Light" panose="020F0302020204030204" pitchFamily="34" charset="0"/>
                    <a:ea typeface="Calibri" panose="020F0502020204030204" pitchFamily="34" charset="0"/>
                    <a:cs typeface="Calibri Light" panose="020F0302020204030204" pitchFamily="34" charset="0"/>
                  </a:rPr>
                  <a:t>linerarised</a:t>
                </a:r>
                <a:r>
                  <a:rPr lang="en-GB" sz="1500" dirty="0">
                    <a:solidFill>
                      <a:srgbClr val="FF0000"/>
                    </a:solidFill>
                    <a:latin typeface="Calibri Light" panose="020F0302020204030204" pitchFamily="34" charset="0"/>
                    <a:ea typeface="Calibri" panose="020F0502020204030204" pitchFamily="34" charset="0"/>
                    <a:cs typeface="Calibri Light" panose="020F0302020204030204" pitchFamily="34" charset="0"/>
                  </a:rPr>
                  <a:t> [</a:t>
                </a:r>
                <a:r>
                  <a:rPr lang="en-GB" sz="1500" dirty="0">
                    <a:solidFill>
                      <a:srgbClr val="FF0000"/>
                    </a:solidFill>
                    <a:latin typeface="Calibri Light" panose="020F0302020204030204" pitchFamily="34" charset="0"/>
                    <a:cs typeface="Calibri Light" panose="020F0302020204030204" pitchFamily="34" charset="0"/>
                  </a:rPr>
                  <a:t>log-transformed</a:t>
                </a:r>
                <a:r>
                  <a:rPr lang="en-GB" sz="1500" dirty="0" smtClean="0">
                    <a:solidFill>
                      <a:srgbClr val="FF0000"/>
                    </a:solidFill>
                    <a:latin typeface="Calibri Light" panose="020F0302020204030204" pitchFamily="34" charset="0"/>
                    <a:cs typeface="Calibri Light" panose="020F0302020204030204" pitchFamily="34" charset="0"/>
                  </a:rPr>
                  <a:t>].</a:t>
                </a:r>
              </a:p>
              <a:p>
                <a:pPr marL="285750" indent="-285750" algn="just">
                  <a:buFont typeface="Wingdings" panose="05000000000000000000" pitchFamily="2" charset="2"/>
                  <a:buChar char="§"/>
                </a:pPr>
                <a:r>
                  <a:rPr lang="en-GB" sz="1500" dirty="0" smtClean="0">
                    <a:solidFill>
                      <a:srgbClr val="00B0F0"/>
                    </a:solidFill>
                    <a:latin typeface="Calibri Light" panose="020F0302020204030204" pitchFamily="34" charset="0"/>
                    <a:cs typeface="Calibri Light" panose="020F0302020204030204" pitchFamily="34" charset="0"/>
                  </a:rPr>
                  <a:t>Loan-to-GDP</a:t>
                </a:r>
                <a:r>
                  <a:rPr lang="en-GB" sz="1500" dirty="0" smtClean="0">
                    <a:latin typeface="Calibri Light" panose="020F0302020204030204" pitchFamily="34" charset="0"/>
                    <a:cs typeface="Calibri Light" panose="020F0302020204030204" pitchFamily="34" charset="0"/>
                  </a:rPr>
                  <a:t> </a:t>
                </a:r>
                <a:r>
                  <a:rPr lang="en-GB" sz="1500" dirty="0">
                    <a:latin typeface="Calibri Light" panose="020F0302020204030204" pitchFamily="34" charset="0"/>
                    <a:cs typeface="Calibri Light" panose="020F0302020204030204" pitchFamily="34" charset="0"/>
                  </a:rPr>
                  <a:t>accounts for total loan level to the economy by banking sector </a:t>
                </a:r>
                <a:r>
                  <a:rPr lang="en-GB" sz="1500" dirty="0">
                    <a:solidFill>
                      <a:srgbClr val="FF0000"/>
                    </a:solidFill>
                    <a:latin typeface="Calibri Light" panose="020F0302020204030204" pitchFamily="34" charset="0"/>
                    <a:cs typeface="Calibri Light" panose="020F0302020204030204" pitchFamily="34" charset="0"/>
                  </a:rPr>
                  <a:t>It is expressed as a ratio of GDP. </a:t>
                </a:r>
                <a:endParaRPr lang="en-GB" sz="1500" dirty="0" smtClean="0">
                  <a:latin typeface="Calibri Light" panose="020F0302020204030204" pitchFamily="34" charset="0"/>
                  <a:cs typeface="Calibri Light" panose="020F0302020204030204" pitchFamily="34" charset="0"/>
                </a:endParaRPr>
              </a:p>
              <a:p>
                <a:pPr marL="285750" indent="-285750" algn="just">
                  <a:buFont typeface="Wingdings" panose="05000000000000000000" pitchFamily="2" charset="2"/>
                  <a:buChar char="§"/>
                </a:pPr>
                <a:r>
                  <a:rPr lang="en-GB" sz="1500" dirty="0">
                    <a:solidFill>
                      <a:srgbClr val="00B0F0"/>
                    </a:solidFill>
                    <a:latin typeface="Calibri Light" panose="020F0302020204030204" pitchFamily="34" charset="0"/>
                    <a:cs typeface="Calibri Light" panose="020F0302020204030204" pitchFamily="34" charset="0"/>
                  </a:rPr>
                  <a:t>T-BILLs</a:t>
                </a:r>
                <a:r>
                  <a:rPr lang="en-GB" sz="1500" dirty="0">
                    <a:latin typeface="Calibri Light" panose="020F0302020204030204" pitchFamily="34" charset="0"/>
                    <a:cs typeface="Calibri Light" panose="020F0302020204030204" pitchFamily="34" charset="0"/>
                  </a:rPr>
                  <a:t> refers to </a:t>
                </a:r>
                <a:r>
                  <a:rPr lang="en-GB" sz="1500" dirty="0" smtClean="0">
                    <a:latin typeface="Calibri Light" panose="020F0302020204030204" pitchFamily="34" charset="0"/>
                    <a:cs typeface="Calibri Light" panose="020F0302020204030204" pitchFamily="34" charset="0"/>
                  </a:rPr>
                  <a:t>domestic </a:t>
                </a:r>
                <a:r>
                  <a:rPr lang="en-GB" sz="1500" dirty="0">
                    <a:latin typeface="Calibri Light" panose="020F0302020204030204" pitchFamily="34" charset="0"/>
                    <a:cs typeface="Calibri Light" panose="020F0302020204030204" pitchFamily="34" charset="0"/>
                  </a:rPr>
                  <a:t>12 months T-Bill </a:t>
                </a:r>
                <a:r>
                  <a:rPr lang="en-GB" sz="1500" dirty="0" smtClean="0">
                    <a:latin typeface="Calibri Light" panose="020F0302020204030204" pitchFamily="34" charset="0"/>
                    <a:cs typeface="Calibri Light" panose="020F0302020204030204" pitchFamily="34" charset="0"/>
                  </a:rPr>
                  <a:t>rate. </a:t>
                </a:r>
                <a:r>
                  <a:rPr lang="en-GB" sz="1500" dirty="0" smtClean="0">
                    <a:solidFill>
                      <a:srgbClr val="FF0000"/>
                    </a:solidFill>
                    <a:latin typeface="Calibri Light" panose="020F0302020204030204" pitchFamily="34" charset="0"/>
                    <a:cs typeface="Calibri Light" panose="020F0302020204030204" pitchFamily="34" charset="0"/>
                  </a:rPr>
                  <a:t>It is expressed in </a:t>
                </a:r>
                <a:r>
                  <a:rPr lang="en-GB" sz="1500" dirty="0">
                    <a:solidFill>
                      <a:srgbClr val="FF0000"/>
                    </a:solidFill>
                    <a:latin typeface="Calibri Light" panose="020F0302020204030204" pitchFamily="34" charset="0"/>
                    <a:cs typeface="Calibri Light" panose="020F0302020204030204" pitchFamily="34" charset="0"/>
                  </a:rPr>
                  <a:t>real terms by subtracting the domestic annual inflation rate, calculated as the annual percentage change of CPI. </a:t>
                </a:r>
              </a:p>
              <a:p>
                <a:pPr marL="285750" indent="-285750" algn="just">
                  <a:buFont typeface="Wingdings" panose="05000000000000000000" pitchFamily="2" charset="2"/>
                  <a:buChar char="§"/>
                </a:pPr>
                <a:r>
                  <a:rPr lang="en-GB" sz="1500" dirty="0" smtClean="0">
                    <a:solidFill>
                      <a:srgbClr val="00B0F0"/>
                    </a:solidFill>
                    <a:latin typeface="Calibri Light" panose="020F0302020204030204" pitchFamily="34" charset="0"/>
                    <a:cs typeface="Calibri Light" panose="020F0302020204030204" pitchFamily="34" charset="0"/>
                  </a:rPr>
                  <a:t>FP</a:t>
                </a:r>
                <a:r>
                  <a:rPr lang="en-GB" sz="1500" dirty="0" smtClean="0">
                    <a:latin typeface="Calibri Light" panose="020F0302020204030204" pitchFamily="34" charset="0"/>
                    <a:cs typeface="Calibri Light" panose="020F0302020204030204" pitchFamily="34" charset="0"/>
                  </a:rPr>
                  <a:t> refers to the total</a:t>
                </a:r>
                <a:r>
                  <a:rPr lang="en-GB" sz="1500" dirty="0">
                    <a:latin typeface="Calibri Light" panose="020F0302020204030204" pitchFamily="34" charset="0"/>
                    <a:cs typeface="Calibri Light" panose="020F0302020204030204" pitchFamily="34" charset="0"/>
                  </a:rPr>
                  <a:t>, domestic and foreign, public debt </a:t>
                </a:r>
                <a:r>
                  <a:rPr lang="en-GB" sz="1500" dirty="0" smtClean="0">
                    <a:latin typeface="Calibri Light" panose="020F0302020204030204" pitchFamily="34" charset="0"/>
                    <a:cs typeface="Calibri Light" panose="020F0302020204030204" pitchFamily="34" charset="0"/>
                  </a:rPr>
                  <a:t>ratio.</a:t>
                </a:r>
                <a:r>
                  <a:rPr lang="en-GB" sz="1500" dirty="0" smtClean="0">
                    <a:solidFill>
                      <a:srgbClr val="FF0000"/>
                    </a:solidFill>
                    <a:latin typeface="Calibri Light" panose="020F0302020204030204" pitchFamily="34" charset="0"/>
                    <a:cs typeface="Calibri Light" panose="020F0302020204030204" pitchFamily="34" charset="0"/>
                  </a:rPr>
                  <a:t> </a:t>
                </a:r>
                <a:r>
                  <a:rPr lang="en-GB" sz="1500" dirty="0">
                    <a:solidFill>
                      <a:srgbClr val="FF0000"/>
                    </a:solidFill>
                    <a:latin typeface="Calibri Light" panose="020F0302020204030204" pitchFamily="34" charset="0"/>
                    <a:cs typeface="Calibri Light" panose="020F0302020204030204" pitchFamily="34" charset="0"/>
                  </a:rPr>
                  <a:t>It is expressed as a ratio of GDP. </a:t>
                </a:r>
                <a:endParaRPr lang="en-GB" sz="1500" dirty="0" smtClean="0">
                  <a:solidFill>
                    <a:srgbClr val="FF0000"/>
                  </a:solidFill>
                  <a:latin typeface="Calibri Light" panose="020F0302020204030204" pitchFamily="34" charset="0"/>
                  <a:cs typeface="Calibri Light" panose="020F0302020204030204" pitchFamily="34" charset="0"/>
                </a:endParaRPr>
              </a:p>
              <a:p>
                <a:pPr marL="285750" indent="-285750" algn="just">
                  <a:buFont typeface="Wingdings" panose="05000000000000000000" pitchFamily="2" charset="2"/>
                  <a:buChar char="§"/>
                </a:pPr>
                <a:r>
                  <a:rPr lang="en-GB" sz="1600" dirty="0">
                    <a:solidFill>
                      <a:srgbClr val="00B0F0"/>
                    </a:solidFill>
                    <a:latin typeface="Calibri Light" panose="020F0302020204030204" pitchFamily="34" charset="0"/>
                    <a:cs typeface="Calibri Light" panose="020F0302020204030204" pitchFamily="34" charset="0"/>
                  </a:rPr>
                  <a:t>BPI</a:t>
                </a:r>
                <a:r>
                  <a:rPr lang="en-GB" sz="1600" dirty="0">
                    <a:latin typeface="Calibri Light" panose="020F0302020204030204" pitchFamily="34" charset="0"/>
                    <a:cs typeface="Calibri Light" panose="020F0302020204030204" pitchFamily="34" charset="0"/>
                  </a:rPr>
                  <a:t> is a composite synthetic </a:t>
                </a:r>
                <a:r>
                  <a:rPr lang="en-GB" sz="1600" dirty="0" smtClean="0">
                    <a:latin typeface="Calibri Light" panose="020F0302020204030204" pitchFamily="34" charset="0"/>
                    <a:cs typeface="Calibri Light" panose="020F0302020204030204" pitchFamily="34" charset="0"/>
                  </a:rPr>
                  <a:t>indicator reflecting </a:t>
                </a:r>
                <a:r>
                  <a:rPr lang="en-GB" sz="1600" dirty="0">
                    <a:latin typeface="Calibri Light" panose="020F0302020204030204" pitchFamily="34" charset="0"/>
                    <a:cs typeface="Calibri Light" panose="020F0302020204030204" pitchFamily="34" charset="0"/>
                  </a:rPr>
                  <a:t>the co-movement of a wide set of observable indicators </a:t>
                </a:r>
                <a:r>
                  <a:rPr lang="en-GB" sz="1600" dirty="0" smtClean="0">
                    <a:latin typeface="Calibri Light" panose="020F0302020204030204" pitchFamily="34" charset="0"/>
                    <a:cs typeface="Calibri Light" panose="020F0302020204030204" pitchFamily="34" charset="0"/>
                  </a:rPr>
                  <a:t>from </a:t>
                </a:r>
                <a:r>
                  <a:rPr lang="en-GB" sz="1600" dirty="0">
                    <a:latin typeface="Calibri Light" panose="020F0302020204030204" pitchFamily="34" charset="0"/>
                    <a:cs typeface="Calibri Light" panose="020F0302020204030204" pitchFamily="34" charset="0"/>
                  </a:rPr>
                  <a:t>the balance sheet of </a:t>
                </a:r>
                <a:r>
                  <a:rPr lang="en-GB" sz="1600" dirty="0" smtClean="0">
                    <a:latin typeface="Calibri Light" panose="020F0302020204030204" pitchFamily="34" charset="0"/>
                    <a:cs typeface="Calibri Light" panose="020F0302020204030204" pitchFamily="34" charset="0"/>
                  </a:rPr>
                  <a:t>each bank </a:t>
                </a:r>
                <a:r>
                  <a:rPr lang="en-GB" sz="1600" dirty="0">
                    <a:latin typeface="Calibri Light" panose="020F0302020204030204" pitchFamily="34" charset="0"/>
                    <a:cs typeface="Calibri Light" panose="020F0302020204030204" pitchFamily="34" charset="0"/>
                  </a:rPr>
                  <a:t>categorised into five categories, e.g. capital, liquidity, </a:t>
                </a:r>
                <a:r>
                  <a:rPr lang="en-GB" sz="1600" dirty="0" smtClean="0">
                    <a:latin typeface="Calibri Light" panose="020F0302020204030204" pitchFamily="34" charset="0"/>
                    <a:cs typeface="Calibri Light" panose="020F0302020204030204" pitchFamily="34" charset="0"/>
                  </a:rPr>
                  <a:t>NOF; GAP-to-maturity</a:t>
                </a:r>
                <a:r>
                  <a:rPr lang="en-GB" sz="1600" dirty="0">
                    <a:latin typeface="Calibri Light" panose="020F0302020204030204" pitchFamily="34" charset="0"/>
                    <a:cs typeface="Calibri Light" panose="020F0302020204030204" pitchFamily="34" charset="0"/>
                  </a:rPr>
                  <a:t>; Concentration; and </a:t>
                </a:r>
                <a:r>
                  <a:rPr lang="en-GB" sz="1600" dirty="0" smtClean="0">
                    <a:latin typeface="Calibri Light" panose="020F0302020204030204" pitchFamily="34" charset="0"/>
                    <a:cs typeface="Calibri Light" panose="020F0302020204030204" pitchFamily="34" charset="0"/>
                  </a:rPr>
                  <a:t>LLP]. </a:t>
                </a:r>
                <a:r>
                  <a:rPr lang="en-GB" sz="1600" dirty="0">
                    <a:solidFill>
                      <a:srgbClr val="FF0000"/>
                    </a:solidFill>
                    <a:latin typeface="Calibri Light" panose="020F0302020204030204" pitchFamily="34" charset="0"/>
                    <a:cs typeface="Calibri Light" panose="020F0302020204030204" pitchFamily="34" charset="0"/>
                  </a:rPr>
                  <a:t>It is expressed as an index </a:t>
                </a:r>
                <a:r>
                  <a:rPr lang="en-GB" sz="1400" dirty="0">
                    <a:solidFill>
                      <a:srgbClr val="FF0000"/>
                    </a:solidFill>
                    <a:latin typeface="Calibri Light" panose="020F0302020204030204" pitchFamily="34" charset="0"/>
                    <a:ea typeface="Calibri" panose="020F0502020204030204" pitchFamily="34" charset="0"/>
                    <a:cs typeface="Calibri Light" panose="020F0302020204030204" pitchFamily="34" charset="0"/>
                  </a:rPr>
                  <a:t>and enters the model in log-</a:t>
                </a:r>
                <a:r>
                  <a:rPr lang="en-GB" sz="1400" dirty="0" err="1">
                    <a:solidFill>
                      <a:srgbClr val="FF0000"/>
                    </a:solidFill>
                    <a:latin typeface="Calibri Light" panose="020F0302020204030204" pitchFamily="34" charset="0"/>
                    <a:ea typeface="Calibri" panose="020F0502020204030204" pitchFamily="34" charset="0"/>
                    <a:cs typeface="Calibri Light" panose="020F0302020204030204" pitchFamily="34" charset="0"/>
                  </a:rPr>
                  <a:t>linerarised</a:t>
                </a:r>
                <a:r>
                  <a:rPr lang="en-GB" sz="1400" dirty="0">
                    <a:solidFill>
                      <a:srgbClr val="FF0000"/>
                    </a:solidFill>
                    <a:latin typeface="Calibri Light" panose="020F0302020204030204" pitchFamily="34" charset="0"/>
                    <a:ea typeface="Calibri" panose="020F0502020204030204" pitchFamily="34" charset="0"/>
                    <a:cs typeface="Calibri Light" panose="020F0302020204030204" pitchFamily="34" charset="0"/>
                  </a:rPr>
                  <a:t> [</a:t>
                </a:r>
                <a:r>
                  <a:rPr lang="en-GB" sz="1400" dirty="0">
                    <a:solidFill>
                      <a:srgbClr val="FF0000"/>
                    </a:solidFill>
                    <a:latin typeface="Calibri Light" panose="020F0302020204030204" pitchFamily="34" charset="0"/>
                    <a:cs typeface="Calibri Light" panose="020F0302020204030204" pitchFamily="34" charset="0"/>
                  </a:rPr>
                  <a:t>log-transformed].</a:t>
                </a:r>
                <a:endParaRPr lang="en-GB" sz="1400" dirty="0">
                  <a:solidFill>
                    <a:srgbClr val="FF0000"/>
                  </a:solidFill>
                  <a:latin typeface="Calibri Light" panose="020F0302020204030204" pitchFamily="34" charset="0"/>
                  <a:ea typeface="Calibri" panose="020F0502020204030204" pitchFamily="34" charset="0"/>
                  <a:cs typeface="Calibri Light" panose="020F0302020204030204" pitchFamily="34" charset="0"/>
                </a:endParaRPr>
              </a:p>
              <a:p>
                <a:pPr algn="just"/>
                <a:endParaRPr lang="en-GB" sz="1400" dirty="0" smtClean="0">
                  <a:latin typeface="Calibri Light" panose="020F0302020204030204" pitchFamily="34" charset="0"/>
                  <a:cs typeface="Calibri Light" panose="020F0302020204030204" pitchFamily="34" charset="0"/>
                </a:endParaRPr>
              </a:p>
              <a:p>
                <a:pPr algn="just"/>
                <a:r>
                  <a:rPr lang="en-GB" sz="1500" dirty="0">
                    <a:latin typeface="Calibri Light" panose="020F0302020204030204" pitchFamily="34" charset="0"/>
                    <a:cs typeface="Calibri Light" panose="020F0302020204030204" pitchFamily="34" charset="0"/>
                  </a:rPr>
                  <a:t>Data on quarterly </a:t>
                </a:r>
                <a:r>
                  <a:rPr lang="en-GB" sz="1500" b="1" dirty="0">
                    <a:solidFill>
                      <a:schemeClr val="accent6">
                        <a:lumMod val="50000"/>
                      </a:schemeClr>
                    </a:solidFill>
                    <a:latin typeface="Calibri Light" panose="020F0302020204030204" pitchFamily="34" charset="0"/>
                    <a:cs typeface="Calibri Light" panose="020F0302020204030204" pitchFamily="34" charset="0"/>
                  </a:rPr>
                  <a:t>real GDP growth </a:t>
                </a:r>
                <a:r>
                  <a:rPr lang="en-GB" sz="1500" dirty="0">
                    <a:latin typeface="Calibri Light" panose="020F0302020204030204" pitchFamily="34" charset="0"/>
                    <a:cs typeface="Calibri Light" panose="020F0302020204030204" pitchFamily="34" charset="0"/>
                  </a:rPr>
                  <a:t>rate is taken from the </a:t>
                </a:r>
                <a:r>
                  <a:rPr lang="en-GB" sz="1500" b="1" dirty="0">
                    <a:solidFill>
                      <a:srgbClr val="FFC000"/>
                    </a:solidFill>
                    <a:latin typeface="Calibri Light" panose="020F0302020204030204" pitchFamily="34" charset="0"/>
                    <a:cs typeface="Calibri Light" panose="020F0302020204030204" pitchFamily="34" charset="0"/>
                  </a:rPr>
                  <a:t>Albanian Institute of Statistics (INSTAT)</a:t>
                </a:r>
                <a:r>
                  <a:rPr lang="en-GB" sz="1500" dirty="0">
                    <a:latin typeface="Calibri Light" panose="020F0302020204030204" pitchFamily="34" charset="0"/>
                    <a:cs typeface="Calibri Light" panose="020F0302020204030204" pitchFamily="34" charset="0"/>
                  </a:rPr>
                  <a:t>. Data on </a:t>
                </a:r>
                <a:r>
                  <a:rPr lang="en-GB" sz="1500" b="1" i="1" dirty="0">
                    <a:solidFill>
                      <a:srgbClr val="00B0F0"/>
                    </a:solidFill>
                    <a:latin typeface="Calibri Light" panose="020F0302020204030204" pitchFamily="34" charset="0"/>
                    <a:cs typeface="Calibri Light" panose="020F0302020204030204" pitchFamily="34" charset="0"/>
                  </a:rPr>
                  <a:t>BPI</a:t>
                </a:r>
                <a:r>
                  <a:rPr lang="en-GB" sz="1500" dirty="0">
                    <a:latin typeface="Calibri Light" panose="020F0302020204030204" pitchFamily="34" charset="0"/>
                    <a:cs typeface="Calibri Light" panose="020F0302020204030204" pitchFamily="34" charset="0"/>
                  </a:rPr>
                  <a:t> and </a:t>
                </a:r>
                <a:r>
                  <a:rPr lang="en-GB" sz="1500" b="1" i="1" dirty="0">
                    <a:solidFill>
                      <a:srgbClr val="00B0F0"/>
                    </a:solidFill>
                    <a:latin typeface="Calibri Light" panose="020F0302020204030204" pitchFamily="34" charset="0"/>
                    <a:cs typeface="Calibri Light" panose="020F0302020204030204" pitchFamily="34" charset="0"/>
                  </a:rPr>
                  <a:t>CCI</a:t>
                </a:r>
                <a:r>
                  <a:rPr lang="en-GB" sz="1500" dirty="0">
                    <a:latin typeface="Calibri Light" panose="020F0302020204030204" pitchFamily="34" charset="0"/>
                    <a:cs typeface="Calibri Light" panose="020F0302020204030204" pitchFamily="34" charset="0"/>
                  </a:rPr>
                  <a:t> are calculated by the author using the DGP as explained by </a:t>
                </a:r>
                <a:r>
                  <a:rPr lang="en-GB" sz="1500" dirty="0">
                    <a:solidFill>
                      <a:schemeClr val="accent6">
                        <a:lumMod val="50000"/>
                      </a:schemeClr>
                    </a:solidFill>
                    <a:latin typeface="Calibri Light" panose="020F0302020204030204" pitchFamily="34" charset="0"/>
                    <a:cs typeface="Calibri Light" panose="020F0302020204030204" pitchFamily="34" charset="0"/>
                  </a:rPr>
                  <a:t>Shijaku (2019b)</a:t>
                </a:r>
                <a:r>
                  <a:rPr lang="en-GB" sz="1500" dirty="0">
                    <a:latin typeface="Calibri Light" panose="020F0302020204030204" pitchFamily="34" charset="0"/>
                    <a:cs typeface="Calibri Light" panose="020F0302020204030204" pitchFamily="34" charset="0"/>
                  </a:rPr>
                  <a:t> and </a:t>
                </a:r>
                <a:r>
                  <a:rPr lang="en-GB" sz="1500" dirty="0">
                    <a:solidFill>
                      <a:schemeClr val="accent6">
                        <a:lumMod val="50000"/>
                      </a:schemeClr>
                    </a:solidFill>
                    <a:latin typeface="Calibri Light" panose="020F0302020204030204" pitchFamily="34" charset="0"/>
                    <a:cs typeface="Calibri Light" panose="020F0302020204030204" pitchFamily="34" charset="0"/>
                  </a:rPr>
                  <a:t>Shijaku and Monnin (2022)</a:t>
                </a:r>
                <a:r>
                  <a:rPr lang="en-GB" sz="1500" dirty="0">
                    <a:latin typeface="Calibri Light" panose="020F0302020204030204" pitchFamily="34" charset="0"/>
                    <a:cs typeface="Calibri Light" panose="020F0302020204030204" pitchFamily="34" charset="0"/>
                  </a:rPr>
                  <a:t>. Data on </a:t>
                </a:r>
                <a:r>
                  <a:rPr lang="en-GB" sz="1500" i="1" dirty="0">
                    <a:solidFill>
                      <a:srgbClr val="FF0000"/>
                    </a:solidFill>
                    <a:latin typeface="Calibri Light" panose="020F0302020204030204" pitchFamily="34" charset="0"/>
                    <a:cs typeface="Calibri Light" panose="020F0302020204030204" pitchFamily="34" charset="0"/>
                  </a:rPr>
                  <a:t>FP</a:t>
                </a:r>
                <a:r>
                  <a:rPr lang="en-GB" sz="1500" dirty="0">
                    <a:latin typeface="Calibri Light" panose="020F0302020204030204" pitchFamily="34" charset="0"/>
                    <a:cs typeface="Calibri Light" panose="020F0302020204030204" pitchFamily="34" charset="0"/>
                  </a:rPr>
                  <a:t> are taken from </a:t>
                </a:r>
                <a:r>
                  <a:rPr lang="en-GB" sz="1500" b="1" dirty="0" smtClean="0">
                    <a:solidFill>
                      <a:srgbClr val="FFC000"/>
                    </a:solidFill>
                    <a:latin typeface="Calibri Light" panose="020F0302020204030204" pitchFamily="34" charset="0"/>
                    <a:cs typeface="Calibri Light" panose="020F0302020204030204" pitchFamily="34" charset="0"/>
                  </a:rPr>
                  <a:t>Ministry </a:t>
                </a:r>
                <a:r>
                  <a:rPr lang="en-GB" sz="1500" b="1" dirty="0">
                    <a:solidFill>
                      <a:srgbClr val="FFC000"/>
                    </a:solidFill>
                    <a:latin typeface="Calibri Light" panose="020F0302020204030204" pitchFamily="34" charset="0"/>
                    <a:cs typeface="Calibri Light" panose="020F0302020204030204" pitchFamily="34" charset="0"/>
                  </a:rPr>
                  <a:t>of Finance and Economy</a:t>
                </a:r>
                <a:r>
                  <a:rPr lang="en-GB" sz="1500" dirty="0">
                    <a:latin typeface="Calibri Light" panose="020F0302020204030204" pitchFamily="34" charset="0"/>
                    <a:cs typeface="Calibri Light" panose="020F0302020204030204" pitchFamily="34" charset="0"/>
                  </a:rPr>
                  <a:t>. The rest of the data, including </a:t>
                </a:r>
                <a:r>
                  <a:rPr lang="en-GB" sz="1500" b="1" i="1" dirty="0">
                    <a:solidFill>
                      <a:srgbClr val="00B050"/>
                    </a:solidFill>
                    <a:latin typeface="Calibri Light" panose="020F0302020204030204" pitchFamily="34" charset="0"/>
                    <a:cs typeface="Calibri Light" panose="020F0302020204030204" pitchFamily="34" charset="0"/>
                  </a:rPr>
                  <a:t>ESI</a:t>
                </a:r>
                <a:r>
                  <a:rPr lang="en-GB" sz="1500" i="1" dirty="0">
                    <a:latin typeface="Calibri Light" panose="020F0302020204030204" pitchFamily="34" charset="0"/>
                    <a:cs typeface="Calibri Light" panose="020F0302020204030204" pitchFamily="34" charset="0"/>
                  </a:rPr>
                  <a:t>;</a:t>
                </a:r>
                <a:r>
                  <a:rPr lang="en-GB" sz="1500" dirty="0">
                    <a:latin typeface="Calibri Light" panose="020F0302020204030204" pitchFamily="34" charset="0"/>
                    <a:cs typeface="Calibri Light" panose="020F0302020204030204" pitchFamily="34" charset="0"/>
                  </a:rPr>
                  <a:t> </a:t>
                </a:r>
                <a:r>
                  <a:rPr lang="en-GB" sz="1500" b="1" i="1" dirty="0">
                    <a:solidFill>
                      <a:srgbClr val="00B050"/>
                    </a:solidFill>
                    <a:latin typeface="Calibri Light" panose="020F0302020204030204" pitchFamily="34" charset="0"/>
                    <a:cs typeface="Calibri Light" panose="020F0302020204030204" pitchFamily="34" charset="0"/>
                  </a:rPr>
                  <a:t>T-Bill</a:t>
                </a:r>
                <a:r>
                  <a:rPr lang="en-GB" sz="1500" b="1" dirty="0">
                    <a:solidFill>
                      <a:srgbClr val="00B050"/>
                    </a:solidFill>
                    <a:latin typeface="Calibri Light" panose="020F0302020204030204" pitchFamily="34" charset="0"/>
                    <a:cs typeface="Calibri Light" panose="020F0302020204030204" pitchFamily="34" charset="0"/>
                  </a:rPr>
                  <a:t> rate</a:t>
                </a:r>
                <a:r>
                  <a:rPr lang="en-GB" sz="1500" dirty="0">
                    <a:latin typeface="Calibri Light" panose="020F0302020204030204" pitchFamily="34" charset="0"/>
                    <a:cs typeface="Calibri Light" panose="020F0302020204030204" pitchFamily="34" charset="0"/>
                  </a:rPr>
                  <a:t>; </a:t>
                </a:r>
                <a:r>
                  <a:rPr lang="en-GB" sz="1500" b="1" i="1" dirty="0">
                    <a:solidFill>
                      <a:srgbClr val="00B050"/>
                    </a:solidFill>
                    <a:latin typeface="Calibri Light" panose="020F0302020204030204" pitchFamily="34" charset="0"/>
                    <a:cs typeface="Calibri Light" panose="020F0302020204030204" pitchFamily="34" charset="0"/>
                  </a:rPr>
                  <a:t>HPI</a:t>
                </a:r>
                <a:r>
                  <a:rPr lang="en-GB" sz="1500" dirty="0">
                    <a:latin typeface="Calibri Light" panose="020F0302020204030204" pitchFamily="34" charset="0"/>
                    <a:cs typeface="Calibri Light" panose="020F0302020204030204" pitchFamily="34" charset="0"/>
                  </a:rPr>
                  <a:t>; </a:t>
                </a:r>
                <a:r>
                  <a:rPr lang="en-GB" sz="1500" b="1" i="1" dirty="0">
                    <a:solidFill>
                      <a:srgbClr val="00B050"/>
                    </a:solidFill>
                    <a:latin typeface="Calibri Light" panose="020F0302020204030204" pitchFamily="34" charset="0"/>
                    <a:cs typeface="Calibri Light" panose="020F0302020204030204" pitchFamily="34" charset="0"/>
                  </a:rPr>
                  <a:t>Loan-to-GDP</a:t>
                </a:r>
                <a:r>
                  <a:rPr lang="en-GB" sz="1500" i="1" dirty="0">
                    <a:latin typeface="Calibri Light" panose="020F0302020204030204" pitchFamily="34" charset="0"/>
                    <a:cs typeface="Calibri Light" panose="020F0302020204030204" pitchFamily="34" charset="0"/>
                  </a:rPr>
                  <a:t> </a:t>
                </a:r>
                <a:r>
                  <a:rPr lang="en-GB" sz="1500" dirty="0">
                    <a:latin typeface="Calibri Light" panose="020F0302020204030204" pitchFamily="34" charset="0"/>
                    <a:cs typeface="Calibri Light" panose="020F0302020204030204" pitchFamily="34" charset="0"/>
                  </a:rPr>
                  <a:t>are taken from </a:t>
                </a:r>
                <a:r>
                  <a:rPr lang="en-GB" sz="1500" b="1" dirty="0">
                    <a:solidFill>
                      <a:srgbClr val="FFC000"/>
                    </a:solidFill>
                    <a:latin typeface="Calibri Light" panose="020F0302020204030204" pitchFamily="34" charset="0"/>
                    <a:cs typeface="Calibri Light" panose="020F0302020204030204" pitchFamily="34" charset="0"/>
                  </a:rPr>
                  <a:t>Bank of Albania</a:t>
                </a:r>
                <a:r>
                  <a:rPr lang="en-GB" sz="1500" dirty="0">
                    <a:latin typeface="Calibri Light" panose="020F0302020204030204" pitchFamily="34" charset="0"/>
                    <a:cs typeface="Calibri Light" panose="020F0302020204030204" pitchFamily="34" charset="0"/>
                  </a:rPr>
                  <a:t>. </a:t>
                </a:r>
                <a:r>
                  <a:rPr lang="en-GB" sz="1500" dirty="0">
                    <a:solidFill>
                      <a:srgbClr val="7030A0"/>
                    </a:solidFill>
                    <a:latin typeface="Calibri Light" panose="020F0302020204030204" pitchFamily="34" charset="0"/>
                    <a:cs typeface="Calibri Light" panose="020F0302020204030204" pitchFamily="34" charset="0"/>
                  </a:rPr>
                  <a:t>Apart from them, data on climate change risk are taken from </a:t>
                </a:r>
                <a:r>
                  <a:rPr lang="en-GB" sz="1500" b="1" dirty="0" smtClean="0">
                    <a:solidFill>
                      <a:srgbClr val="FFC000"/>
                    </a:solidFill>
                    <a:latin typeface="Calibri Light" panose="020F0302020204030204" pitchFamily="34" charset="0"/>
                    <a:cs typeface="Calibri Light" panose="020F0302020204030204" pitchFamily="34" charset="0"/>
                  </a:rPr>
                  <a:t>IMF</a:t>
                </a:r>
                <a:r>
                  <a:rPr lang="en-GB" sz="1500" b="1" dirty="0">
                    <a:solidFill>
                      <a:srgbClr val="FFC000"/>
                    </a:solidFill>
                    <a:latin typeface="Calibri Light" panose="020F0302020204030204" pitchFamily="34" charset="0"/>
                    <a:cs typeface="Calibri Light" panose="020F0302020204030204" pitchFamily="34" charset="0"/>
                  </a:rPr>
                  <a:t>, World Bank</a:t>
                </a:r>
                <a:r>
                  <a:rPr lang="en-GB" sz="1500" dirty="0">
                    <a:solidFill>
                      <a:srgbClr val="7030A0"/>
                    </a:solidFill>
                    <a:latin typeface="Calibri Light" panose="020F0302020204030204" pitchFamily="34" charset="0"/>
                    <a:cs typeface="Calibri Light" panose="020F0302020204030204" pitchFamily="34" charset="0"/>
                  </a:rPr>
                  <a:t>, etc</a:t>
                </a:r>
                <a:r>
                  <a:rPr lang="en-GB" sz="1500" dirty="0" smtClean="0">
                    <a:solidFill>
                      <a:srgbClr val="7030A0"/>
                    </a:solidFill>
                    <a:latin typeface="Calibri Light" panose="020F0302020204030204" pitchFamily="34" charset="0"/>
                    <a:cs typeface="Calibri Light" panose="020F0302020204030204" pitchFamily="34" charset="0"/>
                  </a:rPr>
                  <a:t>.</a:t>
                </a:r>
                <a:endParaRPr lang="en-GB" sz="1500" dirty="0" smtClean="0">
                  <a:latin typeface="Calibri Light" panose="020F0302020204030204" pitchFamily="34" charset="0"/>
                  <a:cs typeface="Calibri Light" panose="020F0302020204030204" pitchFamily="34"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393700" y="827405"/>
                <a:ext cx="10020300" cy="6365332"/>
              </a:xfrm>
              <a:prstGeom prst="rect">
                <a:avLst/>
              </a:prstGeom>
              <a:blipFill rotWithShape="0">
                <a:blip r:embed="rId3"/>
                <a:stretch>
                  <a:fillRect l="-243" t="-287" r="-365"/>
                </a:stretch>
              </a:blipFill>
            </p:spPr>
            <p:txBody>
              <a:bodyPr/>
              <a:lstStyle/>
              <a:p>
                <a:r>
                  <a:rPr lang="en-GB">
                    <a:noFill/>
                  </a:rPr>
                  <a:t> </a:t>
                </a:r>
              </a:p>
            </p:txBody>
          </p:sp>
        </mc:Fallback>
      </mc:AlternateContent>
    </p:spTree>
    <p:extLst>
      <p:ext uri="{BB962C8B-B14F-4D97-AF65-F5344CB8AC3E}">
        <p14:creationId xmlns:p14="http://schemas.microsoft.com/office/powerpoint/2010/main" val="42768920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3" cstate="print"/>
          <a:stretch>
            <a:fillRect/>
          </a:stretch>
        </p:blipFill>
        <p:spPr>
          <a:xfrm>
            <a:off x="9605263" y="160655"/>
            <a:ext cx="727075" cy="506095"/>
          </a:xfrm>
          <a:prstGeom prst="rect">
            <a:avLst/>
          </a:prstGeom>
        </p:spPr>
      </p:pic>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21</a:t>
            </a:fld>
            <a:r>
              <a:rPr spc="-45" dirty="0"/>
              <a:t> </a:t>
            </a:r>
            <a:r>
              <a:rPr spc="-35" dirty="0"/>
              <a:t>of</a:t>
            </a:r>
            <a:r>
              <a:rPr spc="-50" dirty="0"/>
              <a:t> </a:t>
            </a:r>
            <a:r>
              <a:rPr spc="35" dirty="0" smtClean="0"/>
              <a:t>2</a:t>
            </a:r>
            <a:r>
              <a:rPr lang="en-GB" spc="35" dirty="0" smtClean="0"/>
              <a:t>5</a:t>
            </a:r>
            <a:endParaRPr spc="35" dirty="0"/>
          </a:p>
        </p:txBody>
      </p:sp>
      <p:sp>
        <p:nvSpPr>
          <p:cNvPr id="11"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2" name="object 2"/>
          <p:cNvGraphicFramePr>
            <a:graphicFrameLocks noGrp="1"/>
          </p:cNvGraphicFramePr>
          <p:nvPr>
            <p:extLst>
              <p:ext uri="{D42A27DB-BD31-4B8C-83A1-F6EECF244321}">
                <p14:modId xmlns:p14="http://schemas.microsoft.com/office/powerpoint/2010/main" val="653490587"/>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Empirical</a:t>
                      </a:r>
                      <a:r>
                        <a:rPr lang="en-GB" sz="2600" spc="-150" baseline="0" dirty="0" smtClean="0">
                          <a:solidFill>
                            <a:srgbClr val="003300"/>
                          </a:solidFill>
                          <a:latin typeface="Calibri Light" panose="020F0302020204030204" pitchFamily="34" charset="0"/>
                          <a:cs typeface="Calibri Light" panose="020F0302020204030204" pitchFamily="34" charset="0"/>
                        </a:rPr>
                        <a:t> </a:t>
                      </a:r>
                      <a:r>
                        <a:rPr lang="en-GB" sz="2600" spc="-150" baseline="0" dirty="0" smtClean="0">
                          <a:solidFill>
                            <a:srgbClr val="003300"/>
                          </a:solidFill>
                          <a:latin typeface="Calibri Light" panose="020F0302020204030204" pitchFamily="34" charset="0"/>
                          <a:cs typeface="Calibri Light" panose="020F0302020204030204" pitchFamily="34" charset="0"/>
                        </a:rPr>
                        <a:t>Results and Discussion</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dirty="0">
                          <a:solidFill>
                            <a:srgbClr val="FF0000"/>
                          </a:solidFill>
                          <a:latin typeface="Calibri Light" panose="020F0302020204030204" pitchFamily="34" charset="0"/>
                          <a:cs typeface="Calibri Light" panose="020F0302020204030204" pitchFamily="34" charset="0"/>
                        </a:rPr>
                        <a:t>1</a:t>
                      </a:r>
                      <a:r>
                        <a:rPr sz="2000" spc="-105" dirty="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2</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692479274"/>
              </p:ext>
            </p:extLst>
          </p:nvPr>
        </p:nvGraphicFramePr>
        <p:xfrm>
          <a:off x="469900" y="873126"/>
          <a:ext cx="9862437" cy="5880099"/>
        </p:xfrm>
        <a:graphic>
          <a:graphicData uri="http://schemas.openxmlformats.org/drawingml/2006/table">
            <a:tbl>
              <a:tblPr firstRow="1" firstCol="1" bandRow="1">
                <a:tableStyleId>{5C22544A-7EE6-4342-B048-85BDC9FD1C3A}</a:tableStyleId>
              </a:tblPr>
              <a:tblGrid>
                <a:gridCol w="9862437"/>
              </a:tblGrid>
              <a:tr h="624688">
                <a:tc>
                  <a:txBody>
                    <a:bodyPr/>
                    <a:lstStyle/>
                    <a:p>
                      <a:pPr algn="ctr">
                        <a:lnSpc>
                          <a:spcPct val="107000"/>
                        </a:lnSpc>
                        <a:spcAft>
                          <a:spcPts val="0"/>
                        </a:spcAft>
                      </a:pPr>
                      <a:r>
                        <a:rPr lang="en-GB" sz="1800" b="0" dirty="0">
                          <a:solidFill>
                            <a:srgbClr val="CC00FF"/>
                          </a:solidFill>
                          <a:effectLst/>
                          <a:latin typeface="Calibri Light" panose="020F0302020204030204" pitchFamily="34" charset="0"/>
                          <a:cs typeface="Calibri Light" panose="020F0302020204030204" pitchFamily="34" charset="0"/>
                        </a:rPr>
                        <a:t>Figure </a:t>
                      </a:r>
                      <a:r>
                        <a:rPr lang="en-GB" sz="1800" b="0" dirty="0" smtClean="0">
                          <a:solidFill>
                            <a:srgbClr val="CC00FF"/>
                          </a:solidFill>
                          <a:effectLst/>
                          <a:latin typeface="Calibri Light" panose="020F0302020204030204" pitchFamily="34" charset="0"/>
                          <a:cs typeface="Calibri Light" panose="020F0302020204030204" pitchFamily="34" charset="0"/>
                        </a:rPr>
                        <a:t>3. </a:t>
                      </a:r>
                      <a:r>
                        <a:rPr lang="en-GB" sz="1800" b="0" dirty="0">
                          <a:solidFill>
                            <a:srgbClr val="CC00FF"/>
                          </a:solidFill>
                          <a:effectLst/>
                          <a:latin typeface="Calibri Light" panose="020F0302020204030204" pitchFamily="34" charset="0"/>
                          <a:cs typeface="Calibri Light" panose="020F0302020204030204" pitchFamily="34" charset="0"/>
                        </a:rPr>
                        <a:t>Empirical results of CCI on Economic Growth rate </a:t>
                      </a:r>
                      <a:r>
                        <a:rPr lang="en-GB" sz="1800" b="0" dirty="0" smtClean="0">
                          <a:solidFill>
                            <a:srgbClr val="CC00FF"/>
                          </a:solidFill>
                          <a:effectLst/>
                          <a:latin typeface="Calibri Light" panose="020F0302020204030204" pitchFamily="34" charset="0"/>
                          <a:cs typeface="Calibri Light" panose="020F0302020204030204" pitchFamily="34" charset="0"/>
                        </a:rPr>
                        <a:t>using </a:t>
                      </a:r>
                      <a:r>
                        <a:rPr lang="en-GB" sz="1800" b="0" dirty="0">
                          <a:solidFill>
                            <a:srgbClr val="CC00FF"/>
                          </a:solidFill>
                          <a:effectLst/>
                          <a:latin typeface="Calibri Light" panose="020F0302020204030204" pitchFamily="34" charset="0"/>
                          <a:cs typeface="Calibri Light" panose="020F0302020204030204" pitchFamily="34" charset="0"/>
                        </a:rPr>
                        <a:t>QR approach, </a:t>
                      </a:r>
                      <a:r>
                        <a:rPr lang="en-GB" sz="1800" b="0" dirty="0" smtClean="0">
                          <a:solidFill>
                            <a:srgbClr val="CC00FF"/>
                          </a:solidFill>
                          <a:effectLst/>
                          <a:latin typeface="Calibri Light" panose="020F0302020204030204" pitchFamily="34" charset="0"/>
                          <a:cs typeface="Calibri Light" panose="020F0302020204030204" pitchFamily="34" charset="0"/>
                        </a:rPr>
                        <a:t>2004 Q1 – 2022 Q4</a:t>
                      </a:r>
                      <a:r>
                        <a:rPr lang="en-GB" sz="1800" b="0" dirty="0">
                          <a:solidFill>
                            <a:srgbClr val="CC00FF"/>
                          </a:solidFill>
                          <a:effectLst/>
                          <a:latin typeface="Calibri Light" panose="020F0302020204030204" pitchFamily="34" charset="0"/>
                          <a:cs typeface="Calibri Light" panose="020F0302020204030204" pitchFamily="34" charset="0"/>
                        </a:rPr>
                        <a:t>.</a:t>
                      </a:r>
                    </a:p>
                    <a:p>
                      <a:pPr algn="ctr">
                        <a:lnSpc>
                          <a:spcPct val="107000"/>
                        </a:lnSpc>
                        <a:spcAft>
                          <a:spcPts val="0"/>
                        </a:spcAft>
                      </a:pPr>
                      <a:r>
                        <a:rPr lang="en-GB" sz="500" dirty="0">
                          <a:solidFill>
                            <a:schemeClr val="tx1"/>
                          </a:solidFill>
                          <a:effectLst/>
                        </a:rPr>
                        <a:t> </a:t>
                      </a:r>
                      <a:endParaRPr lang="en-GB"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830" marR="33830" marT="0" marB="0">
                    <a:noFill/>
                  </a:tcPr>
                </a:tc>
              </a:tr>
              <a:tr h="3578275">
                <a:tc>
                  <a:txBody>
                    <a:bodyPr/>
                    <a:lstStyle/>
                    <a:p>
                      <a:pPr algn="ctr">
                        <a:lnSpc>
                          <a:spcPct val="107000"/>
                        </a:lnSpc>
                        <a:spcAft>
                          <a:spcPts val="0"/>
                        </a:spcAft>
                      </a:pPr>
                      <a:endParaRPr lang="en-GB"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830" marR="33830" marT="0" marB="0" anchor="ctr">
                    <a:noFill/>
                  </a:tcPr>
                </a:tc>
              </a:tr>
              <a:tr h="1677136">
                <a:tc>
                  <a:txBody>
                    <a:bodyPr/>
                    <a:lstStyle/>
                    <a:p>
                      <a:pPr>
                        <a:lnSpc>
                          <a:spcPct val="107000"/>
                        </a:lnSpc>
                        <a:spcAft>
                          <a:spcPts val="0"/>
                        </a:spcAft>
                      </a:pPr>
                      <a:r>
                        <a:rPr lang="en-GB" sz="500" dirty="0">
                          <a:solidFill>
                            <a:schemeClr val="tx1"/>
                          </a:solidFill>
                          <a:effectLst/>
                        </a:rPr>
                        <a:t> </a:t>
                      </a:r>
                    </a:p>
                    <a:p>
                      <a:pPr algn="just">
                        <a:lnSpc>
                          <a:spcPct val="107000"/>
                        </a:lnSpc>
                        <a:spcAft>
                          <a:spcPts val="0"/>
                        </a:spcAft>
                      </a:pPr>
                      <a:endParaRPr lang="en-GB" sz="1200" b="0" i="1" dirty="0" smtClean="0">
                        <a:solidFill>
                          <a:schemeClr val="tx1"/>
                        </a:solidFill>
                        <a:effectLst/>
                        <a:latin typeface="Calibri Light" panose="020F0302020204030204" pitchFamily="34" charset="0"/>
                        <a:cs typeface="Calibri Light" panose="020F0302020204030204" pitchFamily="34" charset="0"/>
                      </a:endParaRPr>
                    </a:p>
                    <a:p>
                      <a:pPr algn="just">
                        <a:lnSpc>
                          <a:spcPct val="107000"/>
                        </a:lnSpc>
                        <a:spcAft>
                          <a:spcPts val="0"/>
                        </a:spcAft>
                      </a:pPr>
                      <a:endParaRPr lang="en-GB" sz="1200" b="0" i="1" dirty="0" smtClean="0">
                        <a:solidFill>
                          <a:srgbClr val="CC00FF"/>
                        </a:solidFill>
                        <a:effectLst/>
                        <a:latin typeface="Calibri Light" panose="020F0302020204030204" pitchFamily="34" charset="0"/>
                        <a:cs typeface="Calibri Light" panose="020F0302020204030204" pitchFamily="34" charset="0"/>
                      </a:endParaRPr>
                    </a:p>
                    <a:p>
                      <a:pPr algn="just">
                        <a:lnSpc>
                          <a:spcPct val="107000"/>
                        </a:lnSpc>
                        <a:spcAft>
                          <a:spcPts val="0"/>
                        </a:spcAft>
                      </a:pPr>
                      <a:r>
                        <a:rPr lang="en-GB" sz="1200" b="0" i="1" dirty="0" smtClean="0">
                          <a:solidFill>
                            <a:srgbClr val="CC00FF"/>
                          </a:solidFill>
                          <a:effectLst/>
                          <a:latin typeface="Calibri Light" panose="020F0302020204030204" pitchFamily="34" charset="0"/>
                          <a:cs typeface="Calibri Light" panose="020F0302020204030204" pitchFamily="34" charset="0"/>
                        </a:rPr>
                        <a:t>Note</a:t>
                      </a:r>
                      <a:r>
                        <a:rPr lang="en-GB" sz="1200" b="0" i="1" dirty="0">
                          <a:solidFill>
                            <a:srgbClr val="CC00FF"/>
                          </a:solidFill>
                          <a:effectLst/>
                          <a:latin typeface="Calibri Light" panose="020F0302020204030204" pitchFamily="34" charset="0"/>
                          <a:cs typeface="Calibri Light" panose="020F0302020204030204" pitchFamily="34" charset="0"/>
                        </a:rPr>
                        <a:t>: The horizontal line in light blue denote the size of each beta </a:t>
                      </a:r>
                      <a:r>
                        <a:rPr lang="en-GB" sz="1200" b="0" i="1" dirty="0" smtClean="0">
                          <a:solidFill>
                            <a:srgbClr val="CC00FF"/>
                          </a:solidFill>
                          <a:effectLst/>
                          <a:latin typeface="Calibri Light" panose="020F0302020204030204" pitchFamily="34" charset="0"/>
                          <a:cs typeface="Calibri Light" panose="020F0302020204030204" pitchFamily="34" charset="0"/>
                        </a:rPr>
                        <a:t>(</a:t>
                      </a:r>
                      <a:r>
                        <a:rPr lang="en-GB" sz="1200" b="0" i="1" dirty="0" smtClean="0">
                          <a:solidFill>
                            <a:srgbClr val="CC00FF"/>
                          </a:solidFill>
                          <a:effectLst/>
                          <a:latin typeface="Times New Roman" panose="02020603050405020304" pitchFamily="18" charset="0"/>
                          <a:cs typeface="Times New Roman" panose="02020603050405020304" pitchFamily="18" charset="0"/>
                        </a:rPr>
                        <a:t>β</a:t>
                      </a:r>
                      <a:r>
                        <a:rPr lang="en-GB" sz="1200" b="0" i="1" dirty="0" smtClean="0">
                          <a:solidFill>
                            <a:srgbClr val="CC00FF"/>
                          </a:solidFill>
                          <a:effectLst/>
                          <a:latin typeface="Calibri Light" panose="020F0302020204030204" pitchFamily="34" charset="0"/>
                          <a:cs typeface="Calibri Light" panose="020F0302020204030204" pitchFamily="34" charset="0"/>
                        </a:rPr>
                        <a:t>) </a:t>
                      </a:r>
                      <a:r>
                        <a:rPr lang="en-GB" sz="1200" b="0" i="1" dirty="0">
                          <a:solidFill>
                            <a:srgbClr val="CC00FF"/>
                          </a:solidFill>
                          <a:effectLst/>
                          <a:latin typeface="Calibri Light" panose="020F0302020204030204" pitchFamily="34" charset="0"/>
                          <a:cs typeface="Calibri Light" panose="020F0302020204030204" pitchFamily="34" charset="0"/>
                        </a:rPr>
                        <a:t>coefficient estimated through the Quantile regression at different point of quantile distribution and represent the linkage between the explanatory variable and growth, at different point of distribution of GDP growth. The horizontal dash-lines in grey denote confidence intervals at 5%, estimated using heteroskedastic robust standard errors for Quantile regression, and when they cross the x-axis, this signals the absence of statistical significance of the predictor. The horizontal x-axis denote the quantile of distribution, i.e. at 0.1, 0.2, 0.3, …, 0.9. The vertical y-axis denote the impact of each of the explanatory variables at different point of quantile </a:t>
                      </a:r>
                      <a:r>
                        <a:rPr lang="en-GB" sz="1200" b="0" i="1" dirty="0" smtClean="0">
                          <a:solidFill>
                            <a:srgbClr val="CC00FF"/>
                          </a:solidFill>
                          <a:effectLst/>
                          <a:latin typeface="Calibri Light" panose="020F0302020204030204" pitchFamily="34" charset="0"/>
                          <a:cs typeface="Calibri Light" panose="020F0302020204030204" pitchFamily="34" charset="0"/>
                        </a:rPr>
                        <a:t>distribution.</a:t>
                      </a:r>
                    </a:p>
                    <a:p>
                      <a:pPr>
                        <a:lnSpc>
                          <a:spcPct val="107000"/>
                        </a:lnSpc>
                        <a:spcAft>
                          <a:spcPts val="0"/>
                        </a:spcAft>
                      </a:pPr>
                      <a:r>
                        <a:rPr lang="en-GB" sz="1200" b="0" i="1" dirty="0" smtClean="0">
                          <a:solidFill>
                            <a:srgbClr val="CC00FF"/>
                          </a:solidFill>
                          <a:effectLst/>
                          <a:latin typeface="Calibri Light" panose="020F0302020204030204" pitchFamily="34" charset="0"/>
                          <a:cs typeface="Calibri Light" panose="020F0302020204030204" pitchFamily="34" charset="0"/>
                        </a:rPr>
                        <a:t>Source: Author’s calculations.</a:t>
                      </a:r>
                      <a:endParaRPr lang="en-GB" sz="1200" b="0" i="1" dirty="0">
                        <a:solidFill>
                          <a:srgbClr val="CC00FF"/>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33830" marR="33830" marT="0" marB="0">
                    <a:noFill/>
                  </a:tcPr>
                </a:tc>
              </a:tr>
            </a:tbl>
          </a:graphicData>
        </a:graphic>
      </p:graphicFrame>
      <p:sp>
        <p:nvSpPr>
          <p:cNvPr id="5" name="Rectangle 3"/>
          <p:cNvSpPr>
            <a:spLocks noChangeArrowheads="1"/>
          </p:cNvSpPr>
          <p:nvPr/>
        </p:nvSpPr>
        <p:spPr bwMode="auto">
          <a:xfrm>
            <a:off x="0" y="0"/>
            <a:ext cx="1069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4" name="Rectangle 51"/>
          <p:cNvSpPr>
            <a:spLocks noChangeArrowheads="1"/>
          </p:cNvSpPr>
          <p:nvPr/>
        </p:nvSpPr>
        <p:spPr bwMode="auto">
          <a:xfrm>
            <a:off x="241300" y="1109346"/>
            <a:ext cx="1323712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2218243240"/>
              </p:ext>
            </p:extLst>
          </p:nvPr>
        </p:nvGraphicFramePr>
        <p:xfrm>
          <a:off x="622300" y="1266826"/>
          <a:ext cx="9526655" cy="4191000"/>
        </p:xfrm>
        <a:graphic>
          <a:graphicData uri="http://schemas.openxmlformats.org/presentationml/2006/ole">
            <mc:AlternateContent xmlns:mc="http://schemas.openxmlformats.org/markup-compatibility/2006">
              <mc:Choice xmlns:v="urn:schemas-microsoft-com:vml" Requires="v">
                <p:oleObj spid="_x0000_s2104" name="EViews" r:id="rId4" imgW="6467267" imgH="1828629" progId="EViews.Workfile.2">
                  <p:embed/>
                </p:oleObj>
              </mc:Choice>
              <mc:Fallback>
                <p:oleObj name="EViews" r:id="rId4" imgW="6467267" imgH="1828629" progId="EViews.Workfile.2">
                  <p:embed/>
                  <p:pic>
                    <p:nvPicPr>
                      <p:cNvPr id="0" name="Object 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300" y="1266826"/>
                        <a:ext cx="9526655" cy="4191000"/>
                      </a:xfrm>
                      <a:prstGeom prst="rect">
                        <a:avLst/>
                      </a:prstGeom>
                      <a:noFill/>
                    </p:spPr>
                  </p:pic>
                </p:oleObj>
              </mc:Fallback>
            </mc:AlternateContent>
          </a:graphicData>
        </a:graphic>
      </p:graphicFrame>
      <p:sp>
        <p:nvSpPr>
          <p:cNvPr id="16" name="Rectangle 15"/>
          <p:cNvSpPr/>
          <p:nvPr/>
        </p:nvSpPr>
        <p:spPr>
          <a:xfrm>
            <a:off x="7708900" y="3400425"/>
            <a:ext cx="2440055" cy="2133600"/>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627130" y="3362326"/>
            <a:ext cx="4795770" cy="2133600"/>
          </a:xfrm>
          <a:prstGeom prst="rect">
            <a:avLst/>
          </a:prstGeom>
          <a:noFill/>
          <a:ln>
            <a:solidFill>
              <a:srgbClr val="CC00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2982845" y="3362326"/>
            <a:ext cx="2440055" cy="2133600"/>
          </a:xfrm>
          <a:prstGeom prst="rect">
            <a:avLst/>
          </a:prstGeom>
          <a:noFill/>
          <a:ln w="317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09618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3" cstate="print"/>
          <a:stretch>
            <a:fillRect/>
          </a:stretch>
        </p:blipFill>
        <p:spPr>
          <a:xfrm>
            <a:off x="9605263" y="160655"/>
            <a:ext cx="727075" cy="506095"/>
          </a:xfrm>
          <a:prstGeom prst="rect">
            <a:avLst/>
          </a:prstGeom>
        </p:spPr>
      </p:pic>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22</a:t>
            </a:fld>
            <a:r>
              <a:rPr spc="-45" dirty="0"/>
              <a:t> </a:t>
            </a:r>
            <a:r>
              <a:rPr spc="-35" dirty="0"/>
              <a:t>of</a:t>
            </a:r>
            <a:r>
              <a:rPr spc="-50" dirty="0"/>
              <a:t> </a:t>
            </a:r>
            <a:r>
              <a:rPr spc="35" dirty="0" smtClean="0"/>
              <a:t>2</a:t>
            </a:r>
            <a:r>
              <a:rPr lang="en-GB" spc="35" dirty="0" smtClean="0"/>
              <a:t>5</a:t>
            </a:r>
            <a:endParaRPr spc="35" dirty="0"/>
          </a:p>
        </p:txBody>
      </p:sp>
      <p:sp>
        <p:nvSpPr>
          <p:cNvPr id="11"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2" name="object 2"/>
          <p:cNvGraphicFramePr>
            <a:graphicFrameLocks noGrp="1"/>
          </p:cNvGraphicFramePr>
          <p:nvPr>
            <p:extLst>
              <p:ext uri="{D42A27DB-BD31-4B8C-83A1-F6EECF244321}">
                <p14:modId xmlns:p14="http://schemas.microsoft.com/office/powerpoint/2010/main" val="3895279336"/>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Empirical</a:t>
                      </a:r>
                      <a:r>
                        <a:rPr lang="en-GB" sz="2600" spc="-150" baseline="0" dirty="0" smtClean="0">
                          <a:solidFill>
                            <a:srgbClr val="003300"/>
                          </a:solidFill>
                          <a:latin typeface="Calibri Light" panose="020F0302020204030204" pitchFamily="34" charset="0"/>
                          <a:cs typeface="Calibri Light" panose="020F0302020204030204" pitchFamily="34" charset="0"/>
                        </a:rPr>
                        <a:t> </a:t>
                      </a:r>
                      <a:r>
                        <a:rPr lang="en-GB" sz="2600" spc="-150" baseline="0" dirty="0" smtClean="0">
                          <a:solidFill>
                            <a:srgbClr val="003300"/>
                          </a:solidFill>
                          <a:latin typeface="Calibri Light" panose="020F0302020204030204" pitchFamily="34" charset="0"/>
                          <a:cs typeface="Calibri Light" panose="020F0302020204030204" pitchFamily="34" charset="0"/>
                        </a:rPr>
                        <a:t>Results and Discussion</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dirty="0">
                          <a:solidFill>
                            <a:srgbClr val="FF0000"/>
                          </a:solidFill>
                          <a:latin typeface="Calibri Light" panose="020F0302020204030204" pitchFamily="34" charset="0"/>
                          <a:cs typeface="Calibri Light" panose="020F0302020204030204" pitchFamily="34" charset="0"/>
                        </a:rPr>
                        <a:t>1</a:t>
                      </a:r>
                      <a:r>
                        <a:rPr sz="2000" spc="-105" dirty="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2</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2925385031"/>
              </p:ext>
            </p:extLst>
          </p:nvPr>
        </p:nvGraphicFramePr>
        <p:xfrm>
          <a:off x="460375" y="873126"/>
          <a:ext cx="9862437" cy="5957668"/>
        </p:xfrm>
        <a:graphic>
          <a:graphicData uri="http://schemas.openxmlformats.org/drawingml/2006/table">
            <a:tbl>
              <a:tblPr firstRow="1" firstCol="1" bandRow="1">
                <a:tableStyleId>{5C22544A-7EE6-4342-B048-85BDC9FD1C3A}</a:tableStyleId>
              </a:tblPr>
              <a:tblGrid>
                <a:gridCol w="9862437"/>
              </a:tblGrid>
              <a:tr h="360414">
                <a:tc>
                  <a:txBody>
                    <a:bodyPr/>
                    <a:lstStyle/>
                    <a:p>
                      <a:pPr algn="ctr">
                        <a:lnSpc>
                          <a:spcPct val="107000"/>
                        </a:lnSpc>
                        <a:spcAft>
                          <a:spcPts val="0"/>
                        </a:spcAft>
                      </a:pPr>
                      <a:r>
                        <a:rPr lang="en-GB" sz="1800" b="0" dirty="0">
                          <a:solidFill>
                            <a:srgbClr val="CC00FF"/>
                          </a:solidFill>
                          <a:effectLst/>
                          <a:latin typeface="Calibri Light" panose="020F0302020204030204" pitchFamily="34" charset="0"/>
                          <a:cs typeface="Calibri Light" panose="020F0302020204030204" pitchFamily="34" charset="0"/>
                        </a:rPr>
                        <a:t>Figure 4. Empirical results of CCI on Economic Growth rate using QR approach, 2004Q1 2022Q4.</a:t>
                      </a:r>
                    </a:p>
                    <a:p>
                      <a:pPr algn="ctr">
                        <a:lnSpc>
                          <a:spcPct val="107000"/>
                        </a:lnSpc>
                        <a:spcAft>
                          <a:spcPts val="0"/>
                        </a:spcAft>
                      </a:pPr>
                      <a:r>
                        <a:rPr lang="en-GB" sz="500" dirty="0">
                          <a:solidFill>
                            <a:schemeClr val="tx1"/>
                          </a:solidFill>
                          <a:effectLst/>
                        </a:rPr>
                        <a:t> </a:t>
                      </a:r>
                      <a:endParaRPr lang="en-GB"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830" marR="33830" marT="0" marB="0">
                    <a:noFill/>
                  </a:tcPr>
                </a:tc>
              </a:tr>
              <a:tr h="3739740">
                <a:tc>
                  <a:txBody>
                    <a:bodyPr/>
                    <a:lstStyle/>
                    <a:p>
                      <a:pPr algn="ctr">
                        <a:lnSpc>
                          <a:spcPct val="107000"/>
                        </a:lnSpc>
                        <a:spcAft>
                          <a:spcPts val="0"/>
                        </a:spcAft>
                      </a:pPr>
                      <a:endParaRPr lang="en-GB"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830" marR="33830" marT="0" marB="0" anchor="ctr">
                    <a:noFill/>
                  </a:tcPr>
                </a:tc>
              </a:tr>
              <a:tr h="1779946">
                <a:tc>
                  <a:txBody>
                    <a:bodyPr/>
                    <a:lstStyle/>
                    <a:p>
                      <a:pPr>
                        <a:lnSpc>
                          <a:spcPct val="107000"/>
                        </a:lnSpc>
                        <a:spcAft>
                          <a:spcPts val="0"/>
                        </a:spcAft>
                      </a:pPr>
                      <a:r>
                        <a:rPr lang="en-GB" sz="500" dirty="0">
                          <a:solidFill>
                            <a:schemeClr val="tx1"/>
                          </a:solidFill>
                          <a:effectLst/>
                        </a:rPr>
                        <a:t> </a:t>
                      </a:r>
                    </a:p>
                    <a:p>
                      <a:pPr algn="just">
                        <a:lnSpc>
                          <a:spcPct val="107000"/>
                        </a:lnSpc>
                        <a:spcAft>
                          <a:spcPts val="0"/>
                        </a:spcAft>
                      </a:pPr>
                      <a:endParaRPr lang="en-GB" sz="1200" b="0" i="1" dirty="0" smtClean="0">
                        <a:solidFill>
                          <a:schemeClr val="tx1"/>
                        </a:solidFill>
                        <a:effectLst/>
                        <a:latin typeface="Calibri Light" panose="020F0302020204030204" pitchFamily="34" charset="0"/>
                        <a:cs typeface="Calibri Light" panose="020F0302020204030204" pitchFamily="34" charset="0"/>
                      </a:endParaRPr>
                    </a:p>
                    <a:p>
                      <a:pPr algn="just">
                        <a:lnSpc>
                          <a:spcPct val="107000"/>
                        </a:lnSpc>
                        <a:spcAft>
                          <a:spcPts val="0"/>
                        </a:spcAft>
                      </a:pPr>
                      <a:endParaRPr lang="en-GB" sz="1200" b="0" i="1" dirty="0" smtClean="0">
                        <a:solidFill>
                          <a:schemeClr val="tx1"/>
                        </a:solidFill>
                        <a:effectLst/>
                        <a:latin typeface="Calibri Light" panose="020F0302020204030204" pitchFamily="34" charset="0"/>
                        <a:cs typeface="Calibri Light" panose="020F0302020204030204" pitchFamily="34" charset="0"/>
                      </a:endParaRPr>
                    </a:p>
                    <a:p>
                      <a:pPr algn="just">
                        <a:lnSpc>
                          <a:spcPct val="107000"/>
                        </a:lnSpc>
                        <a:spcAft>
                          <a:spcPts val="0"/>
                        </a:spcAft>
                      </a:pPr>
                      <a:endParaRPr lang="en-GB" sz="1200" b="0" i="1" dirty="0" smtClean="0">
                        <a:solidFill>
                          <a:schemeClr val="tx1"/>
                        </a:solidFill>
                        <a:effectLst/>
                        <a:latin typeface="Calibri Light" panose="020F0302020204030204" pitchFamily="34" charset="0"/>
                        <a:cs typeface="Calibri Light" panose="020F0302020204030204" pitchFamily="34" charset="0"/>
                      </a:endParaRPr>
                    </a:p>
                    <a:p>
                      <a:pPr algn="just">
                        <a:lnSpc>
                          <a:spcPct val="107000"/>
                        </a:lnSpc>
                        <a:spcAft>
                          <a:spcPts val="0"/>
                        </a:spcAft>
                      </a:pPr>
                      <a:r>
                        <a:rPr lang="en-GB" sz="1200" b="0" i="1" dirty="0" smtClean="0">
                          <a:solidFill>
                            <a:srgbClr val="CC00FF"/>
                          </a:solidFill>
                          <a:effectLst/>
                          <a:latin typeface="Calibri Light" panose="020F0302020204030204" pitchFamily="34" charset="0"/>
                          <a:cs typeface="Calibri Light" panose="020F0302020204030204" pitchFamily="34" charset="0"/>
                        </a:rPr>
                        <a:t>Note</a:t>
                      </a:r>
                      <a:r>
                        <a:rPr lang="en-GB" sz="1200" b="0" i="1" dirty="0">
                          <a:solidFill>
                            <a:srgbClr val="CC00FF"/>
                          </a:solidFill>
                          <a:effectLst/>
                          <a:latin typeface="Calibri Light" panose="020F0302020204030204" pitchFamily="34" charset="0"/>
                          <a:cs typeface="Calibri Light" panose="020F0302020204030204" pitchFamily="34" charset="0"/>
                        </a:rPr>
                        <a:t>: The horizontal line in light blue denote the size of each beta (</a:t>
                      </a:r>
                      <a:r>
                        <a:rPr lang="en-GB" sz="1200" b="0" i="1" dirty="0">
                          <a:solidFill>
                            <a:srgbClr val="CC00FF"/>
                          </a:solidFill>
                          <a:effectLst/>
                          <a:latin typeface="Times New Roman" panose="02020603050405020304" pitchFamily="18" charset="0"/>
                          <a:cs typeface="Times New Roman" panose="02020603050405020304" pitchFamily="18" charset="0"/>
                        </a:rPr>
                        <a:t>β</a:t>
                      </a:r>
                      <a:r>
                        <a:rPr lang="en-GB" sz="1200" b="0" i="1" dirty="0">
                          <a:solidFill>
                            <a:srgbClr val="CC00FF"/>
                          </a:solidFill>
                          <a:effectLst/>
                          <a:latin typeface="Calibri Light" panose="020F0302020204030204" pitchFamily="34" charset="0"/>
                          <a:cs typeface="Calibri Light" panose="020F0302020204030204" pitchFamily="34" charset="0"/>
                        </a:rPr>
                        <a:t>) coefficient estimated through the Quantile regression at different point of quantile distribution and represent the linkage between the explanatory variable and growth, at different point of distribution of GDP growth. The horizontal dash-lines in grey denote confidence intervals at 5%, estimated using heteroskedastic robust standard errors for Quantile regression, and when they cross the x-axis, this signals the absence of statistical significance of the predictor. The horizontal x-axis denote the quantile of distribution, i.e. at 0.1, 0.2, 0.3, …, 0.9. The vertical y-axis denote the impact of each of the explanatory variables at different point of quantile </a:t>
                      </a:r>
                      <a:r>
                        <a:rPr lang="en-GB" sz="1200" b="0" i="1" dirty="0" smtClean="0">
                          <a:solidFill>
                            <a:srgbClr val="CC00FF"/>
                          </a:solidFill>
                          <a:effectLst/>
                          <a:latin typeface="Calibri Light" panose="020F0302020204030204" pitchFamily="34" charset="0"/>
                          <a:cs typeface="Calibri Light" panose="020F0302020204030204" pitchFamily="34" charset="0"/>
                        </a:rPr>
                        <a:t>distribution.</a:t>
                      </a:r>
                    </a:p>
                    <a:p>
                      <a:pPr>
                        <a:lnSpc>
                          <a:spcPct val="107000"/>
                        </a:lnSpc>
                        <a:spcAft>
                          <a:spcPts val="0"/>
                        </a:spcAft>
                      </a:pPr>
                      <a:r>
                        <a:rPr lang="en-GB" sz="1200" b="0" i="1" dirty="0" smtClean="0">
                          <a:solidFill>
                            <a:srgbClr val="CC00FF"/>
                          </a:solidFill>
                          <a:effectLst/>
                          <a:latin typeface="Calibri Light" panose="020F0302020204030204" pitchFamily="34" charset="0"/>
                          <a:cs typeface="Calibri Light" panose="020F0302020204030204" pitchFamily="34" charset="0"/>
                        </a:rPr>
                        <a:t>Source: Author’s calculations.</a:t>
                      </a:r>
                      <a:endParaRPr lang="en-GB" sz="1200" b="0" i="1" dirty="0">
                        <a:solidFill>
                          <a:srgbClr val="CC00FF"/>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33830" marR="33830" marT="0" marB="0">
                    <a:noFill/>
                  </a:tcPr>
                </a:tc>
              </a:tr>
            </a:tbl>
          </a:graphicData>
        </a:graphic>
      </p:graphicFrame>
      <p:sp>
        <p:nvSpPr>
          <p:cNvPr id="5" name="Rectangle 3"/>
          <p:cNvSpPr>
            <a:spLocks noChangeArrowheads="1"/>
          </p:cNvSpPr>
          <p:nvPr/>
        </p:nvSpPr>
        <p:spPr bwMode="auto">
          <a:xfrm>
            <a:off x="0" y="0"/>
            <a:ext cx="1069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939342224"/>
              </p:ext>
            </p:extLst>
          </p:nvPr>
        </p:nvGraphicFramePr>
        <p:xfrm>
          <a:off x="519682" y="1266825"/>
          <a:ext cx="4885309" cy="4267200"/>
        </p:xfrm>
        <a:graphic>
          <a:graphicData uri="http://schemas.openxmlformats.org/presentationml/2006/ole">
            <mc:AlternateContent xmlns:mc="http://schemas.openxmlformats.org/markup-compatibility/2006">
              <mc:Choice xmlns:v="urn:schemas-microsoft-com:vml" Requires="v">
                <p:oleObj spid="_x0000_s4191" name="EViews" r:id="rId4" imgW="5695790" imgH="3086100" progId="EViews.Workfile.2">
                  <p:embed/>
                </p:oleObj>
              </mc:Choice>
              <mc:Fallback>
                <p:oleObj name="EViews" r:id="rId4" imgW="5695790" imgH="3086100" progId="EViews.Workfile.2">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682" y="1266825"/>
                        <a:ext cx="4885309" cy="4267200"/>
                      </a:xfrm>
                      <a:prstGeom prst="rect">
                        <a:avLst/>
                      </a:prstGeom>
                      <a:solidFill>
                        <a:srgbClr val="FFFFFF"/>
                      </a:solidFill>
                      <a:ln w="9525">
                        <a:solidFill>
                          <a:srgbClr val="000000"/>
                        </a:solidFill>
                        <a:miter lim="800000"/>
                        <a:headEnd/>
                        <a:tailEnd/>
                      </a:ln>
                      <a:effec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766228265"/>
              </p:ext>
            </p:extLst>
          </p:nvPr>
        </p:nvGraphicFramePr>
        <p:xfrm>
          <a:off x="5436486" y="1266825"/>
          <a:ext cx="4854832" cy="4267200"/>
        </p:xfrm>
        <a:graphic>
          <a:graphicData uri="http://schemas.openxmlformats.org/presentationml/2006/ole">
            <mc:AlternateContent xmlns:mc="http://schemas.openxmlformats.org/markup-compatibility/2006">
              <mc:Choice xmlns:v="urn:schemas-microsoft-com:vml" Requires="v">
                <p:oleObj spid="_x0000_s4192" name="EViews" r:id="rId6" imgW="5819887" imgH="3086100" progId="EViews.Workfile.2">
                  <p:embed/>
                </p:oleObj>
              </mc:Choice>
              <mc:Fallback>
                <p:oleObj name="EViews" r:id="rId6" imgW="5819887" imgH="3086100" progId="EViews.Workfile.2">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36486" y="1266825"/>
                        <a:ext cx="4854832" cy="4267200"/>
                      </a:xfrm>
                      <a:prstGeom prst="rect">
                        <a:avLst/>
                      </a:prstGeom>
                      <a:solidFill>
                        <a:srgbClr val="FFFFFF"/>
                      </a:solidFill>
                      <a:ln w="9525">
                        <a:solidFill>
                          <a:srgbClr val="000000"/>
                        </a:solidFill>
                        <a:miter lim="800000"/>
                        <a:headEnd/>
                        <a:tailEnd/>
                      </a:ln>
                      <a:effectLst/>
                    </p:spPr>
                  </p:pic>
                </p:oleObj>
              </mc:Fallback>
            </mc:AlternateContent>
          </a:graphicData>
        </a:graphic>
      </p:graphicFrame>
    </p:spTree>
    <p:extLst>
      <p:ext uri="{BB962C8B-B14F-4D97-AF65-F5344CB8AC3E}">
        <p14:creationId xmlns:p14="http://schemas.microsoft.com/office/powerpoint/2010/main" val="29911194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605263" y="160655"/>
            <a:ext cx="727075" cy="506095"/>
          </a:xfrm>
          <a:prstGeom prst="rect">
            <a:avLst/>
          </a:prstGeom>
        </p:spPr>
      </p:pic>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23</a:t>
            </a:fld>
            <a:r>
              <a:rPr spc="-45" dirty="0"/>
              <a:t> </a:t>
            </a:r>
            <a:r>
              <a:rPr spc="-35" dirty="0"/>
              <a:t>of</a:t>
            </a:r>
            <a:r>
              <a:rPr spc="-50" dirty="0"/>
              <a:t> </a:t>
            </a:r>
            <a:r>
              <a:rPr spc="35" dirty="0" smtClean="0"/>
              <a:t>2</a:t>
            </a:r>
            <a:r>
              <a:rPr lang="en-GB" spc="35" dirty="0" smtClean="0"/>
              <a:t>5</a:t>
            </a:r>
            <a:endParaRPr spc="35" dirty="0"/>
          </a:p>
        </p:txBody>
      </p:sp>
      <p:sp>
        <p:nvSpPr>
          <p:cNvPr id="11"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2" name="object 2"/>
          <p:cNvGraphicFramePr>
            <a:graphicFrameLocks noGrp="1"/>
          </p:cNvGraphicFramePr>
          <p:nvPr>
            <p:extLst>
              <p:ext uri="{D42A27DB-BD31-4B8C-83A1-F6EECF244321}">
                <p14:modId xmlns:p14="http://schemas.microsoft.com/office/powerpoint/2010/main" val="180735406"/>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Conclusion</a:t>
                      </a:r>
                      <a:r>
                        <a:rPr sz="26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2" name="Rectangle 1"/>
          <p:cNvSpPr/>
          <p:nvPr/>
        </p:nvSpPr>
        <p:spPr>
          <a:xfrm>
            <a:off x="393701" y="809625"/>
            <a:ext cx="9938636" cy="2400657"/>
          </a:xfrm>
          <a:prstGeom prst="rect">
            <a:avLst/>
          </a:prstGeom>
        </p:spPr>
        <p:txBody>
          <a:bodyPr wrap="square">
            <a:spAutoFit/>
          </a:bodyPr>
          <a:lstStyle/>
          <a:p>
            <a:pPr algn="just"/>
            <a:r>
              <a:rPr lang="en-GB" b="1" dirty="0" smtClean="0">
                <a:solidFill>
                  <a:srgbClr val="0033CC"/>
                </a:solidFill>
                <a:latin typeface="Calibri Light" panose="020F0302020204030204" pitchFamily="34" charset="0"/>
                <a:ea typeface="Calibri" panose="020F0502020204030204" pitchFamily="34" charset="0"/>
                <a:cs typeface="Calibri Light" panose="020F0302020204030204" pitchFamily="34" charset="0"/>
              </a:rPr>
              <a:t>Climate </a:t>
            </a:r>
            <a:r>
              <a:rPr lang="en-GB" b="1" dirty="0">
                <a:solidFill>
                  <a:srgbClr val="0033CC"/>
                </a:solidFill>
                <a:latin typeface="Calibri Light" panose="020F0302020204030204" pitchFamily="34" charset="0"/>
                <a:ea typeface="Calibri" panose="020F0502020204030204" pitchFamily="34" charset="0"/>
                <a:cs typeface="Calibri Light" panose="020F0302020204030204" pitchFamily="34" charset="0"/>
              </a:rPr>
              <a:t>change and environmental </a:t>
            </a:r>
            <a:r>
              <a:rPr lang="en-GB" b="1" dirty="0" smtClean="0">
                <a:solidFill>
                  <a:srgbClr val="0033CC"/>
                </a:solidFill>
                <a:latin typeface="Calibri Light" panose="020F0302020204030204" pitchFamily="34" charset="0"/>
                <a:ea typeface="Calibri" panose="020F0502020204030204" pitchFamily="34" charset="0"/>
                <a:cs typeface="Calibri Light" panose="020F0302020204030204" pitchFamily="34" charset="0"/>
              </a:rPr>
              <a:t>degradations</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driven by unsustainable production and consumption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patterns, are gradually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shaping new environment for economic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policy, as they do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not only pose significant threats to planet, but </a:t>
            </a:r>
            <a:r>
              <a:rPr lang="en-GB" dirty="0" smtClean="0">
                <a:latin typeface="Calibri Light" panose="020F0302020204030204" pitchFamily="34" charset="0"/>
                <a:ea typeface="Calibri" panose="020F0502020204030204" pitchFamily="34" charset="0"/>
                <a:cs typeface="Calibri Light" panose="020F0302020204030204" pitchFamily="34" charset="0"/>
              </a:rPr>
              <a:t>are </a:t>
            </a:r>
            <a:r>
              <a:rPr lang="en-GB" dirty="0">
                <a:latin typeface="Calibri Light" panose="020F0302020204030204" pitchFamily="34" charset="0"/>
                <a:ea typeface="Calibri" panose="020F0502020204030204" pitchFamily="34" charset="0"/>
                <a:cs typeface="Calibri Light" panose="020F0302020204030204" pitchFamily="34" charset="0"/>
              </a:rPr>
              <a:t>not isolated from the realm of economic growth and</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stability. </a:t>
            </a:r>
            <a:endPar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algn="just"/>
            <a:endPar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algn="just"/>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The advantages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of this paper is twofold, which is related to the fact:</a:t>
            </a:r>
          </a:p>
          <a:p>
            <a:pPr algn="just"/>
            <a:endParaRPr lang="en-GB" sz="1200" dirty="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marL="742950" lvl="1" indent="-285750" algn="just">
              <a:buFont typeface="Wingdings" panose="05000000000000000000" pitchFamily="2" charset="2"/>
              <a:buChar char="§"/>
            </a:pP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No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previous authors have analysis empirically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this topic, e.g. in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the case of a small open economy. </a:t>
            </a:r>
            <a:endPar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marL="742950" lvl="1" indent="-285750" algn="just">
              <a:buFont typeface="Wingdings" panose="05000000000000000000" pitchFamily="2" charset="2"/>
              <a:buChar char="§"/>
            </a:pPr>
            <a:endParaRPr lang="en-GB" sz="1200" dirty="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marL="742950" lvl="1" indent="-285750" algn="just">
              <a:buFont typeface="Wingdings" panose="05000000000000000000" pitchFamily="2" charset="2"/>
              <a:buChar char="§"/>
            </a:pP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Employees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the GAR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framework and takes advantage of Quantile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regression analysis</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a:t>
            </a:r>
          </a:p>
        </p:txBody>
      </p:sp>
      <p:sp>
        <p:nvSpPr>
          <p:cNvPr id="9" name="Rectangle 8"/>
          <p:cNvSpPr/>
          <p:nvPr/>
        </p:nvSpPr>
        <p:spPr>
          <a:xfrm>
            <a:off x="393701" y="3339407"/>
            <a:ext cx="9938636" cy="4093428"/>
          </a:xfrm>
          <a:prstGeom prst="rect">
            <a:avLst/>
          </a:prstGeom>
        </p:spPr>
        <p:txBody>
          <a:bodyPr wrap="square">
            <a:spAutoFit/>
          </a:bodyPr>
          <a:lstStyle/>
          <a:p>
            <a:pPr algn="just"/>
            <a:r>
              <a:rPr lang="en-GB" b="1" dirty="0" smtClean="0">
                <a:solidFill>
                  <a:srgbClr val="0033CC"/>
                </a:solidFill>
                <a:latin typeface="Calibri Light" panose="020F0302020204030204" pitchFamily="34" charset="0"/>
                <a:ea typeface="Calibri" panose="020F0502020204030204" pitchFamily="34" charset="0"/>
                <a:cs typeface="Calibri Light" panose="020F0302020204030204" pitchFamily="34" charset="0"/>
              </a:rPr>
              <a:t>The </a:t>
            </a:r>
            <a:r>
              <a:rPr lang="en-GB" b="1" dirty="0">
                <a:solidFill>
                  <a:srgbClr val="0033CC"/>
                </a:solidFill>
                <a:latin typeface="Calibri Light" panose="020F0302020204030204" pitchFamily="34" charset="0"/>
                <a:ea typeface="Calibri" panose="020F0502020204030204" pitchFamily="34" charset="0"/>
                <a:cs typeface="Calibri Light" panose="020F0302020204030204" pitchFamily="34" charset="0"/>
              </a:rPr>
              <a:t>main </a:t>
            </a:r>
            <a:r>
              <a:rPr lang="en-GB" b="1" dirty="0" smtClean="0">
                <a:solidFill>
                  <a:srgbClr val="0033CC"/>
                </a:solidFill>
                <a:latin typeface="Calibri Light" panose="020F0302020204030204" pitchFamily="34" charset="0"/>
                <a:ea typeface="Calibri" panose="020F0502020204030204" pitchFamily="34" charset="0"/>
                <a:cs typeface="Calibri Light" panose="020F0302020204030204" pitchFamily="34" charset="0"/>
              </a:rPr>
              <a:t>empirical results</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upon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which some important highlights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for policy-making, show that:</a:t>
            </a:r>
          </a:p>
          <a:p>
            <a:pPr algn="just"/>
            <a:endParaRPr lang="en-GB" sz="1400" dirty="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marL="742950" lvl="1" indent="-285750" algn="just">
              <a:buFont typeface="Wingdings" panose="05000000000000000000" pitchFamily="2" charset="2"/>
              <a:buChar char="§"/>
            </a:pP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Albania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has experienced episodes of GDP growth under the GAR approach of ‘</a:t>
            </a:r>
            <a:r>
              <a:rPr lang="en-GB" b="1" i="1" dirty="0">
                <a:solidFill>
                  <a:srgbClr val="FF0000"/>
                </a:solidFill>
                <a:latin typeface="Calibri Light" panose="020F0302020204030204" pitchFamily="34" charset="0"/>
                <a:ea typeface="Calibri" panose="020F0502020204030204" pitchFamily="34" charset="0"/>
                <a:cs typeface="Calibri Light" panose="020F0302020204030204" pitchFamily="34" charset="0"/>
              </a:rPr>
              <a:t>tail at risk</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endPar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marL="742950" lvl="1" indent="-285750" algn="just">
              <a:buFont typeface="Wingdings" panose="05000000000000000000" pitchFamily="2" charset="2"/>
              <a:buChar char="§"/>
            </a:pPr>
            <a:endParaRPr lang="en-GB" sz="1000"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marL="742950" lvl="1" indent="-285750" algn="just">
              <a:buFont typeface="Wingdings" panose="05000000000000000000" pitchFamily="2" charset="2"/>
              <a:buChar char="§"/>
            </a:pP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The economic impact of climate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change risks within GDP growth distribution is not similar across different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quantiles; </a:t>
            </a:r>
          </a:p>
          <a:p>
            <a:pPr marL="742950" lvl="1" indent="-285750" algn="just">
              <a:buFont typeface="Wingdings" panose="05000000000000000000" pitchFamily="2" charset="2"/>
              <a:buChar char="§"/>
            </a:pPr>
            <a:endParaRPr lang="en-GB" sz="1000" dirty="0">
              <a:solidFill>
                <a:srgbClr val="000000"/>
              </a:solidFill>
              <a:latin typeface="Calibri Light" panose="020F0302020204030204" pitchFamily="34" charset="0"/>
              <a:cs typeface="Calibri Light" panose="020F0302020204030204" pitchFamily="34" charset="0"/>
            </a:endParaRPr>
          </a:p>
          <a:p>
            <a:pPr marL="742950" lvl="1" indent="-285750" algn="just">
              <a:buFont typeface="Wingdings" panose="05000000000000000000" pitchFamily="2" charset="2"/>
              <a:buChar char="§"/>
            </a:pP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GDP growth, under the ‘</a:t>
            </a:r>
            <a:r>
              <a:rPr lang="en-GB" b="1" i="1" dirty="0">
                <a:solidFill>
                  <a:srgbClr val="FF0000"/>
                </a:solidFill>
                <a:latin typeface="Calibri Light" panose="020F0302020204030204" pitchFamily="34" charset="0"/>
                <a:ea typeface="Calibri" panose="020F0502020204030204" pitchFamily="34" charset="0"/>
                <a:cs typeface="Calibri Light" panose="020F0302020204030204" pitchFamily="34" charset="0"/>
              </a:rPr>
              <a:t>tail at risk</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concept, is the moment that climate change risks are found to have the strongest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effect;</a:t>
            </a:r>
          </a:p>
          <a:p>
            <a:pPr lvl="1" algn="just"/>
            <a:endParaRPr lang="en-GB" sz="1000"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marL="742950" lvl="1" indent="-285750" algn="just">
              <a:buFont typeface="Wingdings" panose="05000000000000000000" pitchFamily="2" charset="2"/>
              <a:buChar char="§"/>
            </a:pP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Diminishing climate change risks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through sustainable development and environmental-friendly policies would boost economic growth and wealth and would guarantee that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the likelihood and severity related to downside </a:t>
            </a:r>
            <a:r>
              <a:rPr lang="en-GB" i="1"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‘tail at risk</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of future weak or negative economic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growth;</a:t>
            </a:r>
          </a:p>
          <a:p>
            <a:pPr marL="742950" lvl="1" indent="-285750" algn="just">
              <a:buFont typeface="Wingdings" panose="05000000000000000000" pitchFamily="2" charset="2"/>
              <a:buChar char="§"/>
            </a:pPr>
            <a:endParaRPr lang="en-GB" sz="1000"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marL="742950" lvl="1" indent="-285750" algn="just">
              <a:buFont typeface="Wingdings" panose="05000000000000000000" pitchFamily="2" charset="2"/>
              <a:buChar char="§"/>
            </a:pP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Physical risks exhibit a stronger and more robust affect on economic growth;</a:t>
            </a:r>
            <a:endPar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a:p>
            <a:pPr algn="just"/>
            <a:endPar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endParaRPr>
          </a:p>
        </p:txBody>
      </p:sp>
    </p:spTree>
    <p:extLst>
      <p:ext uri="{BB962C8B-B14F-4D97-AF65-F5344CB8AC3E}">
        <p14:creationId xmlns:p14="http://schemas.microsoft.com/office/powerpoint/2010/main" val="8380343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35794" y="179705"/>
            <a:ext cx="727075" cy="506095"/>
          </a:xfrm>
          <a:prstGeom prst="rect">
            <a:avLst/>
          </a:prstGeom>
        </p:spPr>
      </p:pic>
      <p:sp>
        <p:nvSpPr>
          <p:cNvPr id="4" name="object 4"/>
          <p:cNvSpPr txBox="1">
            <a:spLocks noGrp="1"/>
          </p:cNvSpPr>
          <p:nvPr>
            <p:ph type="title"/>
          </p:nvPr>
        </p:nvSpPr>
        <p:spPr>
          <a:xfrm>
            <a:off x="519683" y="2239851"/>
            <a:ext cx="9813290" cy="635000"/>
          </a:xfrm>
          <a:prstGeom prst="rect">
            <a:avLst/>
          </a:prstGeom>
        </p:spPr>
        <p:txBody>
          <a:bodyPr vert="horz" wrap="square" lIns="0" tIns="12065" rIns="0" bIns="0" rtlCol="0">
            <a:spAutoFit/>
          </a:bodyPr>
          <a:lstStyle/>
          <a:p>
            <a:pPr marL="12700" algn="ctr">
              <a:lnSpc>
                <a:spcPct val="100000"/>
              </a:lnSpc>
              <a:spcBef>
                <a:spcPts val="95"/>
              </a:spcBef>
            </a:pPr>
            <a:r>
              <a:rPr sz="4000" spc="-405" dirty="0">
                <a:latin typeface="Calibri Light" panose="020F0302020204030204" pitchFamily="34" charset="0"/>
                <a:cs typeface="Calibri Light" panose="020F0302020204030204" pitchFamily="34" charset="0"/>
              </a:rPr>
              <a:t>Thank</a:t>
            </a:r>
            <a:r>
              <a:rPr sz="4000" spc="-195" dirty="0">
                <a:latin typeface="Calibri Light" panose="020F0302020204030204" pitchFamily="34" charset="0"/>
                <a:cs typeface="Calibri Light" panose="020F0302020204030204" pitchFamily="34" charset="0"/>
              </a:rPr>
              <a:t> </a:t>
            </a:r>
            <a:r>
              <a:rPr sz="4000" spc="-390" dirty="0">
                <a:latin typeface="Calibri Light" panose="020F0302020204030204" pitchFamily="34" charset="0"/>
                <a:cs typeface="Calibri Light" panose="020F0302020204030204" pitchFamily="34" charset="0"/>
              </a:rPr>
              <a:t>yo</a:t>
            </a:r>
            <a:r>
              <a:rPr sz="4000" spc="-405" dirty="0">
                <a:latin typeface="Calibri Light" panose="020F0302020204030204" pitchFamily="34" charset="0"/>
                <a:cs typeface="Calibri Light" panose="020F0302020204030204" pitchFamily="34" charset="0"/>
              </a:rPr>
              <a:t>u</a:t>
            </a:r>
            <a:r>
              <a:rPr sz="4000" spc="-204" dirty="0">
                <a:latin typeface="Calibri Light" panose="020F0302020204030204" pitchFamily="34" charset="0"/>
                <a:cs typeface="Calibri Light" panose="020F0302020204030204" pitchFamily="34" charset="0"/>
              </a:rPr>
              <a:t> </a:t>
            </a:r>
            <a:r>
              <a:rPr sz="4000" spc="-200" dirty="0" smtClean="0">
                <a:latin typeface="Calibri Light" panose="020F0302020204030204" pitchFamily="34" charset="0"/>
                <a:cs typeface="Calibri Light" panose="020F0302020204030204" pitchFamily="34" charset="0"/>
              </a:rPr>
              <a:t>f</a:t>
            </a:r>
            <a:r>
              <a:rPr sz="4000" spc="-409" dirty="0" smtClean="0">
                <a:latin typeface="Calibri Light" panose="020F0302020204030204" pitchFamily="34" charset="0"/>
                <a:cs typeface="Calibri Light" panose="020F0302020204030204" pitchFamily="34" charset="0"/>
              </a:rPr>
              <a:t>o</a:t>
            </a:r>
            <a:r>
              <a:rPr sz="4000" spc="-245" dirty="0" smtClean="0">
                <a:latin typeface="Calibri Light" panose="020F0302020204030204" pitchFamily="34" charset="0"/>
                <a:cs typeface="Calibri Light" panose="020F0302020204030204" pitchFamily="34" charset="0"/>
              </a:rPr>
              <a:t>r</a:t>
            </a:r>
            <a:r>
              <a:rPr sz="4000" spc="-204" dirty="0" smtClean="0">
                <a:latin typeface="Calibri Light" panose="020F0302020204030204" pitchFamily="34" charset="0"/>
                <a:cs typeface="Calibri Light" panose="020F0302020204030204" pitchFamily="34" charset="0"/>
              </a:rPr>
              <a:t> </a:t>
            </a:r>
            <a:r>
              <a:rPr sz="4000" spc="-390" dirty="0">
                <a:latin typeface="Calibri Light" panose="020F0302020204030204" pitchFamily="34" charset="0"/>
                <a:cs typeface="Calibri Light" panose="020F0302020204030204" pitchFamily="34" charset="0"/>
              </a:rPr>
              <a:t>yo</a:t>
            </a:r>
            <a:r>
              <a:rPr sz="4000" spc="-400" dirty="0">
                <a:latin typeface="Calibri Light" panose="020F0302020204030204" pitchFamily="34" charset="0"/>
                <a:cs typeface="Calibri Light" panose="020F0302020204030204" pitchFamily="34" charset="0"/>
              </a:rPr>
              <a:t>u</a:t>
            </a:r>
            <a:r>
              <a:rPr sz="4000" spc="-245" dirty="0">
                <a:latin typeface="Calibri Light" panose="020F0302020204030204" pitchFamily="34" charset="0"/>
                <a:cs typeface="Calibri Light" panose="020F0302020204030204" pitchFamily="34" charset="0"/>
              </a:rPr>
              <a:t>r</a:t>
            </a:r>
            <a:r>
              <a:rPr sz="4000" spc="-200" dirty="0">
                <a:latin typeface="Calibri Light" panose="020F0302020204030204" pitchFamily="34" charset="0"/>
                <a:cs typeface="Calibri Light" panose="020F0302020204030204" pitchFamily="34" charset="0"/>
              </a:rPr>
              <a:t> </a:t>
            </a:r>
            <a:r>
              <a:rPr sz="4000" spc="-310" dirty="0">
                <a:latin typeface="Calibri Light" panose="020F0302020204030204" pitchFamily="34" charset="0"/>
                <a:cs typeface="Calibri Light" panose="020F0302020204030204" pitchFamily="34" charset="0"/>
              </a:rPr>
              <a:t>attent</a:t>
            </a:r>
            <a:r>
              <a:rPr sz="4000" spc="-155" dirty="0">
                <a:latin typeface="Calibri Light" panose="020F0302020204030204" pitchFamily="34" charset="0"/>
                <a:cs typeface="Calibri Light" panose="020F0302020204030204" pitchFamily="34" charset="0"/>
              </a:rPr>
              <a:t>i</a:t>
            </a:r>
            <a:r>
              <a:rPr sz="4000" spc="-290" dirty="0">
                <a:latin typeface="Calibri Light" panose="020F0302020204030204" pitchFamily="34" charset="0"/>
                <a:cs typeface="Calibri Light" panose="020F0302020204030204" pitchFamily="34" charset="0"/>
              </a:rPr>
              <a:t>on!!!</a:t>
            </a:r>
            <a:endParaRPr sz="4000" dirty="0">
              <a:latin typeface="Calibri Light" panose="020F0302020204030204" pitchFamily="34" charset="0"/>
              <a:cs typeface="Calibri Light" panose="020F0302020204030204" pitchFamily="34" charset="0"/>
            </a:endParaRPr>
          </a:p>
        </p:txBody>
      </p:sp>
      <p:sp>
        <p:nvSpPr>
          <p:cNvPr id="9" name="object 9"/>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24</a:t>
            </a:fld>
            <a:r>
              <a:rPr spc="-45" dirty="0"/>
              <a:t> </a:t>
            </a:r>
            <a:r>
              <a:rPr spc="-35" dirty="0"/>
              <a:t>of</a:t>
            </a:r>
            <a:r>
              <a:rPr spc="-50" dirty="0"/>
              <a:t> </a:t>
            </a:r>
            <a:r>
              <a:rPr spc="35" dirty="0" smtClean="0"/>
              <a:t>2</a:t>
            </a:r>
            <a:r>
              <a:rPr lang="en-GB" spc="35" dirty="0" smtClean="0"/>
              <a:t>5</a:t>
            </a:r>
            <a:endParaRPr spc="35" dirty="0"/>
          </a:p>
        </p:txBody>
      </p:sp>
      <p:sp>
        <p:nvSpPr>
          <p:cNvPr id="5" name="object 5"/>
          <p:cNvSpPr txBox="1"/>
          <p:nvPr/>
        </p:nvSpPr>
        <p:spPr>
          <a:xfrm>
            <a:off x="519683" y="3692365"/>
            <a:ext cx="9743186" cy="1073371"/>
          </a:xfrm>
          <a:prstGeom prst="rect">
            <a:avLst/>
          </a:prstGeom>
        </p:spPr>
        <p:txBody>
          <a:bodyPr vert="horz" wrap="square" lIns="0" tIns="34290" rIns="0" bIns="0" rtlCol="0">
            <a:spAutoFit/>
          </a:bodyPr>
          <a:lstStyle/>
          <a:p>
            <a:pPr marL="12700" marR="5080" indent="615315" algn="ctr">
              <a:lnSpc>
                <a:spcPts val="2530"/>
              </a:lnSpc>
              <a:spcBef>
                <a:spcPts val="270"/>
              </a:spcBef>
            </a:pPr>
            <a:r>
              <a:rPr sz="4000" spc="-200" dirty="0">
                <a:latin typeface="Calibri Light" panose="020F0302020204030204" pitchFamily="34" charset="0"/>
                <a:cs typeface="Calibri Light" panose="020F0302020204030204" pitchFamily="34" charset="0"/>
              </a:rPr>
              <a:t>Gert</a:t>
            </a:r>
            <a:r>
              <a:rPr sz="4000" spc="-90" dirty="0">
                <a:latin typeface="Calibri Light" panose="020F0302020204030204" pitchFamily="34" charset="0"/>
                <a:cs typeface="Calibri Light" panose="020F0302020204030204" pitchFamily="34" charset="0"/>
              </a:rPr>
              <a:t>i</a:t>
            </a:r>
            <a:r>
              <a:rPr sz="4000" spc="-110" dirty="0">
                <a:latin typeface="Calibri Light" panose="020F0302020204030204" pitchFamily="34" charset="0"/>
                <a:cs typeface="Calibri Light" panose="020F0302020204030204" pitchFamily="34" charset="0"/>
              </a:rPr>
              <a:t> </a:t>
            </a:r>
            <a:r>
              <a:rPr sz="4000" spc="-280" dirty="0" smtClean="0">
                <a:latin typeface="Calibri Light" panose="020F0302020204030204" pitchFamily="34" charset="0"/>
                <a:cs typeface="Calibri Light" panose="020F0302020204030204" pitchFamily="34" charset="0"/>
              </a:rPr>
              <a:t>SH</a:t>
            </a:r>
            <a:r>
              <a:rPr sz="4000" spc="-110" dirty="0" smtClean="0">
                <a:latin typeface="Calibri Light" panose="020F0302020204030204" pitchFamily="34" charset="0"/>
                <a:cs typeface="Calibri Light" panose="020F0302020204030204" pitchFamily="34" charset="0"/>
              </a:rPr>
              <a:t>I</a:t>
            </a:r>
            <a:r>
              <a:rPr sz="4000" spc="-215" dirty="0" smtClean="0">
                <a:latin typeface="Calibri Light" panose="020F0302020204030204" pitchFamily="34" charset="0"/>
                <a:cs typeface="Calibri Light" panose="020F0302020204030204" pitchFamily="34" charset="0"/>
              </a:rPr>
              <a:t>JAKU</a:t>
            </a:r>
            <a:endParaRPr lang="en-GB" sz="4000" spc="-215" dirty="0" smtClean="0">
              <a:latin typeface="Calibri Light" panose="020F0302020204030204" pitchFamily="34" charset="0"/>
              <a:cs typeface="Calibri Light" panose="020F0302020204030204" pitchFamily="34" charset="0"/>
            </a:endParaRPr>
          </a:p>
          <a:p>
            <a:pPr marL="12700" marR="5080" indent="615315" algn="ctr">
              <a:lnSpc>
                <a:spcPts val="2530"/>
              </a:lnSpc>
              <a:spcBef>
                <a:spcPts val="270"/>
              </a:spcBef>
            </a:pPr>
            <a:endParaRPr lang="en-GB" sz="4000" spc="-215" dirty="0" smtClean="0">
              <a:latin typeface="Calibri Light" panose="020F0302020204030204" pitchFamily="34" charset="0"/>
              <a:cs typeface="Calibri Light" panose="020F0302020204030204" pitchFamily="34" charset="0"/>
            </a:endParaRPr>
          </a:p>
          <a:p>
            <a:pPr marL="12700" marR="5080" indent="615315" algn="ctr">
              <a:lnSpc>
                <a:spcPts val="2530"/>
              </a:lnSpc>
              <a:spcBef>
                <a:spcPts val="270"/>
              </a:spcBef>
            </a:pPr>
            <a:r>
              <a:rPr sz="4000" spc="-200" dirty="0" smtClean="0">
                <a:solidFill>
                  <a:srgbClr val="00AFEF"/>
                </a:solidFill>
                <a:latin typeface="Calibri Light" panose="020F0302020204030204" pitchFamily="34" charset="0"/>
                <a:cs typeface="Calibri Light" panose="020F0302020204030204" pitchFamily="34" charset="0"/>
                <a:hlinkClick r:id="rId3"/>
              </a:rPr>
              <a:t>gshijaku@bankofalbania.org</a:t>
            </a:r>
            <a:endParaRPr sz="4000" dirty="0">
              <a:latin typeface="Calibri Light" panose="020F0302020204030204" pitchFamily="34" charset="0"/>
              <a:cs typeface="Calibri Light" panose="020F0302020204030204" pitchFamily="34" charset="0"/>
            </a:endParaRPr>
          </a:p>
        </p:txBody>
      </p:sp>
      <p:sp>
        <p:nvSpPr>
          <p:cNvPr id="10"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graphicFrame>
        <p:nvGraphicFramePr>
          <p:cNvPr id="11" name="object 2"/>
          <p:cNvGraphicFramePr>
            <a:graphicFrameLocks noGrp="1"/>
          </p:cNvGraphicFramePr>
          <p:nvPr>
            <p:extLst>
              <p:ext uri="{D42A27DB-BD31-4B8C-83A1-F6EECF244321}">
                <p14:modId xmlns:p14="http://schemas.microsoft.com/office/powerpoint/2010/main" val="242706750"/>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END…</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3</a:t>
            </a:fld>
            <a:r>
              <a:rPr spc="-45" dirty="0"/>
              <a:t> </a:t>
            </a:r>
            <a:r>
              <a:rPr spc="-35" dirty="0"/>
              <a:t>of</a:t>
            </a:r>
            <a:r>
              <a:rPr spc="-50" dirty="0"/>
              <a:t> </a:t>
            </a:r>
            <a:r>
              <a:rPr spc="35" dirty="0" smtClean="0"/>
              <a:t>2</a:t>
            </a:r>
            <a:r>
              <a:rPr lang="en-GB" spc="35" dirty="0" smtClean="0"/>
              <a:t>5</a:t>
            </a:r>
            <a:endParaRPr spc="35" dirty="0"/>
          </a:p>
        </p:txBody>
      </p:sp>
      <p:graphicFrame>
        <p:nvGraphicFramePr>
          <p:cNvPr id="8" name="object 2"/>
          <p:cNvGraphicFramePr>
            <a:graphicFrameLocks noGrp="1"/>
          </p:cNvGraphicFramePr>
          <p:nvPr>
            <p:extLst>
              <p:ext uri="{D42A27DB-BD31-4B8C-83A1-F6EECF244321}">
                <p14:modId xmlns:p14="http://schemas.microsoft.com/office/powerpoint/2010/main" val="3629502121"/>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Introduction</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2</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3</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254352110"/>
              </p:ext>
            </p:extLst>
          </p:nvPr>
        </p:nvGraphicFramePr>
        <p:xfrm>
          <a:off x="663509" y="910900"/>
          <a:ext cx="9525001" cy="5842332"/>
        </p:xfrm>
        <a:graphic>
          <a:graphicData uri="http://schemas.openxmlformats.org/drawingml/2006/table">
            <a:tbl>
              <a:tblPr>
                <a:tableStyleId>{5C22544A-7EE6-4342-B048-85BDC9FD1C3A}</a:tableStyleId>
              </a:tblPr>
              <a:tblGrid>
                <a:gridCol w="2469074"/>
                <a:gridCol w="2461293"/>
                <a:gridCol w="2461293"/>
                <a:gridCol w="2133341"/>
              </a:tblGrid>
              <a:tr h="353034">
                <a:tc gridSpan="4">
                  <a:txBody>
                    <a:bodyPr/>
                    <a:lstStyle/>
                    <a:p>
                      <a:pPr algn="ctr">
                        <a:lnSpc>
                          <a:spcPct val="100000"/>
                        </a:lnSpc>
                        <a:spcAft>
                          <a:spcPts val="0"/>
                        </a:spcAft>
                      </a:pPr>
                      <a:r>
                        <a:rPr lang="en-GB" sz="1800" dirty="0">
                          <a:solidFill>
                            <a:srgbClr val="CC00FF"/>
                          </a:solidFill>
                          <a:effectLst/>
                          <a:latin typeface="Calibri Light" panose="020F0302020204030204" pitchFamily="34" charset="0"/>
                          <a:cs typeface="Calibri Light" panose="020F0302020204030204" pitchFamily="34" charset="0"/>
                        </a:rPr>
                        <a:t>Table 1. Descriptive Statistics on real GDP annual growth rate.</a:t>
                      </a:r>
                      <a:endParaRPr lang="en-GB" sz="1800" dirty="0">
                        <a:solidFill>
                          <a:srgbClr val="CC00FF"/>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B w="12700" cap="flat" cmpd="sng" algn="ctr">
                      <a:solidFill>
                        <a:schemeClr val="tx1"/>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tr>
              <a:tr h="282428">
                <a:tc gridSpan="2">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 </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75000"/>
                      </a:schemeClr>
                    </a:solidFill>
                  </a:tcPr>
                </a:tc>
                <a:tc hMerge="1">
                  <a:txBody>
                    <a:bodyPr/>
                    <a:lstStyle/>
                    <a:p>
                      <a:endParaRPr lang="en-GB"/>
                    </a:p>
                  </a:txBody>
                  <a:tcPr/>
                </a:tc>
                <a:tc>
                  <a:txBody>
                    <a:bodyPr/>
                    <a:lstStyle/>
                    <a:p>
                      <a:pPr algn="ct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2004Q1 - 2023Q1</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75000"/>
                      </a:schemeClr>
                    </a:solidFill>
                  </a:tcPr>
                </a:tc>
                <a:tc>
                  <a:txBody>
                    <a:bodyPr/>
                    <a:lstStyle/>
                    <a:p>
                      <a:pPr algn="ct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2009Q1 2023Q1</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75000"/>
                      </a:schemeClr>
                    </a:solidFill>
                  </a:tcPr>
                </a:tc>
              </a:tr>
              <a:tr h="282428">
                <a:tc gridSpan="2">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 Mean</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3.7</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2.9</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 Median</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4.1</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3.2</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 Maximum</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18.5</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18.5</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 Minimum</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-11.2</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-11.2</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 Std. Dev.</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3.8</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3.8</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b="1" dirty="0">
                          <a:solidFill>
                            <a:srgbClr val="FF0000"/>
                          </a:solidFill>
                          <a:effectLst/>
                          <a:latin typeface="Calibri Light" panose="020F0302020204030204" pitchFamily="34" charset="0"/>
                          <a:cs typeface="Calibri Light" panose="020F0302020204030204" pitchFamily="34" charset="0"/>
                        </a:rPr>
                        <a:t> Skewness</a:t>
                      </a:r>
                      <a:endParaRPr lang="en-GB" sz="1800" b="1"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b="1" dirty="0">
                          <a:solidFill>
                            <a:srgbClr val="FF0000"/>
                          </a:solidFill>
                          <a:effectLst/>
                          <a:latin typeface="Calibri Light" panose="020F0302020204030204" pitchFamily="34" charset="0"/>
                          <a:cs typeface="Calibri Light" panose="020F0302020204030204" pitchFamily="34" charset="0"/>
                        </a:rPr>
                        <a:t>-0.1</a:t>
                      </a:r>
                      <a:endParaRPr lang="en-GB" sz="1800" b="1"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b="1" dirty="0">
                          <a:solidFill>
                            <a:srgbClr val="FF0000"/>
                          </a:solidFill>
                          <a:effectLst/>
                          <a:latin typeface="Calibri Light" panose="020F0302020204030204" pitchFamily="34" charset="0"/>
                          <a:cs typeface="Calibri Light" panose="020F0302020204030204" pitchFamily="34" charset="0"/>
                        </a:rPr>
                        <a:t>-0.05</a:t>
                      </a:r>
                      <a:endParaRPr lang="en-GB" sz="1800" b="1"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 Kurtosis</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7.7</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9.4</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 </a:t>
                      </a:r>
                      <a:r>
                        <a:rPr lang="en-GB" sz="1800" dirty="0" err="1">
                          <a:effectLst/>
                          <a:latin typeface="Calibri Light" panose="020F0302020204030204" pitchFamily="34" charset="0"/>
                          <a:cs typeface="Calibri Light" panose="020F0302020204030204" pitchFamily="34" charset="0"/>
                        </a:rPr>
                        <a:t>Jarque-Bera</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70.2</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98.3</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 Probability</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0.0</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0.0</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 Sum</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288.5</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164.4</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gridSpan="2">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 Sum Sq. Dev.</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GB"/>
                    </a:p>
                  </a:txBody>
                  <a:tcPr/>
                </a:tc>
                <a:tc>
                  <a:txBody>
                    <a:bodyPr/>
                    <a:lstStyle/>
                    <a:p>
                      <a:pPr algn="r">
                        <a:lnSpc>
                          <a:spcPct val="100000"/>
                        </a:lnSpc>
                        <a:spcAft>
                          <a:spcPts val="0"/>
                        </a:spcAft>
                      </a:pPr>
                      <a:r>
                        <a:rPr lang="en-GB" sz="1800">
                          <a:effectLst/>
                          <a:latin typeface="Calibri Light" panose="020F0302020204030204" pitchFamily="34" charset="0"/>
                          <a:cs typeface="Calibri Light" panose="020F0302020204030204" pitchFamily="34" charset="0"/>
                        </a:rPr>
                        <a:t>1078.7</a:t>
                      </a:r>
                      <a:endParaRPr lang="en-GB" sz="180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0"/>
                        </a:spcAft>
                      </a:pPr>
                      <a:r>
                        <a:rPr lang="en-GB" sz="1800" dirty="0">
                          <a:effectLst/>
                          <a:latin typeface="Calibri Light" panose="020F0302020204030204" pitchFamily="34" charset="0"/>
                          <a:cs typeface="Calibri Light" panose="020F0302020204030204" pitchFamily="34" charset="0"/>
                        </a:rPr>
                        <a:t>809.5</a:t>
                      </a:r>
                      <a:endParaRPr lang="en-GB" sz="1800" dirty="0">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282428">
                <a:tc rowSpan="4">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Quantile (Percentile)</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a:solidFill>
                            <a:schemeClr val="bg1"/>
                          </a:solidFill>
                          <a:effectLst/>
                          <a:latin typeface="Calibri Light" panose="020F0302020204030204" pitchFamily="34" charset="0"/>
                          <a:cs typeface="Calibri Light" panose="020F0302020204030204" pitchFamily="34" charset="0"/>
                        </a:rPr>
                        <a:t>5</a:t>
                      </a:r>
                      <a:endParaRPr lang="en-GB" sz="180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a:solidFill>
                            <a:schemeClr val="bg1"/>
                          </a:solidFill>
                          <a:effectLst/>
                          <a:latin typeface="Calibri Light" panose="020F0302020204030204" pitchFamily="34" charset="0"/>
                          <a:cs typeface="Calibri Light" panose="020F0302020204030204" pitchFamily="34" charset="0"/>
                        </a:rPr>
                        <a:t>-1.81</a:t>
                      </a:r>
                      <a:endParaRPr lang="en-GB" sz="180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2.32</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CC00"/>
                    </a:solidFill>
                  </a:tcPr>
                </a:tc>
              </a:tr>
              <a:tr h="282428">
                <a:tc vMerge="1">
                  <a:txBody>
                    <a:bodyPr/>
                    <a:lstStyle/>
                    <a:p>
                      <a:endParaRPr lang="en-GB"/>
                    </a:p>
                  </a:txBody>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10</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0.47</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0.15</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CC00"/>
                    </a:solidFill>
                  </a:tcPr>
                </a:tc>
              </a:tr>
              <a:tr h="282428">
                <a:tc vMerge="1">
                  <a:txBody>
                    <a:bodyPr/>
                    <a:lstStyle/>
                    <a:p>
                      <a:endParaRPr lang="en-GB"/>
                    </a:p>
                  </a:txBody>
                  <a:tcPr/>
                </a:tc>
                <a:tc>
                  <a:txBody>
                    <a:bodyPr/>
                    <a:lstStyle/>
                    <a:p>
                      <a:pPr algn="r">
                        <a:lnSpc>
                          <a:spcPct val="100000"/>
                        </a:lnSpc>
                        <a:spcAft>
                          <a:spcPts val="0"/>
                        </a:spcAft>
                      </a:pPr>
                      <a:r>
                        <a:rPr lang="en-GB" sz="1800">
                          <a:solidFill>
                            <a:schemeClr val="bg1"/>
                          </a:solidFill>
                          <a:effectLst/>
                          <a:latin typeface="Calibri Light" panose="020F0302020204030204" pitchFamily="34" charset="0"/>
                          <a:cs typeface="Calibri Light" panose="020F0302020204030204" pitchFamily="34" charset="0"/>
                        </a:rPr>
                        <a:t>50</a:t>
                      </a:r>
                      <a:endParaRPr lang="en-GB" sz="180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a:solidFill>
                            <a:schemeClr val="bg1"/>
                          </a:solidFill>
                          <a:effectLst/>
                          <a:latin typeface="Calibri Light" panose="020F0302020204030204" pitchFamily="34" charset="0"/>
                          <a:cs typeface="Calibri Light" panose="020F0302020204030204" pitchFamily="34" charset="0"/>
                        </a:rPr>
                        <a:t>4.27</a:t>
                      </a:r>
                      <a:endParaRPr lang="en-GB" sz="180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4.06</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CC00"/>
                    </a:solidFill>
                  </a:tcPr>
                </a:tc>
              </a:tr>
              <a:tr h="282428">
                <a:tc vMerge="1">
                  <a:txBody>
                    <a:bodyPr/>
                    <a:lstStyle/>
                    <a:p>
                      <a:endParaRPr lang="en-GB"/>
                    </a:p>
                  </a:txBody>
                  <a:tcPr/>
                </a:tc>
                <a:tc>
                  <a:txBody>
                    <a:bodyPr/>
                    <a:lstStyle/>
                    <a:p>
                      <a:pPr algn="r">
                        <a:lnSpc>
                          <a:spcPct val="100000"/>
                        </a:lnSpc>
                        <a:spcAft>
                          <a:spcPts val="0"/>
                        </a:spcAft>
                      </a:pPr>
                      <a:r>
                        <a:rPr lang="en-GB" sz="1800">
                          <a:solidFill>
                            <a:schemeClr val="bg1"/>
                          </a:solidFill>
                          <a:effectLst/>
                          <a:latin typeface="Calibri Light" panose="020F0302020204030204" pitchFamily="34" charset="0"/>
                          <a:cs typeface="Calibri Light" panose="020F0302020204030204" pitchFamily="34" charset="0"/>
                        </a:rPr>
                        <a:t>75</a:t>
                      </a:r>
                      <a:endParaRPr lang="en-GB" sz="180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a:solidFill>
                            <a:schemeClr val="bg1"/>
                          </a:solidFill>
                          <a:effectLst/>
                          <a:latin typeface="Calibri Light" panose="020F0302020204030204" pitchFamily="34" charset="0"/>
                          <a:cs typeface="Calibri Light" panose="020F0302020204030204" pitchFamily="34" charset="0"/>
                        </a:rPr>
                        <a:t>6.05</a:t>
                      </a:r>
                      <a:endParaRPr lang="en-GB" sz="180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5.2</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CC00"/>
                    </a:solidFill>
                  </a:tcPr>
                </a:tc>
              </a:tr>
              <a:tr h="327902">
                <a:tc gridSpan="2">
                  <a:txBody>
                    <a:bodyPr/>
                    <a:lstStyle/>
                    <a:p>
                      <a:pPr algn="r">
                        <a:lnSpc>
                          <a:spcPct val="100000"/>
                        </a:lnSpc>
                        <a:spcAft>
                          <a:spcPts val="0"/>
                        </a:spcAft>
                      </a:pPr>
                      <a:r>
                        <a:rPr lang="en-GB" sz="1800">
                          <a:solidFill>
                            <a:schemeClr val="bg1"/>
                          </a:solidFill>
                          <a:effectLst/>
                          <a:latin typeface="Calibri Light" panose="020F0302020204030204" pitchFamily="34" charset="0"/>
                          <a:cs typeface="Calibri Light" panose="020F0302020204030204" pitchFamily="34" charset="0"/>
                        </a:rPr>
                        <a:t>IQR</a:t>
                      </a:r>
                      <a:endParaRPr lang="en-GB" sz="180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hMerge="1">
                  <a:txBody>
                    <a:bodyPr/>
                    <a:lstStyle/>
                    <a:p>
                      <a:endParaRPr lang="en-GB"/>
                    </a:p>
                  </a:txBody>
                  <a:tcPr/>
                </a:tc>
                <a:tc>
                  <a:txBody>
                    <a:bodyPr/>
                    <a:lstStyle/>
                    <a:p>
                      <a:pPr algn="r">
                        <a:lnSpc>
                          <a:spcPct val="100000"/>
                        </a:lnSpc>
                        <a:spcAft>
                          <a:spcPts val="0"/>
                        </a:spcAft>
                      </a:pPr>
                      <a:r>
                        <a:rPr lang="en-GB" sz="1800">
                          <a:solidFill>
                            <a:schemeClr val="bg1"/>
                          </a:solidFill>
                          <a:effectLst/>
                          <a:latin typeface="Calibri Light" panose="020F0302020204030204" pitchFamily="34" charset="0"/>
                          <a:cs typeface="Calibri Light" panose="020F0302020204030204" pitchFamily="34" charset="0"/>
                        </a:rPr>
                        <a:t>3.94</a:t>
                      </a:r>
                      <a:endParaRPr lang="en-GB" sz="180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4.99</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CC00"/>
                    </a:solidFill>
                  </a:tcPr>
                </a:tc>
              </a:tr>
              <a:tr h="282428">
                <a:tc gridSpan="2">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 Observations</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hMerge="1">
                  <a:txBody>
                    <a:bodyPr/>
                    <a:lstStyle/>
                    <a:p>
                      <a:endParaRPr lang="en-GB"/>
                    </a:p>
                  </a:txBody>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 77</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r">
                        <a:lnSpc>
                          <a:spcPct val="100000"/>
                        </a:lnSpc>
                        <a:spcAft>
                          <a:spcPts val="0"/>
                        </a:spcAft>
                      </a:pPr>
                      <a:r>
                        <a:rPr lang="en-GB" sz="1800" dirty="0">
                          <a:solidFill>
                            <a:schemeClr val="bg1"/>
                          </a:solidFill>
                          <a:effectLst/>
                          <a:latin typeface="Calibri Light" panose="020F0302020204030204" pitchFamily="34" charset="0"/>
                          <a:cs typeface="Calibri Light" panose="020F0302020204030204" pitchFamily="34" charset="0"/>
                        </a:rPr>
                        <a:t> 57</a:t>
                      </a:r>
                      <a:endParaRPr lang="en-GB" sz="1800" dirty="0">
                        <a:solidFill>
                          <a:schemeClr val="bg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r>
              <a:tr h="360120">
                <a:tc gridSpan="4">
                  <a:txBody>
                    <a:bodyPr/>
                    <a:lstStyle/>
                    <a:p>
                      <a:pPr>
                        <a:lnSpc>
                          <a:spcPct val="100000"/>
                        </a:lnSpc>
                        <a:spcAft>
                          <a:spcPts val="0"/>
                        </a:spcAft>
                      </a:pPr>
                      <a:r>
                        <a:rPr lang="en-GB" sz="1800" dirty="0">
                          <a:solidFill>
                            <a:srgbClr val="CC00FF"/>
                          </a:solidFill>
                          <a:effectLst/>
                          <a:latin typeface="Calibri Light" panose="020F0302020204030204" pitchFamily="34" charset="0"/>
                          <a:cs typeface="Calibri Light" panose="020F0302020204030204" pitchFamily="34" charset="0"/>
                        </a:rPr>
                        <a:t>Source: Author’s calculations.</a:t>
                      </a:r>
                      <a:endParaRPr lang="en-GB" sz="1800" dirty="0">
                        <a:solidFill>
                          <a:srgbClr val="CC00FF"/>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0" marR="0" marT="0" marB="0">
                    <a:lnT w="12700" cap="flat" cmpd="sng" algn="ctr">
                      <a:solidFill>
                        <a:schemeClr val="tx1"/>
                      </a:solidFill>
                      <a:prstDash val="solid"/>
                      <a:round/>
                      <a:headEnd type="none" w="med" len="med"/>
                      <a:tailEnd type="none" w="med" len="med"/>
                    </a:lnT>
                    <a:noFill/>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1935537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4</a:t>
            </a:fld>
            <a:r>
              <a:rPr spc="-45" dirty="0"/>
              <a:t> </a:t>
            </a:r>
            <a:r>
              <a:rPr spc="-35" dirty="0"/>
              <a:t>of</a:t>
            </a:r>
            <a:r>
              <a:rPr spc="-50" dirty="0"/>
              <a:t> </a:t>
            </a:r>
            <a:r>
              <a:rPr spc="35" dirty="0" smtClean="0"/>
              <a:t>2</a:t>
            </a:r>
            <a:r>
              <a:rPr lang="en-GB" spc="35" dirty="0" smtClean="0"/>
              <a:t>5</a:t>
            </a:r>
            <a:endParaRPr spc="35" dirty="0"/>
          </a:p>
        </p:txBody>
      </p:sp>
      <p:graphicFrame>
        <p:nvGraphicFramePr>
          <p:cNvPr id="8" name="object 2"/>
          <p:cNvGraphicFramePr>
            <a:graphicFrameLocks noGrp="1"/>
          </p:cNvGraphicFramePr>
          <p:nvPr>
            <p:extLst>
              <p:ext uri="{D42A27DB-BD31-4B8C-83A1-F6EECF244321}">
                <p14:modId xmlns:p14="http://schemas.microsoft.com/office/powerpoint/2010/main" val="1739125727"/>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Introduction</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3</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3</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087182949"/>
              </p:ext>
            </p:extLst>
          </p:nvPr>
        </p:nvGraphicFramePr>
        <p:xfrm>
          <a:off x="850899" y="1034264"/>
          <a:ext cx="9144003" cy="5566563"/>
        </p:xfrm>
        <a:graphic>
          <a:graphicData uri="http://schemas.openxmlformats.org/drawingml/2006/table">
            <a:tbl>
              <a:tblPr firstRow="1" firstCol="1" bandRow="1">
                <a:tableStyleId>{5C22544A-7EE6-4342-B048-85BDC9FD1C3A}</a:tableStyleId>
              </a:tblPr>
              <a:tblGrid>
                <a:gridCol w="507505"/>
                <a:gridCol w="1285038"/>
                <a:gridCol w="1736325"/>
                <a:gridCol w="1736325"/>
                <a:gridCol w="1939405"/>
                <a:gridCol w="1939405"/>
              </a:tblGrid>
              <a:tr h="323906">
                <a:tc gridSpan="6">
                  <a:txBody>
                    <a:bodyPr/>
                    <a:lstStyle/>
                    <a:p>
                      <a:pPr algn="ctr">
                        <a:lnSpc>
                          <a:spcPct val="107000"/>
                        </a:lnSpc>
                        <a:spcAft>
                          <a:spcPts val="0"/>
                        </a:spcAft>
                      </a:pPr>
                      <a:r>
                        <a:rPr lang="en-GB" sz="1800" b="0" dirty="0">
                          <a:solidFill>
                            <a:srgbClr val="CC00FF"/>
                          </a:solidFill>
                          <a:effectLst/>
                          <a:latin typeface="Calibri Light" panose="020F0302020204030204" pitchFamily="34" charset="0"/>
                          <a:cs typeface="Calibri Light" panose="020F0302020204030204" pitchFamily="34" charset="0"/>
                        </a:rPr>
                        <a:t>Table </a:t>
                      </a:r>
                      <a:r>
                        <a:rPr lang="en-GB" sz="1800" b="0" dirty="0" smtClean="0">
                          <a:solidFill>
                            <a:srgbClr val="CC00FF"/>
                          </a:solidFill>
                          <a:effectLst/>
                          <a:latin typeface="Calibri Light" panose="020F0302020204030204" pitchFamily="34" charset="0"/>
                          <a:cs typeface="Calibri Light" panose="020F0302020204030204" pitchFamily="34" charset="0"/>
                        </a:rPr>
                        <a:t>2. </a:t>
                      </a:r>
                      <a:r>
                        <a:rPr lang="en-GB" sz="1800" b="0" dirty="0">
                          <a:solidFill>
                            <a:srgbClr val="CC00FF"/>
                          </a:solidFill>
                          <a:effectLst/>
                          <a:latin typeface="Calibri Light" panose="020F0302020204030204" pitchFamily="34" charset="0"/>
                          <a:cs typeface="Calibri Light" panose="020F0302020204030204" pitchFamily="34" charset="0"/>
                        </a:rPr>
                        <a:t>One way Tabulation of real GDP annual growth, 2004Q1 </a:t>
                      </a:r>
                      <a:r>
                        <a:rPr lang="en-GB" sz="1800" b="0" dirty="0" smtClean="0">
                          <a:solidFill>
                            <a:srgbClr val="CC00FF"/>
                          </a:solidFill>
                          <a:effectLst/>
                          <a:latin typeface="Calibri Light" panose="020F0302020204030204" pitchFamily="34" charset="0"/>
                          <a:cs typeface="Calibri Light" panose="020F0302020204030204" pitchFamily="34" charset="0"/>
                        </a:rPr>
                        <a:t>– 2023Q1 </a:t>
                      </a:r>
                      <a:r>
                        <a:rPr lang="en-GB" sz="1800" b="0" dirty="0">
                          <a:solidFill>
                            <a:srgbClr val="CC00FF"/>
                          </a:solidFill>
                          <a:effectLst/>
                          <a:latin typeface="Calibri Light" panose="020F0302020204030204" pitchFamily="34" charset="0"/>
                          <a:cs typeface="Calibri Light" panose="020F0302020204030204" pitchFamily="34" charset="0"/>
                        </a:rPr>
                        <a:t>[</a:t>
                      </a:r>
                      <a:r>
                        <a:rPr lang="en-GB" sz="1800" b="0" dirty="0" smtClean="0">
                          <a:solidFill>
                            <a:srgbClr val="CC00FF"/>
                          </a:solidFill>
                          <a:effectLst/>
                          <a:latin typeface="Calibri Light" panose="020F0302020204030204" pitchFamily="34" charset="0"/>
                          <a:cs typeface="Calibri Light" panose="020F0302020204030204" pitchFamily="34" charset="0"/>
                        </a:rPr>
                        <a:t>77 </a:t>
                      </a:r>
                      <a:r>
                        <a:rPr lang="en-GB" sz="1800" b="0" dirty="0" err="1">
                          <a:solidFill>
                            <a:srgbClr val="CC00FF"/>
                          </a:solidFill>
                          <a:effectLst/>
                          <a:latin typeface="Calibri Light" panose="020F0302020204030204" pitchFamily="34" charset="0"/>
                          <a:cs typeface="Calibri Light" panose="020F0302020204030204" pitchFamily="34" charset="0"/>
                        </a:rPr>
                        <a:t>obs</a:t>
                      </a:r>
                      <a:r>
                        <a:rPr lang="en-GB" sz="1800" b="0" dirty="0">
                          <a:solidFill>
                            <a:srgbClr val="CC00FF"/>
                          </a:solidFill>
                          <a:effectLst/>
                          <a:latin typeface="Calibri Light" panose="020F0302020204030204" pitchFamily="34" charset="0"/>
                          <a:cs typeface="Calibri Light" panose="020F0302020204030204" pitchFamily="34" charset="0"/>
                        </a:rPr>
                        <a:t>].</a:t>
                      </a:r>
                      <a:endParaRPr lang="en-GB" sz="1800" b="0" dirty="0">
                        <a:solidFill>
                          <a:srgbClr val="CC00FF"/>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382827">
                <a:tc rowSpan="2" gridSpan="2">
                  <a:txBody>
                    <a:bodyPr/>
                    <a:lstStyle/>
                    <a:p>
                      <a:pPr algn="ctr">
                        <a:lnSpc>
                          <a:spcPct val="107000"/>
                        </a:lnSpc>
                        <a:spcAft>
                          <a:spcPts val="0"/>
                        </a:spcAft>
                      </a:pPr>
                      <a:r>
                        <a:rPr lang="en-GB" sz="1800" b="0">
                          <a:effectLst/>
                          <a:latin typeface="Calibri Light" panose="020F0302020204030204" pitchFamily="34" charset="0"/>
                          <a:cs typeface="Calibri Light" panose="020F0302020204030204" pitchFamily="34" charset="0"/>
                        </a:rPr>
                        <a:t>Value</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tc>
                <a:tc rowSpan="2" hMerge="1">
                  <a:txBody>
                    <a:bodyPr/>
                    <a:lstStyle/>
                    <a:p>
                      <a:endParaRPr lang="en-GB"/>
                    </a:p>
                  </a:txBody>
                  <a:tcPr/>
                </a:tc>
                <a:tc gridSpan="2">
                  <a:txBody>
                    <a:bodyPr/>
                    <a:lstStyle/>
                    <a:p>
                      <a:pPr algn="ctr">
                        <a:lnSpc>
                          <a:spcPct val="107000"/>
                        </a:lnSpc>
                        <a:spcAft>
                          <a:spcPts val="0"/>
                        </a:spcAft>
                      </a:pPr>
                      <a:r>
                        <a:rPr lang="en-GB" sz="1800" b="0" dirty="0">
                          <a:effectLst/>
                          <a:latin typeface="Calibri Light" panose="020F0302020204030204" pitchFamily="34" charset="0"/>
                          <a:cs typeface="Calibri Light" panose="020F0302020204030204" pitchFamily="34" charset="0"/>
                        </a:rPr>
                        <a:t>Non-cumulative</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hMerge="1">
                  <a:txBody>
                    <a:bodyPr/>
                    <a:lstStyle/>
                    <a:p>
                      <a:endParaRPr lang="en-GB"/>
                    </a:p>
                  </a:txBody>
                  <a:tcPr/>
                </a:tc>
                <a:tc gridSpan="2">
                  <a:txBody>
                    <a:bodyPr/>
                    <a:lstStyle/>
                    <a:p>
                      <a:pPr algn="ctr">
                        <a:lnSpc>
                          <a:spcPct val="107000"/>
                        </a:lnSpc>
                        <a:spcAft>
                          <a:spcPts val="0"/>
                        </a:spcAft>
                      </a:pPr>
                      <a:r>
                        <a:rPr lang="en-GB" sz="1800" b="0">
                          <a:effectLst/>
                          <a:latin typeface="Calibri Light" panose="020F0302020204030204" pitchFamily="34" charset="0"/>
                          <a:cs typeface="Calibri Light" panose="020F0302020204030204" pitchFamily="34" charset="0"/>
                        </a:rPr>
                        <a:t>Cumulative</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hMerge="1">
                  <a:txBody>
                    <a:bodyPr/>
                    <a:lstStyle/>
                    <a:p>
                      <a:endParaRPr lang="en-GB"/>
                    </a:p>
                  </a:txBody>
                  <a:tcPr/>
                </a:tc>
              </a:tr>
              <a:tr h="382827">
                <a:tc gridSpan="2" vMerge="1">
                  <a:txBody>
                    <a:bodyPr/>
                    <a:lstStyle/>
                    <a:p>
                      <a:endParaRPr lang="en-GB"/>
                    </a:p>
                  </a:txBody>
                  <a:tcPr/>
                </a:tc>
                <a:tc hMerge="1" vMerge="1">
                  <a:txBody>
                    <a:bodyPr/>
                    <a:lstStyle/>
                    <a:p>
                      <a:endParaRPr lang="en-GB"/>
                    </a:p>
                  </a:txBody>
                  <a:tcPr/>
                </a:tc>
                <a:tc>
                  <a:txBody>
                    <a:bodyPr/>
                    <a:lstStyle/>
                    <a:p>
                      <a:pPr algn="ctr">
                        <a:lnSpc>
                          <a:spcPct val="107000"/>
                        </a:lnSpc>
                        <a:spcAft>
                          <a:spcPts val="0"/>
                        </a:spcAft>
                      </a:pPr>
                      <a:r>
                        <a:rPr lang="en-GB" sz="1800" b="0">
                          <a:effectLst/>
                          <a:latin typeface="Calibri Light" panose="020F0302020204030204" pitchFamily="34" charset="0"/>
                          <a:cs typeface="Calibri Light" panose="020F0302020204030204" pitchFamily="34" charset="0"/>
                        </a:rPr>
                        <a:t>Count</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ctr">
                        <a:lnSpc>
                          <a:spcPct val="107000"/>
                        </a:lnSpc>
                        <a:spcAft>
                          <a:spcPts val="0"/>
                        </a:spcAft>
                      </a:pPr>
                      <a:r>
                        <a:rPr lang="en-GB" sz="1800" b="0">
                          <a:effectLst/>
                          <a:latin typeface="Calibri Light" panose="020F0302020204030204" pitchFamily="34" charset="0"/>
                          <a:cs typeface="Calibri Light" panose="020F0302020204030204" pitchFamily="34" charset="0"/>
                        </a:rPr>
                        <a:t>Percent</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ctr">
                        <a:lnSpc>
                          <a:spcPct val="107000"/>
                        </a:lnSpc>
                        <a:spcAft>
                          <a:spcPts val="0"/>
                        </a:spcAft>
                      </a:pPr>
                      <a:r>
                        <a:rPr lang="en-GB" sz="1800" b="0">
                          <a:effectLst/>
                          <a:latin typeface="Calibri Light" panose="020F0302020204030204" pitchFamily="34" charset="0"/>
                          <a:cs typeface="Calibri Light" panose="020F0302020204030204" pitchFamily="34" charset="0"/>
                        </a:rPr>
                        <a:t>Count</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ctr">
                        <a:lnSpc>
                          <a:spcPct val="107000"/>
                        </a:lnSpc>
                        <a:spcAft>
                          <a:spcPts val="0"/>
                        </a:spcAft>
                      </a:pPr>
                      <a:r>
                        <a:rPr lang="en-GB" sz="1800" b="0">
                          <a:effectLst/>
                          <a:latin typeface="Calibri Light" panose="020F0302020204030204" pitchFamily="34" charset="0"/>
                          <a:cs typeface="Calibri Light" panose="020F0302020204030204" pitchFamily="34" charset="0"/>
                        </a:rPr>
                        <a:t>Percent</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68021">
                <a:tc>
                  <a:txBody>
                    <a:bodyPr/>
                    <a:lstStyle/>
                    <a:p>
                      <a:pPr algn="r">
                        <a:lnSpc>
                          <a:spcPct val="107000"/>
                        </a:lnSpc>
                        <a:spcAft>
                          <a:spcPts val="0"/>
                        </a:spcAft>
                      </a:pPr>
                      <a:r>
                        <a:rPr lang="en-GB" sz="1800" b="0" dirty="0">
                          <a:effectLst/>
                          <a:latin typeface="Calibri Light" panose="020F0302020204030204" pitchFamily="34" charset="0"/>
                          <a:cs typeface="Calibri Light" panose="020F0302020204030204" pitchFamily="34" charset="0"/>
                        </a:rPr>
                        <a:t>1.</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[-12, -10)</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1</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1.3</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1</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1.3</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82827">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2.</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[-4, -2)</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4</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5.19</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5</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6.49</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82827">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3.</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[-2, 0)</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3</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3.9</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8</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10.39</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82827">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4.</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[0, 2)</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14</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solidFill>
                            <a:srgbClr val="FF0000"/>
                          </a:solidFill>
                          <a:effectLst/>
                          <a:latin typeface="Calibri Light" panose="020F0302020204030204" pitchFamily="34" charset="0"/>
                          <a:cs typeface="Calibri Light" panose="020F0302020204030204" pitchFamily="34" charset="0"/>
                        </a:rPr>
                        <a:t>18.18</a:t>
                      </a:r>
                      <a:endParaRPr lang="en-GB" sz="1800" b="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22</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solidFill>
                            <a:srgbClr val="FF0000"/>
                          </a:solidFill>
                          <a:effectLst/>
                          <a:latin typeface="Calibri Light" panose="020F0302020204030204" pitchFamily="34" charset="0"/>
                          <a:cs typeface="Calibri Light" panose="020F0302020204030204" pitchFamily="34" charset="0"/>
                        </a:rPr>
                        <a:t>28.57</a:t>
                      </a:r>
                      <a:endParaRPr lang="en-GB" sz="1800" b="0" dirty="0">
                        <a:solidFill>
                          <a:srgbClr val="FF0000"/>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82827">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5.</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[2, 4)</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15</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19.48</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effectLst/>
                          <a:latin typeface="Calibri Light" panose="020F0302020204030204" pitchFamily="34" charset="0"/>
                          <a:cs typeface="Calibri Light" panose="020F0302020204030204" pitchFamily="34" charset="0"/>
                        </a:rPr>
                        <a:t>37</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48.05</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82827">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6.</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[4, 6)</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24</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31.17</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effectLst/>
                          <a:latin typeface="Calibri Light" panose="020F0302020204030204" pitchFamily="34" charset="0"/>
                          <a:cs typeface="Calibri Light" panose="020F0302020204030204" pitchFamily="34" charset="0"/>
                        </a:rPr>
                        <a:t>61</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effectLst/>
                          <a:latin typeface="Calibri Light" panose="020F0302020204030204" pitchFamily="34" charset="0"/>
                          <a:cs typeface="Calibri Light" panose="020F0302020204030204" pitchFamily="34" charset="0"/>
                        </a:rPr>
                        <a:t>79.22</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82827">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7.</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[6, 8)</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10</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12.99</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71</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effectLst/>
                          <a:latin typeface="Calibri Light" panose="020F0302020204030204" pitchFamily="34" charset="0"/>
                          <a:cs typeface="Calibri Light" panose="020F0302020204030204" pitchFamily="34" charset="0"/>
                        </a:rPr>
                        <a:t>92.21</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82827">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8.</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[8, 10)</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4</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5.19</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75</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effectLst/>
                          <a:latin typeface="Calibri Light" panose="020F0302020204030204" pitchFamily="34" charset="0"/>
                          <a:cs typeface="Calibri Light" panose="020F0302020204030204" pitchFamily="34" charset="0"/>
                        </a:rPr>
                        <a:t>97.4</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82827">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9.</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[10, 12)</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1.3</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76</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effectLst/>
                          <a:latin typeface="Calibri Light" panose="020F0302020204030204" pitchFamily="34" charset="0"/>
                          <a:cs typeface="Calibri Light" panose="020F0302020204030204" pitchFamily="34" charset="0"/>
                        </a:rPr>
                        <a:t>98.7</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38411">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10.</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[18, 20)</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1.3</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a:effectLst/>
                          <a:latin typeface="Calibri Light" panose="020F0302020204030204" pitchFamily="34" charset="0"/>
                          <a:cs typeface="Calibri Light" panose="020F0302020204030204" pitchFamily="34" charset="0"/>
                        </a:rPr>
                        <a:t>77</a:t>
                      </a:r>
                      <a:endParaRPr lang="en-GB" sz="1800" b="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0" dirty="0">
                          <a:effectLst/>
                          <a:latin typeface="Calibri Light" panose="020F0302020204030204" pitchFamily="34" charset="0"/>
                          <a:cs typeface="Calibri Light" panose="020F0302020204030204" pitchFamily="34" charset="0"/>
                        </a:rPr>
                        <a:t>100</a:t>
                      </a:r>
                      <a:endParaRPr lang="en-GB" sz="1800" b="0"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404884">
                <a:tc gridSpan="2">
                  <a:txBody>
                    <a:bodyPr/>
                    <a:lstStyle/>
                    <a:p>
                      <a:pPr algn="r">
                        <a:lnSpc>
                          <a:spcPct val="107000"/>
                        </a:lnSpc>
                        <a:spcAft>
                          <a:spcPts val="0"/>
                        </a:spcAft>
                      </a:pPr>
                      <a:r>
                        <a:rPr lang="en-GB" sz="1800" b="1" dirty="0">
                          <a:effectLst/>
                          <a:latin typeface="Calibri Light" panose="020F0302020204030204" pitchFamily="34" charset="0"/>
                          <a:cs typeface="Calibri Light" panose="020F0302020204030204" pitchFamily="34" charset="0"/>
                        </a:rPr>
                        <a:t>Total</a:t>
                      </a:r>
                      <a:endParaRPr lang="en-GB" sz="1800" b="1"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hMerge="1">
                  <a:txBody>
                    <a:bodyPr/>
                    <a:lstStyle/>
                    <a:p>
                      <a:endParaRPr lang="en-GB"/>
                    </a:p>
                  </a:txBody>
                  <a:tcPr/>
                </a:tc>
                <a:tc>
                  <a:txBody>
                    <a:bodyPr/>
                    <a:lstStyle/>
                    <a:p>
                      <a:pPr algn="r">
                        <a:lnSpc>
                          <a:spcPct val="107000"/>
                        </a:lnSpc>
                        <a:spcAft>
                          <a:spcPts val="0"/>
                        </a:spcAft>
                      </a:pPr>
                      <a:r>
                        <a:rPr lang="en-GB" sz="1800" b="1" dirty="0">
                          <a:effectLst/>
                          <a:latin typeface="Calibri Light" panose="020F0302020204030204" pitchFamily="34" charset="0"/>
                          <a:cs typeface="Calibri Light" panose="020F0302020204030204" pitchFamily="34" charset="0"/>
                        </a:rPr>
                        <a:t>77</a:t>
                      </a:r>
                      <a:endParaRPr lang="en-GB" sz="1800" b="1"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1" dirty="0">
                          <a:effectLst/>
                          <a:latin typeface="Calibri Light" panose="020F0302020204030204" pitchFamily="34" charset="0"/>
                          <a:cs typeface="Calibri Light" panose="020F0302020204030204" pitchFamily="34" charset="0"/>
                        </a:rPr>
                        <a:t>100</a:t>
                      </a:r>
                      <a:endParaRPr lang="en-GB" sz="1800" b="1"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1">
                          <a:effectLst/>
                          <a:latin typeface="Calibri Light" panose="020F0302020204030204" pitchFamily="34" charset="0"/>
                          <a:cs typeface="Calibri Light" panose="020F0302020204030204" pitchFamily="34" charset="0"/>
                        </a:rPr>
                        <a:t>77</a:t>
                      </a:r>
                      <a:endParaRPr lang="en-GB" sz="1800" b="1">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c>
                  <a:txBody>
                    <a:bodyPr/>
                    <a:lstStyle/>
                    <a:p>
                      <a:pPr algn="r">
                        <a:lnSpc>
                          <a:spcPct val="107000"/>
                        </a:lnSpc>
                        <a:spcAft>
                          <a:spcPts val="0"/>
                        </a:spcAft>
                      </a:pPr>
                      <a:r>
                        <a:rPr lang="en-GB" sz="1800" b="1" dirty="0">
                          <a:effectLst/>
                          <a:latin typeface="Calibri Light" panose="020F0302020204030204" pitchFamily="34" charset="0"/>
                          <a:cs typeface="Calibri Light" panose="020F0302020204030204" pitchFamily="34" charset="0"/>
                        </a:rPr>
                        <a:t>100</a:t>
                      </a:r>
                      <a:endParaRPr lang="en-GB" sz="1800" b="1" dirty="0">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nchor="ctr"/>
                </a:tc>
              </a:tr>
              <a:tr h="303071">
                <a:tc gridSpan="6">
                  <a:txBody>
                    <a:bodyPr/>
                    <a:lstStyle/>
                    <a:p>
                      <a:pPr algn="just">
                        <a:lnSpc>
                          <a:spcPct val="107000"/>
                        </a:lnSpc>
                        <a:spcAft>
                          <a:spcPts val="0"/>
                        </a:spcAft>
                      </a:pPr>
                      <a:r>
                        <a:rPr lang="en-GB" sz="1800" b="0" dirty="0">
                          <a:solidFill>
                            <a:srgbClr val="CC00FF"/>
                          </a:solidFill>
                          <a:effectLst/>
                          <a:latin typeface="Calibri Light" panose="020F0302020204030204" pitchFamily="34" charset="0"/>
                          <a:cs typeface="Calibri Light" panose="020F0302020204030204" pitchFamily="34" charset="0"/>
                        </a:rPr>
                        <a:t>Source: Author’s calculations.</a:t>
                      </a:r>
                      <a:endParaRPr lang="en-GB" sz="1800" b="0" dirty="0">
                        <a:solidFill>
                          <a:srgbClr val="CC00FF"/>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48104" marR="48104" marT="0" marB="0">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19239228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5</a:t>
            </a:fld>
            <a:r>
              <a:rPr spc="-45" dirty="0"/>
              <a:t> </a:t>
            </a:r>
            <a:r>
              <a:rPr spc="-35" dirty="0"/>
              <a:t>of</a:t>
            </a:r>
            <a:r>
              <a:rPr spc="-50" dirty="0"/>
              <a:t> </a:t>
            </a:r>
            <a:r>
              <a:rPr spc="35" dirty="0" smtClean="0"/>
              <a:t>2</a:t>
            </a:r>
            <a:r>
              <a:rPr lang="en-GB" spc="35" dirty="0" smtClean="0"/>
              <a:t>5</a:t>
            </a:r>
            <a:endParaRPr spc="35" dirty="0"/>
          </a:p>
        </p:txBody>
      </p:sp>
      <p:graphicFrame>
        <p:nvGraphicFramePr>
          <p:cNvPr id="8" name="object 2"/>
          <p:cNvGraphicFramePr>
            <a:graphicFrameLocks noGrp="1"/>
          </p:cNvGraphicFramePr>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Literature Review</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1</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2</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10" name="Rectangle 1"/>
          <p:cNvSpPr>
            <a:spLocks noChangeArrowheads="1"/>
          </p:cNvSpPr>
          <p:nvPr/>
        </p:nvSpPr>
        <p:spPr bwMode="auto">
          <a:xfrm>
            <a:off x="448209" y="760528"/>
            <a:ext cx="9879385" cy="190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n-GB" dirty="0">
                <a:latin typeface="Calibri Light" panose="020F0302020204030204" pitchFamily="34" charset="0"/>
                <a:ea typeface="Times New Roman" panose="02020603050405020304" pitchFamily="18" charset="0"/>
                <a:cs typeface="Calibri Light" panose="020F0302020204030204" pitchFamily="34" charset="0"/>
              </a:rPr>
              <a:t>Having failed to predict the </a:t>
            </a:r>
            <a:r>
              <a:rPr lang="en-GB" b="1" dirty="0" smtClean="0">
                <a:solidFill>
                  <a:srgbClr val="0033CC"/>
                </a:solidFill>
                <a:latin typeface="Calibri Light" panose="020F0302020204030204" pitchFamily="34" charset="0"/>
                <a:ea typeface="Times New Roman" panose="02020603050405020304" pitchFamily="18" charset="0"/>
                <a:cs typeface="Calibri Light" panose="020F0302020204030204" pitchFamily="34" charset="0"/>
              </a:rPr>
              <a:t>Global Financial Crisis (GFC)</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 </a:t>
            </a:r>
            <a:r>
              <a:rPr lang="en-GB" dirty="0">
                <a:latin typeface="Calibri Light" panose="020F0302020204030204" pitchFamily="34" charset="0"/>
                <a:ea typeface="Times New Roman" panose="02020603050405020304" pitchFamily="18" charset="0"/>
                <a:cs typeface="Calibri Light" panose="020F0302020204030204" pitchFamily="34" charset="0"/>
              </a:rPr>
              <a:t>as </a:t>
            </a:r>
            <a:r>
              <a:rPr lang="en-GB" altLang="en-US" dirty="0" err="1">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Plagborg</a:t>
            </a:r>
            <a:r>
              <a:rPr lang="en-GB" altLang="en-US"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-Moller (2020) </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states, most empirical research </a:t>
            </a: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looks </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up at </a:t>
            </a:r>
            <a:r>
              <a:rPr lang="en-GB" altLang="en-US" dirty="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economic growth </a:t>
            </a:r>
            <a:r>
              <a:rPr lang="en-GB" altLang="en-US" dirty="0" smtClean="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patterns</a:t>
            </a: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 </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focusing a combination of factors, including:</a:t>
            </a:r>
          </a:p>
          <a:p>
            <a:pPr lvl="0" algn="just" eaLnBrk="0" fontAlgn="base" hangingPunct="0">
              <a:spcBef>
                <a:spcPct val="0"/>
              </a:spcBef>
              <a:spcAft>
                <a:spcPct val="0"/>
              </a:spcAft>
            </a:pPr>
            <a:endParaRPr lang="en-GB" altLang="en-US" sz="1000" dirty="0">
              <a:latin typeface="Calibri Light" panose="020F0302020204030204" pitchFamily="34" charset="0"/>
              <a:ea typeface="Times New Roman" panose="02020603050405020304" pitchFamily="18" charset="0"/>
              <a:cs typeface="Calibri Light" panose="020F0302020204030204" pitchFamily="34" charset="0"/>
            </a:endParaRPr>
          </a:p>
          <a:p>
            <a:pPr marL="800100" lvl="1" indent="-342900" algn="just" eaLnBrk="0" fontAlgn="base" hangingPunct="0">
              <a:spcBef>
                <a:spcPct val="0"/>
              </a:spcBef>
              <a:spcAft>
                <a:spcPct val="0"/>
              </a:spcAft>
              <a:buFont typeface="Wingdings" panose="05000000000000000000" pitchFamily="2" charset="2"/>
              <a:buChar char="§"/>
            </a:pPr>
            <a:r>
              <a:rPr lang="en-GB" dirty="0">
                <a:latin typeface="Calibri Light" panose="020F0302020204030204" pitchFamily="34" charset="0"/>
                <a:ea typeface="Times New Roman" panose="02020603050405020304" pitchFamily="18" charset="0"/>
                <a:cs typeface="Calibri Light" panose="020F0302020204030204" pitchFamily="34" charset="0"/>
              </a:rPr>
              <a:t>investment in physical and human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capital and technological advancements; </a:t>
            </a:r>
            <a:endParaRPr lang="en-GB" dirty="0">
              <a:latin typeface="Calibri Light" panose="020F0302020204030204" pitchFamily="34" charset="0"/>
              <a:ea typeface="Times New Roman" panose="02020603050405020304" pitchFamily="18" charset="0"/>
              <a:cs typeface="Calibri Light" panose="020F0302020204030204" pitchFamily="34" charset="0"/>
            </a:endParaRPr>
          </a:p>
          <a:p>
            <a:pPr marL="800100" lvl="1" indent="-342900" algn="just" eaLnBrk="0" fontAlgn="base" hangingPunct="0">
              <a:spcBef>
                <a:spcPct val="0"/>
              </a:spcBef>
              <a:spcAft>
                <a:spcPct val="0"/>
              </a:spcAft>
              <a:buFont typeface="Wingdings" panose="05000000000000000000" pitchFamily="2" charset="2"/>
              <a:buChar char="§"/>
            </a:pPr>
            <a:r>
              <a:rPr lang="en-GB" dirty="0">
                <a:latin typeface="Calibri Light" panose="020F0302020204030204" pitchFamily="34" charset="0"/>
                <a:ea typeface="Times New Roman" panose="02020603050405020304" pitchFamily="18" charset="0"/>
                <a:cs typeface="Calibri Light" panose="020F0302020204030204" pitchFamily="34" charset="0"/>
              </a:rPr>
              <a:t>trade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openness;</a:t>
            </a:r>
          </a:p>
          <a:p>
            <a:pPr marL="800100" lvl="1" indent="-342900" algn="just" eaLnBrk="0" fontAlgn="base" hangingPunct="0">
              <a:spcBef>
                <a:spcPct val="0"/>
              </a:spcBef>
              <a:spcAft>
                <a:spcPct val="0"/>
              </a:spcAft>
              <a:buFont typeface="Wingdings" panose="05000000000000000000" pitchFamily="2" charset="2"/>
              <a:buChar char="§"/>
            </a:pPr>
            <a:r>
              <a:rPr lang="en-GB" dirty="0" smtClean="0">
                <a:latin typeface="Calibri Light" panose="020F0302020204030204" pitchFamily="34" charset="0"/>
                <a:ea typeface="Times New Roman" panose="02020603050405020304" pitchFamily="18" charset="0"/>
                <a:cs typeface="Calibri Light" panose="020F0302020204030204" pitchFamily="34" charset="0"/>
              </a:rPr>
              <a:t>financial stability; and </a:t>
            </a:r>
            <a:endParaRPr lang="en-GB" dirty="0">
              <a:latin typeface="Calibri Light" panose="020F0302020204030204" pitchFamily="34" charset="0"/>
              <a:ea typeface="Times New Roman" panose="02020603050405020304" pitchFamily="18" charset="0"/>
              <a:cs typeface="Calibri Light" panose="020F0302020204030204" pitchFamily="34" charset="0"/>
            </a:endParaRPr>
          </a:p>
          <a:p>
            <a:pPr marL="800100" lvl="1" indent="-342900" algn="just" eaLnBrk="0" fontAlgn="base" hangingPunct="0">
              <a:spcBef>
                <a:spcPct val="0"/>
              </a:spcBef>
              <a:spcAft>
                <a:spcPct val="0"/>
              </a:spcAft>
              <a:buFont typeface="Wingdings" panose="05000000000000000000" pitchFamily="2" charset="2"/>
              <a:buChar char="§"/>
            </a:pPr>
            <a:r>
              <a:rPr lang="en-GB" dirty="0">
                <a:latin typeface="Calibri Light" panose="020F0302020204030204" pitchFamily="34" charset="0"/>
                <a:ea typeface="Times New Roman" panose="02020603050405020304" pitchFamily="18" charset="0"/>
                <a:cs typeface="Calibri Light" panose="020F0302020204030204" pitchFamily="34" charset="0"/>
              </a:rPr>
              <a:t>political stability or/and institutional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quality; </a:t>
            </a:r>
            <a:endParaRPr lang="en-GB" dirty="0">
              <a:latin typeface="Calibri Light" panose="020F0302020204030204" pitchFamily="34" charset="0"/>
              <a:ea typeface="Times New Roman" panose="02020603050405020304" pitchFamily="18" charset="0"/>
              <a:cs typeface="Calibri Light" panose="020F0302020204030204" pitchFamily="34" charset="0"/>
            </a:endParaRPr>
          </a:p>
        </p:txBody>
      </p:sp>
      <p:sp>
        <p:nvSpPr>
          <p:cNvPr id="11" name="Rectangle 1"/>
          <p:cNvSpPr>
            <a:spLocks noChangeArrowheads="1"/>
          </p:cNvSpPr>
          <p:nvPr/>
        </p:nvSpPr>
        <p:spPr bwMode="auto">
          <a:xfrm>
            <a:off x="448209" y="2894451"/>
            <a:ext cx="984681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n-GB" dirty="0" smtClean="0">
                <a:latin typeface="Calibri Light" panose="020F0302020204030204" pitchFamily="34" charset="0"/>
                <a:ea typeface="Times New Roman" panose="02020603050405020304" pitchFamily="18" charset="0"/>
                <a:cs typeface="Calibri Light" panose="020F0302020204030204" pitchFamily="34" charset="0"/>
              </a:rPr>
              <a:t>Under the ‘</a:t>
            </a:r>
            <a:r>
              <a:rPr lang="en-GB" b="1" dirty="0">
                <a:solidFill>
                  <a:srgbClr val="0033CC"/>
                </a:solidFill>
                <a:latin typeface="Calibri Light" panose="020F0302020204030204" pitchFamily="34" charset="0"/>
                <a:ea typeface="Times New Roman" panose="02020603050405020304" pitchFamily="18" charset="0"/>
                <a:cs typeface="Calibri Light" panose="020F0302020204030204" pitchFamily="34" charset="0"/>
              </a:rPr>
              <a:t>Solow Growth</a:t>
            </a:r>
            <a:r>
              <a:rPr lang="en-GB" dirty="0">
                <a:latin typeface="Calibri Light" panose="020F0302020204030204" pitchFamily="34" charset="0"/>
                <a:ea typeface="Times New Roman" panose="02020603050405020304" pitchFamily="18" charset="0"/>
                <a:cs typeface="Calibri Light" panose="020F0302020204030204" pitchFamily="34" charset="0"/>
              </a:rPr>
              <a:t>’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approach, </a:t>
            </a:r>
            <a:r>
              <a:rPr lang="en-GB" dirty="0">
                <a:latin typeface="Calibri Light" panose="020F0302020204030204" pitchFamily="34" charset="0"/>
                <a:ea typeface="Times New Roman" panose="02020603050405020304" pitchFamily="18" charset="0"/>
                <a:cs typeface="Calibri Light" panose="020F0302020204030204" pitchFamily="34" charset="0"/>
              </a:rPr>
              <a:t>and looking at the </a:t>
            </a:r>
            <a:r>
              <a:rPr lang="en-GB" dirty="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business cycle and fragility nexus</a:t>
            </a:r>
            <a:r>
              <a:rPr lang="en-GB" dirty="0">
                <a:latin typeface="Calibri Light" panose="020F0302020204030204" pitchFamily="34" charset="0"/>
                <a:ea typeface="Times New Roman" panose="02020603050405020304" pitchFamily="18" charset="0"/>
                <a:cs typeface="Calibri Light" panose="020F0302020204030204" pitchFamily="34" charset="0"/>
              </a:rPr>
              <a:t>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such that to </a:t>
            </a:r>
            <a:r>
              <a:rPr lang="en-GB" dirty="0">
                <a:latin typeface="Calibri Light" panose="020F0302020204030204" pitchFamily="34" charset="0"/>
                <a:ea typeface="Times New Roman" panose="02020603050405020304" pitchFamily="18" charset="0"/>
                <a:cs typeface="Calibri Light" panose="020F0302020204030204" pitchFamily="34" charset="0"/>
              </a:rPr>
              <a:t>understand what was missing in the standard macroeconomic models and to identify potential key indicators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that might </a:t>
            </a:r>
            <a:r>
              <a:rPr lang="en-GB" dirty="0" smtClean="0">
                <a:solidFill>
                  <a:srgbClr val="7030A0"/>
                </a:solidFill>
                <a:latin typeface="Calibri Light" panose="020F0302020204030204" pitchFamily="34" charset="0"/>
                <a:ea typeface="Times New Roman" panose="02020603050405020304" pitchFamily="18" charset="0"/>
                <a:cs typeface="Calibri Light" panose="020F0302020204030204" pitchFamily="34" charset="0"/>
              </a:rPr>
              <a:t>anticipate future negative growth and systemic risks</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 </a:t>
            </a:r>
            <a:endParaRPr lang="en-GB" dirty="0">
              <a:latin typeface="Calibri Light" panose="020F0302020204030204" pitchFamily="34" charset="0"/>
              <a:ea typeface="Times New Roman" panose="02020603050405020304" pitchFamily="18" charset="0"/>
              <a:cs typeface="Calibri Light" panose="020F0302020204030204" pitchFamily="34" charset="0"/>
            </a:endParaRPr>
          </a:p>
        </p:txBody>
      </p:sp>
      <p:sp>
        <p:nvSpPr>
          <p:cNvPr id="12" name="Rectangle 1"/>
          <p:cNvSpPr>
            <a:spLocks noChangeArrowheads="1"/>
          </p:cNvSpPr>
          <p:nvPr/>
        </p:nvSpPr>
        <p:spPr bwMode="auto">
          <a:xfrm>
            <a:off x="469900" y="4029335"/>
            <a:ext cx="9909343"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n-GB" dirty="0">
                <a:latin typeface="Calibri Light" panose="020F0302020204030204" pitchFamily="34" charset="0"/>
                <a:ea typeface="Times New Roman" panose="02020603050405020304" pitchFamily="18" charset="0"/>
                <a:cs typeface="Calibri Light" panose="020F0302020204030204" pitchFamily="34" charset="0"/>
              </a:rPr>
              <a:t>The literature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is </a:t>
            </a:r>
            <a:r>
              <a:rPr lang="en-GB" dirty="0">
                <a:latin typeface="Calibri Light" panose="020F0302020204030204" pitchFamily="34" charset="0"/>
                <a:ea typeface="Times New Roman" panose="02020603050405020304" pitchFamily="18" charset="0"/>
                <a:cs typeface="Calibri Light" panose="020F0302020204030204" pitchFamily="34" charset="0"/>
              </a:rPr>
              <a:t>very rich, </a:t>
            </a:r>
            <a:r>
              <a:rPr lang="en-GB" b="1" dirty="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BUT</a:t>
            </a:r>
            <a:r>
              <a:rPr lang="en-GB" dirty="0">
                <a:latin typeface="Calibri Light" panose="020F0302020204030204" pitchFamily="34" charset="0"/>
                <a:ea typeface="Times New Roman" panose="02020603050405020304" pitchFamily="18" charset="0"/>
                <a:cs typeface="Calibri Light" panose="020F0302020204030204" pitchFamily="34" charset="0"/>
              </a:rPr>
              <a:t> is still not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informative </a:t>
            </a:r>
            <a:r>
              <a:rPr lang="en-GB" dirty="0">
                <a:latin typeface="Calibri Light" panose="020F0302020204030204" pitchFamily="34" charset="0"/>
                <a:ea typeface="Times New Roman" panose="02020603050405020304" pitchFamily="18" charset="0"/>
                <a:cs typeface="Calibri Light" panose="020F0302020204030204" pitchFamily="34" charset="0"/>
              </a:rPr>
              <a:t>for the macro-prudential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policy, given that it is:</a:t>
            </a:r>
          </a:p>
          <a:p>
            <a:pPr lvl="0" algn="just" eaLnBrk="0" fontAlgn="base" hangingPunct="0">
              <a:spcBef>
                <a:spcPct val="0"/>
              </a:spcBef>
              <a:spcAft>
                <a:spcPct val="0"/>
              </a:spcAft>
            </a:pPr>
            <a:endParaRPr lang="en-GB" sz="1000" dirty="0">
              <a:latin typeface="Calibri Light" panose="020F0302020204030204" pitchFamily="34" charset="0"/>
              <a:ea typeface="Times New Roman" panose="02020603050405020304" pitchFamily="18" charset="0"/>
              <a:cs typeface="Calibri Light" panose="020F0302020204030204" pitchFamily="34" charset="0"/>
            </a:endParaRPr>
          </a:p>
          <a:p>
            <a:pPr marL="800100" lvl="1" indent="-342900" algn="just" eaLnBrk="0" fontAlgn="base" hangingPunct="0">
              <a:spcBef>
                <a:spcPct val="0"/>
              </a:spcBef>
              <a:spcAft>
                <a:spcPct val="0"/>
              </a:spcAft>
              <a:buFont typeface="Wingdings" panose="05000000000000000000" pitchFamily="2" charset="2"/>
              <a:buChar char="§"/>
            </a:pPr>
            <a:r>
              <a:rPr lang="en-GB" dirty="0">
                <a:latin typeface="Calibri Light" panose="020F0302020204030204" pitchFamily="34" charset="0"/>
                <a:ea typeface="Times New Roman" panose="02020603050405020304" pitchFamily="18" charset="0"/>
                <a:cs typeface="Calibri Light" panose="020F0302020204030204" pitchFamily="34" charset="0"/>
              </a:rPr>
              <a:t>Largely concerned with the long-term features of this nexus,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than with economic recessions;</a:t>
            </a:r>
          </a:p>
          <a:p>
            <a:pPr marL="800100" lvl="1" indent="-342900" algn="just" eaLnBrk="0" fontAlgn="base" hangingPunct="0">
              <a:spcBef>
                <a:spcPct val="0"/>
              </a:spcBef>
              <a:spcAft>
                <a:spcPct val="0"/>
              </a:spcAft>
              <a:buFont typeface="Wingdings" panose="05000000000000000000" pitchFamily="2" charset="2"/>
              <a:buChar char="§"/>
            </a:pPr>
            <a:endParaRPr lang="en-GB" sz="1000" dirty="0">
              <a:latin typeface="Calibri Light" panose="020F0302020204030204" pitchFamily="34" charset="0"/>
              <a:ea typeface="Times New Roman" panose="02020603050405020304" pitchFamily="18" charset="0"/>
              <a:cs typeface="Calibri Light" panose="020F0302020204030204" pitchFamily="34" charset="0"/>
            </a:endParaRPr>
          </a:p>
          <a:p>
            <a:pPr marL="800100" lvl="1" indent="-342900" algn="just" eaLnBrk="0" fontAlgn="base" hangingPunct="0">
              <a:spcBef>
                <a:spcPct val="0"/>
              </a:spcBef>
              <a:spcAft>
                <a:spcPct val="0"/>
              </a:spcAft>
              <a:buFont typeface="Wingdings" panose="05000000000000000000" pitchFamily="2" charset="2"/>
              <a:buChar char="§"/>
            </a:pPr>
            <a:r>
              <a:rPr lang="en-GB" dirty="0">
                <a:latin typeface="Calibri Light" panose="020F0302020204030204" pitchFamily="34" charset="0"/>
                <a:ea typeface="Times New Roman" panose="02020603050405020304" pitchFamily="18" charset="0"/>
                <a:cs typeface="Calibri Light" panose="020F0302020204030204" pitchFamily="34" charset="0"/>
              </a:rPr>
              <a:t>Few robust results would support macro-prudential policy and would provide resilience against the macro-financial shocks, and vice versa. </a:t>
            </a:r>
          </a:p>
        </p:txBody>
      </p:sp>
      <p:sp>
        <p:nvSpPr>
          <p:cNvPr id="6" name="Rectangle 5"/>
          <p:cNvSpPr/>
          <p:nvPr/>
        </p:nvSpPr>
        <p:spPr>
          <a:xfrm>
            <a:off x="453979" y="5762625"/>
            <a:ext cx="9867844" cy="923330"/>
          </a:xfrm>
          <a:prstGeom prst="rect">
            <a:avLst/>
          </a:prstGeom>
        </p:spPr>
        <p:txBody>
          <a:bodyPr wrap="square">
            <a:spAutoFit/>
          </a:bodyPr>
          <a:lstStyle/>
          <a:p>
            <a:pPr algn="just"/>
            <a:r>
              <a:rPr lang="en-GB" dirty="0">
                <a:latin typeface="Calibri Light" panose="020F0302020204030204" pitchFamily="34" charset="0"/>
                <a:ea typeface="Calibri" panose="020F0502020204030204" pitchFamily="34" charset="0"/>
                <a:cs typeface="Calibri Light" panose="020F0302020204030204" pitchFamily="34" charset="0"/>
              </a:rPr>
              <a:t>A different </a:t>
            </a:r>
            <a:r>
              <a:rPr lang="en-GB" dirty="0" smtClean="0">
                <a:latin typeface="Calibri Light" panose="020F0302020204030204" pitchFamily="34" charset="0"/>
                <a:ea typeface="Calibri" panose="020F0502020204030204" pitchFamily="34" charset="0"/>
                <a:cs typeface="Calibri Light" panose="020F0302020204030204" pitchFamily="34" charset="0"/>
              </a:rPr>
              <a:t>line of research</a:t>
            </a:r>
            <a:r>
              <a:rPr lang="en-GB" dirty="0">
                <a:latin typeface="Calibri Light" panose="020F0302020204030204" pitchFamily="34" charset="0"/>
                <a:ea typeface="Calibri" panose="020F0502020204030204" pitchFamily="34" charset="0"/>
                <a:cs typeface="Calibri Light" panose="020F0302020204030204" pitchFamily="34" charset="0"/>
              </a:rPr>
              <a:t>, pioneered by </a:t>
            </a:r>
            <a:r>
              <a:rPr lang="en-GB" dirty="0">
                <a:solidFill>
                  <a:srgbClr val="C00000"/>
                </a:solidFill>
                <a:latin typeface="Calibri Light" panose="020F0302020204030204" pitchFamily="34" charset="0"/>
                <a:ea typeface="Calibri" panose="020F0502020204030204" pitchFamily="34" charset="0"/>
                <a:cs typeface="Calibri Light" panose="020F0302020204030204" pitchFamily="34" charset="0"/>
              </a:rPr>
              <a:t>Adrian </a:t>
            </a:r>
            <a:r>
              <a:rPr lang="en-GB" i="1" dirty="0">
                <a:solidFill>
                  <a:srgbClr val="C00000"/>
                </a:solidFill>
                <a:latin typeface="Calibri Light" panose="020F0302020204030204" pitchFamily="34" charset="0"/>
                <a:ea typeface="Calibri" panose="020F0502020204030204" pitchFamily="34" charset="0"/>
                <a:cs typeface="Calibri Light" panose="020F0302020204030204" pitchFamily="34" charset="0"/>
              </a:rPr>
              <a:t>et al.,</a:t>
            </a:r>
            <a:r>
              <a:rPr lang="en-GB" dirty="0">
                <a:solidFill>
                  <a:srgbClr val="C00000"/>
                </a:solidFill>
                <a:latin typeface="Calibri Light" panose="020F0302020204030204" pitchFamily="34" charset="0"/>
                <a:ea typeface="Calibri" panose="020F0502020204030204" pitchFamily="34" charset="0"/>
                <a:cs typeface="Calibri Light" panose="020F0302020204030204" pitchFamily="34" charset="0"/>
              </a:rPr>
              <a:t> (2019a)</a:t>
            </a:r>
            <a:r>
              <a:rPr lang="en-GB" dirty="0">
                <a:latin typeface="Calibri Light" panose="020F0302020204030204" pitchFamily="34" charset="0"/>
                <a:ea typeface="Calibri" panose="020F0502020204030204" pitchFamily="34" charset="0"/>
                <a:cs typeface="Calibri Light" panose="020F0302020204030204" pitchFamily="34" charset="0"/>
              </a:rPr>
              <a:t>, </a:t>
            </a:r>
            <a:r>
              <a:rPr lang="en-GB" dirty="0" smtClean="0">
                <a:latin typeface="Calibri Light" panose="020F0302020204030204" pitchFamily="34" charset="0"/>
                <a:ea typeface="Calibri" panose="020F0502020204030204" pitchFamily="34" charset="0"/>
                <a:cs typeface="Calibri Light" panose="020F0302020204030204" pitchFamily="34" charset="0"/>
              </a:rPr>
              <a:t>focus on a growth-fragility approach, known as </a:t>
            </a:r>
            <a:r>
              <a:rPr lang="en-GB" b="1" dirty="0" smtClean="0">
                <a:solidFill>
                  <a:srgbClr val="00B0F0"/>
                </a:solidFill>
                <a:latin typeface="Calibri Light" panose="020F0302020204030204" pitchFamily="34" charset="0"/>
                <a:ea typeface="Calibri" panose="020F0502020204030204" pitchFamily="34" charset="0"/>
                <a:cs typeface="Calibri Light" panose="020F0302020204030204" pitchFamily="34" charset="0"/>
              </a:rPr>
              <a:t>GAR approach</a:t>
            </a:r>
            <a:r>
              <a:rPr lang="en-GB" dirty="0" smtClean="0">
                <a:latin typeface="Calibri Light" panose="020F0302020204030204" pitchFamily="34" charset="0"/>
                <a:ea typeface="Calibri" panose="020F0502020204030204" pitchFamily="34" charset="0"/>
                <a:cs typeface="Calibri Light" panose="020F0302020204030204" pitchFamily="34" charset="0"/>
              </a:rPr>
              <a:t>, that looks at growth </a:t>
            </a:r>
            <a:r>
              <a:rPr lang="en-GB" dirty="0">
                <a:latin typeface="Calibri Light" panose="020F0302020204030204" pitchFamily="34" charset="0"/>
                <a:ea typeface="Calibri" panose="020F0502020204030204" pitchFamily="34" charset="0"/>
                <a:cs typeface="Calibri Light" panose="020F0302020204030204" pitchFamily="34" charset="0"/>
              </a:rPr>
              <a:t>downside risks, </a:t>
            </a:r>
            <a:r>
              <a:rPr lang="en-GB" dirty="0" smtClean="0">
                <a:latin typeface="Calibri Light" panose="020F0302020204030204" pitchFamily="34" charset="0"/>
                <a:ea typeface="Calibri" panose="020F0502020204030204" pitchFamily="34" charset="0"/>
                <a:cs typeface="Calibri Light" panose="020F0302020204030204" pitchFamily="34" charset="0"/>
              </a:rPr>
              <a:t>e.g. ‘</a:t>
            </a:r>
            <a:r>
              <a:rPr lang="en-GB" b="1" i="1" dirty="0" smtClean="0">
                <a:solidFill>
                  <a:srgbClr val="FF0000"/>
                </a:solidFill>
                <a:latin typeface="Calibri Light" panose="020F0302020204030204" pitchFamily="34" charset="0"/>
                <a:ea typeface="Calibri" panose="020F0502020204030204" pitchFamily="34" charset="0"/>
                <a:cs typeface="Calibri Light" panose="020F0302020204030204" pitchFamily="34" charset="0"/>
              </a:rPr>
              <a:t>tail-at-risk</a:t>
            </a:r>
            <a:r>
              <a:rPr lang="en-GB" dirty="0" smtClean="0">
                <a:latin typeface="Calibri Light" panose="020F0302020204030204" pitchFamily="34" charset="0"/>
                <a:ea typeface="Calibri" panose="020F0502020204030204" pitchFamily="34" charset="0"/>
                <a:cs typeface="Calibri Light" panose="020F0302020204030204" pitchFamily="34" charset="0"/>
              </a:rPr>
              <a:t>’, and to </a:t>
            </a:r>
            <a:r>
              <a:rPr lang="en-GB" dirty="0">
                <a:latin typeface="Calibri Light" panose="020F0302020204030204" pitchFamily="34" charset="0"/>
                <a:ea typeface="Calibri" panose="020F0502020204030204" pitchFamily="34" charset="0"/>
                <a:cs typeface="Calibri Light" panose="020F0302020204030204" pitchFamily="34" charset="0"/>
              </a:rPr>
              <a:t>the gradual build-up of such episodes, including external market </a:t>
            </a:r>
            <a:r>
              <a:rPr lang="en-GB" dirty="0" smtClean="0">
                <a:latin typeface="Calibri Light" panose="020F0302020204030204" pitchFamily="34" charset="0"/>
                <a:ea typeface="Calibri" panose="020F0502020204030204" pitchFamily="34" charset="0"/>
                <a:cs typeface="Calibri Light" panose="020F0302020204030204" pitchFamily="34" charset="0"/>
              </a:rPr>
              <a:t>stress, </a:t>
            </a:r>
            <a:r>
              <a:rPr lang="en-GB" b="1" dirty="0" smtClean="0">
                <a:solidFill>
                  <a:srgbClr val="0033CC"/>
                </a:solidFill>
                <a:latin typeface="Calibri Light" panose="020F0302020204030204" pitchFamily="34" charset="0"/>
                <a:ea typeface="Calibri" panose="020F0502020204030204" pitchFamily="34" charset="0"/>
                <a:cs typeface="Calibri Light" panose="020F0302020204030204" pitchFamily="34" charset="0"/>
              </a:rPr>
              <a:t>that may contribute endogenously</a:t>
            </a:r>
            <a:r>
              <a:rPr lang="en-GB" dirty="0" smtClean="0">
                <a:latin typeface="Calibri Light" panose="020F0302020204030204" pitchFamily="34" charset="0"/>
                <a:ea typeface="Calibri" panose="020F0502020204030204" pitchFamily="34" charset="0"/>
                <a:cs typeface="Calibri Light" panose="020F0302020204030204" pitchFamily="34" charset="0"/>
              </a:rPr>
              <a:t>.</a:t>
            </a:r>
            <a:endParaRPr lang="en-GB"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4479496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6</a:t>
            </a:fld>
            <a:r>
              <a:rPr spc="-45" dirty="0"/>
              <a:t> </a:t>
            </a:r>
            <a:r>
              <a:rPr spc="-35" dirty="0"/>
              <a:t>of</a:t>
            </a:r>
            <a:r>
              <a:rPr spc="-50" dirty="0"/>
              <a:t> </a:t>
            </a:r>
            <a:r>
              <a:rPr spc="35" dirty="0" smtClean="0"/>
              <a:t>2</a:t>
            </a:r>
            <a:r>
              <a:rPr lang="en-GB" spc="35" dirty="0" smtClean="0"/>
              <a:t>5</a:t>
            </a:r>
            <a:endParaRPr spc="35" dirty="0"/>
          </a:p>
        </p:txBody>
      </p:sp>
      <p:graphicFrame>
        <p:nvGraphicFramePr>
          <p:cNvPr id="8" name="object 2"/>
          <p:cNvGraphicFramePr>
            <a:graphicFrameLocks noGrp="1"/>
          </p:cNvGraphicFramePr>
          <p:nvPr>
            <p:extLst>
              <p:ext uri="{D42A27DB-BD31-4B8C-83A1-F6EECF244321}">
                <p14:modId xmlns:p14="http://schemas.microsoft.com/office/powerpoint/2010/main" val="2820502021"/>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6741159">
                  <a:extLst>
                    <a:ext uri="{9D8B030D-6E8A-4147-A177-3AD203B41FA5}">
                      <a16:colId xmlns="" xmlns:a16="http://schemas.microsoft.com/office/drawing/2014/main" val="20000"/>
                    </a:ext>
                  </a:extLst>
                </a:gridCol>
                <a:gridCol w="3071495">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Literature Review</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2</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2</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10" name="Rectangle 1"/>
          <p:cNvSpPr>
            <a:spLocks noChangeArrowheads="1"/>
          </p:cNvSpPr>
          <p:nvPr/>
        </p:nvSpPr>
        <p:spPr bwMode="auto">
          <a:xfrm>
            <a:off x="431926" y="693420"/>
            <a:ext cx="994758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n-GB" b="1" dirty="0" smtClean="0">
                <a:solidFill>
                  <a:srgbClr val="00B0F0"/>
                </a:solidFill>
                <a:latin typeface="Calibri Light" panose="020F0302020204030204" pitchFamily="34" charset="0"/>
                <a:ea typeface="Times New Roman" panose="02020603050405020304" pitchFamily="18" charset="0"/>
                <a:cs typeface="Calibri Light" panose="020F0302020204030204" pitchFamily="34" charset="0"/>
              </a:rPr>
              <a:t>Growth and Climate Change Risks</a:t>
            </a:r>
            <a:r>
              <a:rPr lang="en-GB" dirty="0">
                <a:latin typeface="Calibri Light" panose="020F0302020204030204" pitchFamily="34" charset="0"/>
                <a:ea typeface="Times New Roman" panose="02020603050405020304" pitchFamily="18" charset="0"/>
                <a:cs typeface="Calibri Light" panose="020F0302020204030204" pitchFamily="34" charset="0"/>
              </a:rPr>
              <a:t>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is </a:t>
            </a:r>
            <a:r>
              <a:rPr lang="en-GB" dirty="0">
                <a:latin typeface="Calibri Light" panose="020F0302020204030204" pitchFamily="34" charset="0"/>
                <a:ea typeface="Times New Roman" panose="02020603050405020304" pitchFamily="18" charset="0"/>
                <a:cs typeface="Calibri Light" panose="020F0302020204030204" pitchFamily="34" charset="0"/>
              </a:rPr>
              <a:t>a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new approach with a </a:t>
            </a:r>
            <a:r>
              <a:rPr lang="en-GB" dirty="0">
                <a:latin typeface="Calibri Light" panose="020F0302020204030204" pitchFamily="34" charset="0"/>
                <a:ea typeface="Times New Roman" panose="02020603050405020304" pitchFamily="18" charset="0"/>
                <a:cs typeface="Calibri Light" panose="020F0302020204030204" pitchFamily="34" charset="0"/>
              </a:rPr>
              <a:t>solid foundation for future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research, with most of authors using an </a:t>
            </a: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enumerative</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 or a </a:t>
            </a:r>
            <a:r>
              <a:rPr lang="en-GB"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dynamic </a:t>
            </a:r>
            <a:r>
              <a:rPr lang="en-GB" dirty="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approach</a:t>
            </a:r>
            <a:r>
              <a:rPr lang="en-GB" dirty="0">
                <a:latin typeface="Calibri Light" panose="020F0302020204030204" pitchFamily="34" charset="0"/>
                <a:ea typeface="Times New Roman" panose="02020603050405020304" pitchFamily="18" charset="0"/>
                <a:cs typeface="Calibri Light" panose="020F0302020204030204" pitchFamily="34" charset="0"/>
              </a:rPr>
              <a:t>, e.g. </a:t>
            </a:r>
            <a:r>
              <a:rPr lang="en-GB" dirty="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enumeration, elicitation, computable general equilibrium and </a:t>
            </a:r>
            <a:r>
              <a:rPr lang="en-GB" dirty="0" smtClean="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dynamic or/and econometrics</a:t>
            </a:r>
            <a:r>
              <a:rPr lang="en-GB" dirty="0">
                <a:latin typeface="Calibri Light" panose="020F0302020204030204" pitchFamily="34" charset="0"/>
                <a:ea typeface="Times New Roman" panose="02020603050405020304" pitchFamily="18" charset="0"/>
                <a:cs typeface="Calibri Light" panose="020F0302020204030204" pitchFamily="34" charset="0"/>
              </a:rPr>
              <a:t>, each with its pros and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cons [</a:t>
            </a:r>
            <a:r>
              <a:rPr lang="en-GB" dirty="0" err="1"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Akram</a:t>
            </a:r>
            <a:r>
              <a:rPr lang="en-GB" dirty="0"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a:t>
            </a:r>
            <a:r>
              <a:rPr lang="en-GB"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(2012</a:t>
            </a:r>
            <a:r>
              <a:rPr lang="en-GB" dirty="0"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a:t>
            </a:r>
            <a:endParaRPr lang="en-GB" altLang="en-US" dirty="0">
              <a:latin typeface="Calibri Light" panose="020F0302020204030204" pitchFamily="34" charset="0"/>
              <a:ea typeface="Times New Roman" panose="02020603050405020304" pitchFamily="18" charset="0"/>
              <a:cs typeface="Calibri Light" panose="020F0302020204030204" pitchFamily="34" charset="0"/>
            </a:endParaRPr>
          </a:p>
        </p:txBody>
      </p:sp>
      <p:sp>
        <p:nvSpPr>
          <p:cNvPr id="13" name="Rectangle 1"/>
          <p:cNvSpPr>
            <a:spLocks noChangeArrowheads="1"/>
          </p:cNvSpPr>
          <p:nvPr/>
        </p:nvSpPr>
        <p:spPr bwMode="auto">
          <a:xfrm>
            <a:off x="431926" y="1722165"/>
            <a:ext cx="9947582" cy="2185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n-GB" dirty="0" smtClean="0">
                <a:solidFill>
                  <a:srgbClr val="0070C0"/>
                </a:solidFill>
                <a:latin typeface="Calibri Light" panose="020F0302020204030204" pitchFamily="34" charset="0"/>
                <a:ea typeface="Times New Roman" panose="02020603050405020304" pitchFamily="18" charset="0"/>
                <a:cs typeface="Calibri Light" panose="020F0302020204030204" pitchFamily="34" charset="0"/>
              </a:rPr>
              <a:t>Enumeration (or elicitation) approach – uses a Computable General Equilibrium method to analyse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the </a:t>
            </a:r>
            <a:r>
              <a:rPr lang="en-GB" dirty="0">
                <a:latin typeface="Calibri Light" panose="020F0302020204030204" pitchFamily="34" charset="0"/>
                <a:ea typeface="Times New Roman" panose="02020603050405020304" pitchFamily="18" charset="0"/>
                <a:cs typeface="Calibri Light" panose="020F0302020204030204" pitchFamily="34" charset="0"/>
              </a:rPr>
              <a:t>impacts of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CCR sector </a:t>
            </a:r>
            <a:r>
              <a:rPr lang="en-GB" dirty="0">
                <a:latin typeface="Calibri Light" panose="020F0302020204030204" pitchFamily="34" charset="0"/>
                <a:ea typeface="Times New Roman" panose="02020603050405020304" pitchFamily="18" charset="0"/>
                <a:cs typeface="Calibri Light" panose="020F0302020204030204" pitchFamily="34" charset="0"/>
              </a:rPr>
              <a:t>by sector, </a:t>
            </a:r>
            <a:r>
              <a:rPr lang="en-GB" dirty="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e.g. effects of climate change on agriculture, the ecosystem or </a:t>
            </a:r>
            <a:r>
              <a:rPr lang="en-GB" dirty="0" smtClean="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tourism,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whose coefficients are multiplied </a:t>
            </a:r>
            <a:r>
              <a:rPr lang="en-GB" dirty="0">
                <a:latin typeface="Calibri Light" panose="020F0302020204030204" pitchFamily="34" charset="0"/>
                <a:ea typeface="Times New Roman" panose="02020603050405020304" pitchFamily="18" charset="0"/>
                <a:cs typeface="Calibri Light" panose="020F0302020204030204" pitchFamily="34" charset="0"/>
              </a:rPr>
              <a:t>with estimates of their values and added up together to obtain estimate of the total change in social welfare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due to climate </a:t>
            </a:r>
            <a:r>
              <a:rPr lang="en-GB" dirty="0">
                <a:latin typeface="Calibri Light" panose="020F0302020204030204" pitchFamily="34" charset="0"/>
                <a:ea typeface="Times New Roman" panose="02020603050405020304" pitchFamily="18" charset="0"/>
                <a:cs typeface="Calibri Light" panose="020F0302020204030204" pitchFamily="34" charset="0"/>
              </a:rPr>
              <a:t>change [</a:t>
            </a:r>
            <a:r>
              <a:rPr lang="en-GB" dirty="0" err="1">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Tol</a:t>
            </a:r>
            <a:r>
              <a:rPr lang="en-GB"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(2022)</a:t>
            </a:r>
            <a:r>
              <a:rPr lang="en-GB" dirty="0">
                <a:latin typeface="Calibri Light" panose="020F0302020204030204" pitchFamily="34" charset="0"/>
                <a:ea typeface="Times New Roman" panose="02020603050405020304" pitchFamily="18" charset="0"/>
                <a:cs typeface="Calibri Light" panose="020F0302020204030204" pitchFamily="34" charset="0"/>
              </a:rPr>
              <a:t>], but by so doing </a:t>
            </a:r>
            <a:r>
              <a:rPr lang="en-GB" dirty="0" smtClean="0">
                <a:latin typeface="Calibri Light" panose="020F0302020204030204" pitchFamily="34" charset="0"/>
                <a:cs typeface="Calibri Light" panose="020F0302020204030204" pitchFamily="34" charset="0"/>
              </a:rPr>
              <a:t>this approach:</a:t>
            </a:r>
          </a:p>
          <a:p>
            <a:pPr lvl="0" algn="just" eaLnBrk="0" fontAlgn="base" hangingPunct="0">
              <a:spcBef>
                <a:spcPct val="0"/>
              </a:spcBef>
              <a:spcAft>
                <a:spcPct val="0"/>
              </a:spcAft>
            </a:pPr>
            <a:endParaRPr lang="en-GB" sz="1000" dirty="0">
              <a:latin typeface="Calibri Light" panose="020F0302020204030204" pitchFamily="34" charset="0"/>
              <a:ea typeface="Times New Roman" panose="02020603050405020304" pitchFamily="18" charset="0"/>
              <a:cs typeface="Calibri Light" panose="020F0302020204030204" pitchFamily="34" charset="0"/>
            </a:endParaRPr>
          </a:p>
          <a:p>
            <a:pPr marL="742950" lvl="1" indent="-285750" algn="just" eaLnBrk="0" fontAlgn="base" hangingPunct="0">
              <a:spcBef>
                <a:spcPct val="0"/>
              </a:spcBef>
              <a:spcAft>
                <a:spcPct val="0"/>
              </a:spcAft>
              <a:buFont typeface="Wingdings" panose="05000000000000000000" pitchFamily="2" charset="2"/>
              <a:buChar char="§"/>
            </a:pPr>
            <a:r>
              <a:rPr lang="en-GB" b="1" dirty="0">
                <a:solidFill>
                  <a:srgbClr val="00CC00"/>
                </a:solidFill>
                <a:latin typeface="Calibri Light" panose="020F0302020204030204" pitchFamily="34" charset="0"/>
                <a:ea typeface="Times New Roman" panose="02020603050405020304" pitchFamily="18" charset="0"/>
                <a:cs typeface="Calibri Light" panose="020F0302020204030204" pitchFamily="34" charset="0"/>
              </a:rPr>
              <a:t>Omits price change </a:t>
            </a:r>
            <a:r>
              <a:rPr lang="en-GB" dirty="0">
                <a:latin typeface="Calibri Light" panose="020F0302020204030204" pitchFamily="34" charset="0"/>
                <a:ea typeface="Times New Roman" panose="02020603050405020304" pitchFamily="18" charset="0"/>
                <a:cs typeface="Calibri Light" panose="020F0302020204030204" pitchFamily="34" charset="0"/>
              </a:rPr>
              <a:t>and ignores the significant “horizontal interactions” between sectoral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impacts; </a:t>
            </a:r>
            <a:endParaRPr lang="en-GB" dirty="0">
              <a:latin typeface="Calibri Light" panose="020F0302020204030204" pitchFamily="34" charset="0"/>
              <a:ea typeface="Times New Roman" panose="02020603050405020304" pitchFamily="18" charset="0"/>
              <a:cs typeface="Calibri Light" panose="020F0302020204030204" pitchFamily="34" charset="0"/>
            </a:endParaRPr>
          </a:p>
          <a:p>
            <a:pPr marL="742950" lvl="1" indent="-285750" algn="just" eaLnBrk="0" fontAlgn="base" hangingPunct="0">
              <a:spcBef>
                <a:spcPct val="0"/>
              </a:spcBef>
              <a:spcAft>
                <a:spcPct val="0"/>
              </a:spcAft>
              <a:buFont typeface="Wingdings" panose="05000000000000000000" pitchFamily="2" charset="2"/>
              <a:buChar char="§"/>
            </a:pPr>
            <a:r>
              <a:rPr lang="en-GB" b="1" dirty="0" smtClean="0">
                <a:solidFill>
                  <a:srgbClr val="00CC00"/>
                </a:solidFill>
                <a:latin typeface="Calibri Light" panose="020F0302020204030204" pitchFamily="34" charset="0"/>
                <a:ea typeface="Times New Roman" panose="02020603050405020304" pitchFamily="18" charset="0"/>
                <a:cs typeface="Calibri Light" panose="020F0302020204030204" pitchFamily="34" charset="0"/>
              </a:rPr>
              <a:t>Fails </a:t>
            </a:r>
            <a:r>
              <a:rPr lang="en-GB" b="1" dirty="0">
                <a:solidFill>
                  <a:srgbClr val="00CC00"/>
                </a:solidFill>
                <a:latin typeface="Calibri Light" panose="020F0302020204030204" pitchFamily="34" charset="0"/>
                <a:ea typeface="Times New Roman" panose="02020603050405020304" pitchFamily="18" charset="0"/>
                <a:cs typeface="Calibri Light" panose="020F0302020204030204" pitchFamily="34" charset="0"/>
              </a:rPr>
              <a:t>to provide information </a:t>
            </a:r>
            <a:r>
              <a:rPr lang="en-GB" dirty="0">
                <a:latin typeface="Calibri Light" panose="020F0302020204030204" pitchFamily="34" charset="0"/>
                <a:ea typeface="Times New Roman" panose="02020603050405020304" pitchFamily="18" charset="0"/>
                <a:cs typeface="Calibri Light" panose="020F0302020204030204" pitchFamily="34" charset="0"/>
              </a:rPr>
              <a:t>on how climate change may affect welfare in the long run or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at least from a</a:t>
            </a:r>
            <a:r>
              <a:rPr lang="en-GB" b="1" dirty="0" smtClean="0">
                <a:solidFill>
                  <a:srgbClr val="00CC00"/>
                </a:solidFill>
                <a:latin typeface="Calibri Light" panose="020F0302020204030204" pitchFamily="34" charset="0"/>
                <a:ea typeface="Times New Roman" panose="02020603050405020304" pitchFamily="18" charset="0"/>
                <a:cs typeface="Calibri Light" panose="020F0302020204030204" pitchFamily="34" charset="0"/>
              </a:rPr>
              <a:t> </a:t>
            </a:r>
            <a:r>
              <a:rPr lang="en-GB" b="1" dirty="0">
                <a:solidFill>
                  <a:srgbClr val="00CC00"/>
                </a:solidFill>
                <a:latin typeface="Calibri Light" panose="020F0302020204030204" pitchFamily="34" charset="0"/>
                <a:ea typeface="Times New Roman" panose="02020603050405020304" pitchFamily="18" charset="0"/>
                <a:cs typeface="Calibri Light" panose="020F0302020204030204" pitchFamily="34" charset="0"/>
              </a:rPr>
              <a:t>‘</a:t>
            </a:r>
            <a:r>
              <a:rPr lang="en-GB" b="1" i="1" dirty="0">
                <a:solidFill>
                  <a:srgbClr val="00CC00"/>
                </a:solidFill>
                <a:latin typeface="Calibri Light" panose="020F0302020204030204" pitchFamily="34" charset="0"/>
                <a:ea typeface="Times New Roman" panose="02020603050405020304" pitchFamily="18" charset="0"/>
                <a:cs typeface="Calibri Light" panose="020F0302020204030204" pitchFamily="34" charset="0"/>
              </a:rPr>
              <a:t>tail-at-risk</a:t>
            </a:r>
            <a:r>
              <a:rPr lang="en-GB" b="1" dirty="0" smtClean="0">
                <a:solidFill>
                  <a:srgbClr val="00CC00"/>
                </a:solidFill>
                <a:latin typeface="Calibri Light" panose="020F0302020204030204" pitchFamily="34" charset="0"/>
                <a:ea typeface="Times New Roman" panose="02020603050405020304" pitchFamily="18" charset="0"/>
                <a:cs typeface="Calibri Light" panose="020F0302020204030204" pitchFamily="34" charset="0"/>
              </a:rPr>
              <a:t>’ approach</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a:t>
            </a:r>
            <a:endParaRPr lang="en-GB" dirty="0">
              <a:latin typeface="Calibri Light" panose="020F0302020204030204" pitchFamily="34" charset="0"/>
              <a:ea typeface="Times New Roman" panose="02020603050405020304" pitchFamily="18" charset="0"/>
              <a:cs typeface="Calibri Light" panose="020F0302020204030204" pitchFamily="34" charset="0"/>
            </a:endParaRPr>
          </a:p>
        </p:txBody>
      </p:sp>
      <p:sp>
        <p:nvSpPr>
          <p:cNvPr id="14" name="Rectangle 1"/>
          <p:cNvSpPr>
            <a:spLocks noChangeArrowheads="1"/>
          </p:cNvSpPr>
          <p:nvPr/>
        </p:nvSpPr>
        <p:spPr bwMode="auto">
          <a:xfrm>
            <a:off x="469900" y="4090615"/>
            <a:ext cx="9947582"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n-GB" dirty="0" smtClean="0">
                <a:solidFill>
                  <a:srgbClr val="0070C0"/>
                </a:solidFill>
                <a:latin typeface="Calibri Light" panose="020F0302020204030204" pitchFamily="34" charset="0"/>
                <a:ea typeface="Times New Roman" panose="02020603050405020304" pitchFamily="18" charset="0"/>
                <a:cs typeface="Calibri Light" panose="020F0302020204030204" pitchFamily="34" charset="0"/>
              </a:rPr>
              <a:t>Dynamic (or econometrics) approach –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is based on price and expenditure differences,</a:t>
            </a:r>
            <a:r>
              <a:rPr lang="en-GB" dirty="0">
                <a:latin typeface="Calibri Light" panose="020F0302020204030204" pitchFamily="34" charset="0"/>
                <a:ea typeface="Times New Roman" panose="02020603050405020304" pitchFamily="18" charset="0"/>
                <a:cs typeface="Calibri Light" panose="020F0302020204030204" pitchFamily="34" charset="0"/>
              </a:rPr>
              <a:t>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and total </a:t>
            </a:r>
            <a:r>
              <a:rPr lang="en-GB" dirty="0">
                <a:latin typeface="Calibri Light" panose="020F0302020204030204" pitchFamily="34" charset="0"/>
                <a:ea typeface="Times New Roman" panose="02020603050405020304" pitchFamily="18" charset="0"/>
                <a:cs typeface="Calibri Light" panose="020F0302020204030204" pitchFamily="34" charset="0"/>
              </a:rPr>
              <a:t>output are ascribed to variations in climate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change, with most of these studies as </a:t>
            </a:r>
            <a:r>
              <a:rPr lang="en-GB" dirty="0" err="1"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Tol</a:t>
            </a:r>
            <a:r>
              <a:rPr lang="en-GB" dirty="0"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a:t>
            </a:r>
            <a:r>
              <a:rPr lang="en-GB"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(2022</a:t>
            </a:r>
            <a:r>
              <a:rPr lang="en-GB" dirty="0" smtClean="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 states analysing the economic impact of climate change risks using:</a:t>
            </a:r>
          </a:p>
          <a:p>
            <a:pPr lvl="0" algn="just" eaLnBrk="0" fontAlgn="base" hangingPunct="0">
              <a:spcBef>
                <a:spcPct val="0"/>
              </a:spcBef>
              <a:spcAft>
                <a:spcPct val="0"/>
              </a:spcAft>
            </a:pPr>
            <a:endParaRPr lang="en-GB" altLang="en-US" sz="1000" dirty="0">
              <a:latin typeface="Calibri Light" panose="020F0302020204030204" pitchFamily="34" charset="0"/>
              <a:ea typeface="Times New Roman" panose="02020603050405020304" pitchFamily="18" charset="0"/>
              <a:cs typeface="Calibri Light" panose="020F0302020204030204" pitchFamily="34" charset="0"/>
            </a:endParaRPr>
          </a:p>
          <a:p>
            <a:pPr marL="742950" lvl="1" indent="-285750" algn="just" eaLnBrk="0" fontAlgn="base" hangingPunct="0">
              <a:spcBef>
                <a:spcPct val="0"/>
              </a:spcBef>
              <a:spcAft>
                <a:spcPct val="0"/>
              </a:spcAft>
              <a:buFont typeface="Wingdings" panose="05000000000000000000" pitchFamily="2" charset="2"/>
              <a:buChar char="§"/>
            </a:pPr>
            <a:r>
              <a:rPr lang="en-GB" altLang="en-US" dirty="0" smtClean="0">
                <a:solidFill>
                  <a:srgbClr val="0033CC"/>
                </a:solidFill>
                <a:latin typeface="Calibri Light" panose="020F0302020204030204" pitchFamily="34" charset="0"/>
                <a:ea typeface="Times New Roman" panose="02020603050405020304" pitchFamily="18" charset="0"/>
                <a:cs typeface="Calibri Light" panose="020F0302020204030204" pitchFamily="34" charset="0"/>
              </a:rPr>
              <a:t>A Solow growth model </a:t>
            </a: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with a temperature-augmented change related indicator;</a:t>
            </a:r>
          </a:p>
          <a:p>
            <a:pPr marL="742950" lvl="1" indent="-285750" algn="just" eaLnBrk="0" fontAlgn="base" hangingPunct="0">
              <a:spcBef>
                <a:spcPct val="0"/>
              </a:spcBef>
              <a:spcAft>
                <a:spcPct val="0"/>
              </a:spcAft>
              <a:buFont typeface="Wingdings" panose="05000000000000000000" pitchFamily="2" charset="2"/>
              <a:buChar char="§"/>
            </a:pPr>
            <a:r>
              <a:rPr lang="en-GB" dirty="0" smtClean="0">
                <a:solidFill>
                  <a:srgbClr val="0033CC"/>
                </a:solidFill>
                <a:latin typeface="Calibri Light" panose="020F0302020204030204" pitchFamily="34" charset="0"/>
                <a:ea typeface="Times New Roman" panose="02020603050405020304" pitchFamily="18" charset="0"/>
                <a:cs typeface="Calibri Light" panose="020F0302020204030204" pitchFamily="34" charset="0"/>
              </a:rPr>
              <a:t>Climate </a:t>
            </a:r>
            <a:r>
              <a:rPr lang="en-GB" dirty="0">
                <a:solidFill>
                  <a:srgbClr val="0033CC"/>
                </a:solidFill>
                <a:latin typeface="Calibri Light" panose="020F0302020204030204" pitchFamily="34" charset="0"/>
                <a:ea typeface="Times New Roman" panose="02020603050405020304" pitchFamily="18" charset="0"/>
                <a:cs typeface="Calibri Light" panose="020F0302020204030204" pitchFamily="34" charset="0"/>
              </a:rPr>
              <a:t>and weather related shocks</a:t>
            </a:r>
            <a:r>
              <a:rPr lang="en-GB" dirty="0">
                <a:latin typeface="Calibri Light" panose="020F0302020204030204" pitchFamily="34" charset="0"/>
                <a:ea typeface="Times New Roman" panose="02020603050405020304" pitchFamily="18" charset="0"/>
                <a:cs typeface="Calibri Light" panose="020F0302020204030204" pitchFamily="34" charset="0"/>
              </a:rPr>
              <a:t>, e.g. floods, fire, earthquake damages, etc</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 or…</a:t>
            </a:r>
          </a:p>
          <a:p>
            <a:pPr marL="742950" lvl="1" indent="-285750" algn="just" eaLnBrk="0" fontAlgn="base" hangingPunct="0">
              <a:spcBef>
                <a:spcPct val="0"/>
              </a:spcBef>
              <a:spcAft>
                <a:spcPct val="0"/>
              </a:spcAft>
              <a:buFont typeface="Wingdings" panose="05000000000000000000" pitchFamily="2" charset="2"/>
              <a:buChar char="§"/>
            </a:pPr>
            <a:r>
              <a:rPr lang="en-GB" dirty="0">
                <a:latin typeface="Calibri Light" panose="020F0302020204030204" pitchFamily="34" charset="0"/>
                <a:ea typeface="Times New Roman" panose="02020603050405020304" pitchFamily="18" charset="0"/>
                <a:cs typeface="Calibri Light" panose="020F0302020204030204" pitchFamily="34" charset="0"/>
              </a:rPr>
              <a:t>Build a long-run </a:t>
            </a:r>
            <a:r>
              <a:rPr lang="en-GB" dirty="0">
                <a:solidFill>
                  <a:srgbClr val="0033CC"/>
                </a:solidFill>
                <a:latin typeface="Calibri Light" panose="020F0302020204030204" pitchFamily="34" charset="0"/>
                <a:ea typeface="Times New Roman" panose="02020603050405020304" pitchFamily="18" charset="0"/>
                <a:cs typeface="Calibri Light" panose="020F0302020204030204" pitchFamily="34" charset="0"/>
              </a:rPr>
              <a:t>temperature-induce natural disasters framework </a:t>
            </a:r>
            <a:r>
              <a:rPr lang="en-GB" dirty="0">
                <a:latin typeface="Calibri Light" panose="020F0302020204030204" pitchFamily="34" charset="0"/>
                <a:ea typeface="Times New Roman" panose="02020603050405020304" pitchFamily="18" charset="0"/>
                <a:cs typeface="Calibri Light" panose="020F0302020204030204" pitchFamily="34" charset="0"/>
              </a:rPr>
              <a:t>to account for the potentially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effects of </a:t>
            </a:r>
            <a:r>
              <a:rPr lang="en-GB" dirty="0">
                <a:latin typeface="Calibri Light" panose="020F0302020204030204" pitchFamily="34" charset="0"/>
                <a:ea typeface="Times New Roman" panose="02020603050405020304" pitchFamily="18" charset="0"/>
                <a:cs typeface="Calibri Light" panose="020F0302020204030204" pitchFamily="34" charset="0"/>
              </a:rPr>
              <a:t>global warming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on current </a:t>
            </a:r>
            <a:r>
              <a:rPr lang="en-GB" dirty="0">
                <a:latin typeface="Calibri Light" panose="020F0302020204030204" pitchFamily="34" charset="0"/>
                <a:ea typeface="Times New Roman" panose="02020603050405020304" pitchFamily="18" charset="0"/>
                <a:cs typeface="Calibri Light" panose="020F0302020204030204" pitchFamily="34" charset="0"/>
              </a:rPr>
              <a:t>and future economic growth and consumption, similar in spirit of </a:t>
            </a:r>
            <a:r>
              <a:rPr lang="en-GB" dirty="0" err="1">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Barro</a:t>
            </a:r>
            <a:r>
              <a:rPr lang="en-GB" dirty="0">
                <a:solidFill>
                  <a:srgbClr val="C00000"/>
                </a:solidFill>
                <a:latin typeface="Calibri Light" panose="020F0302020204030204" pitchFamily="34" charset="0"/>
                <a:ea typeface="Times New Roman" panose="02020603050405020304" pitchFamily="18" charset="0"/>
                <a:cs typeface="Calibri Light" panose="020F0302020204030204" pitchFamily="34" charset="0"/>
              </a:rPr>
              <a:t> (2009)</a:t>
            </a:r>
            <a:r>
              <a:rPr lang="en-GB" dirty="0">
                <a:latin typeface="Calibri Light" panose="020F0302020204030204" pitchFamily="34" charset="0"/>
                <a:ea typeface="Times New Roman" panose="02020603050405020304" pitchFamily="18" charset="0"/>
                <a:cs typeface="Calibri Light" panose="020F0302020204030204" pitchFamily="34" charset="0"/>
              </a:rPr>
              <a:t>, upon which it is assumed that temperature rises economic risk and affects aggregate wealth and valuations of long-lived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assets.</a:t>
            </a:r>
            <a:endParaRPr lang="en-GB" altLang="en-US" dirty="0">
              <a:latin typeface="Calibri Light" panose="020F0302020204030204" pitchFamily="34" charset="0"/>
              <a:ea typeface="Times New Roman" panose="02020603050405020304" pitchFamily="18" charset="0"/>
              <a:cs typeface="Calibri Light" panose="020F0302020204030204" pitchFamily="34" charset="0"/>
            </a:endParaRPr>
          </a:p>
        </p:txBody>
      </p:sp>
    </p:spTree>
    <p:extLst>
      <p:ext uri="{BB962C8B-B14F-4D97-AF65-F5344CB8AC3E}">
        <p14:creationId xmlns:p14="http://schemas.microsoft.com/office/powerpoint/2010/main" val="369394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7</a:t>
            </a:fld>
            <a:r>
              <a:rPr spc="-45" dirty="0"/>
              <a:t> </a:t>
            </a:r>
            <a:r>
              <a:rPr spc="-35" dirty="0"/>
              <a:t>of</a:t>
            </a:r>
            <a:r>
              <a:rPr spc="-50" dirty="0"/>
              <a:t> </a:t>
            </a:r>
            <a:r>
              <a:rPr spc="35" dirty="0" smtClean="0"/>
              <a:t>2</a:t>
            </a:r>
            <a:r>
              <a:rPr lang="en-GB" spc="35" dirty="0" smtClean="0"/>
              <a:t>5</a:t>
            </a:r>
            <a:endParaRPr spc="35" dirty="0"/>
          </a:p>
        </p:txBody>
      </p:sp>
      <p:graphicFrame>
        <p:nvGraphicFramePr>
          <p:cNvPr id="8" name="object 2"/>
          <p:cNvGraphicFramePr>
            <a:graphicFrameLocks noGrp="1"/>
          </p:cNvGraphicFramePr>
          <p:nvPr>
            <p:extLst>
              <p:ext uri="{D42A27DB-BD31-4B8C-83A1-F6EECF244321}">
                <p14:modId xmlns:p14="http://schemas.microsoft.com/office/powerpoint/2010/main" val="2011685626"/>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8789417">
                  <a:extLst>
                    <a:ext uri="{9D8B030D-6E8A-4147-A177-3AD203B41FA5}">
                      <a16:colId xmlns="" xmlns:a16="http://schemas.microsoft.com/office/drawing/2014/main" val="20000"/>
                    </a:ext>
                  </a:extLst>
                </a:gridCol>
                <a:gridCol w="1023237">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From a Theoretical Model to the Empirical Approach</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1</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5</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
        <p:nvSpPr>
          <p:cNvPr id="9" name="object 4"/>
          <p:cNvSpPr txBox="1"/>
          <p:nvPr/>
        </p:nvSpPr>
        <p:spPr>
          <a:xfrm>
            <a:off x="532066" y="757744"/>
            <a:ext cx="9804018" cy="2146484"/>
          </a:xfrm>
          <a:prstGeom prst="rect">
            <a:avLst/>
          </a:prstGeom>
          <a:solidFill>
            <a:schemeClr val="bg1"/>
          </a:solidFill>
          <a:ln>
            <a:solidFill>
              <a:schemeClr val="bg1"/>
            </a:solidFill>
          </a:ln>
        </p:spPr>
        <p:txBody>
          <a:bodyPr vert="horz" wrap="square" lIns="0" tIns="26669" rIns="0" bIns="0" rtlCol="0">
            <a:spAutoFit/>
          </a:bodyPr>
          <a:lstStyle/>
          <a:p>
            <a:pPr marL="12700" marR="5080" algn="just">
              <a:lnSpc>
                <a:spcPct val="95700"/>
              </a:lnSpc>
              <a:spcBef>
                <a:spcPts val="209"/>
              </a:spcBef>
            </a:pPr>
            <a:r>
              <a:rPr lang="en-GB" sz="2000" dirty="0" smtClean="0">
                <a:latin typeface="Calibri Light" panose="020F0302020204030204" pitchFamily="34" charset="0"/>
                <a:cs typeface="Calibri Light" panose="020F0302020204030204" pitchFamily="34" charset="0"/>
              </a:rPr>
              <a:t>The </a:t>
            </a:r>
            <a:r>
              <a:rPr lang="en-GB" sz="2000" dirty="0">
                <a:latin typeface="Calibri Light" panose="020F0302020204030204" pitchFamily="34" charset="0"/>
                <a:cs typeface="Calibri Light" panose="020F0302020204030204" pitchFamily="34" charset="0"/>
              </a:rPr>
              <a:t>core </a:t>
            </a:r>
            <a:r>
              <a:rPr lang="en-GB" sz="2000" dirty="0" smtClean="0">
                <a:latin typeface="Calibri Light" panose="020F0302020204030204" pitchFamily="34" charset="0"/>
                <a:cs typeface="Calibri Light" panose="020F0302020204030204" pitchFamily="34" charset="0"/>
              </a:rPr>
              <a:t>idea, </a:t>
            </a:r>
            <a:r>
              <a:rPr lang="en-GB" sz="2000" b="1" dirty="0" smtClean="0">
                <a:solidFill>
                  <a:srgbClr val="0033CC"/>
                </a:solidFill>
                <a:latin typeface="Calibri Light" panose="020F0302020204030204" pitchFamily="34" charset="0"/>
                <a:cs typeface="Calibri Light" panose="020F0302020204030204" pitchFamily="34" charset="0"/>
              </a:rPr>
              <a:t>studying the growth – climate nexus</a:t>
            </a:r>
            <a:r>
              <a:rPr lang="en-GB" sz="2000" dirty="0">
                <a:latin typeface="Calibri Light" panose="020F0302020204030204" pitchFamily="34" charset="0"/>
                <a:cs typeface="Calibri Light" panose="020F0302020204030204" pitchFamily="34" charset="0"/>
              </a:rPr>
              <a:t> </a:t>
            </a:r>
            <a:r>
              <a:rPr lang="en-GB" sz="2000" dirty="0" smtClean="0">
                <a:latin typeface="Calibri Light" panose="020F0302020204030204" pitchFamily="34" charset="0"/>
                <a:cs typeface="Calibri Light" panose="020F0302020204030204" pitchFamily="34" charset="0"/>
              </a:rPr>
              <a:t>is analysed through a </a:t>
            </a:r>
            <a:r>
              <a:rPr lang="en-GB" sz="2000" dirty="0">
                <a:latin typeface="Calibri Light" panose="020F0302020204030204" pitchFamily="34" charset="0"/>
                <a:cs typeface="Calibri Light" panose="020F0302020204030204" pitchFamily="34" charset="0"/>
              </a:rPr>
              <a:t>neoclassical stochastic growth </a:t>
            </a:r>
            <a:r>
              <a:rPr lang="en-GB" sz="2000" dirty="0" smtClean="0">
                <a:latin typeface="Calibri Light" panose="020F0302020204030204" pitchFamily="34" charset="0"/>
                <a:cs typeface="Calibri Light" panose="020F0302020204030204" pitchFamily="34" charset="0"/>
              </a:rPr>
              <a:t>model (</a:t>
            </a:r>
            <a:r>
              <a:rPr lang="en-GB" sz="2000" b="1" dirty="0" smtClean="0">
                <a:solidFill>
                  <a:srgbClr val="CC00FF"/>
                </a:solidFill>
                <a:latin typeface="Calibri Light" panose="020F0302020204030204" pitchFamily="34" charset="0"/>
                <a:cs typeface="Calibri Light" panose="020F0302020204030204" pitchFamily="34" charset="0"/>
              </a:rPr>
              <a:t>RBC model</a:t>
            </a:r>
            <a:r>
              <a:rPr lang="en-GB" sz="2000" dirty="0" smtClean="0">
                <a:latin typeface="Calibri Light" panose="020F0302020204030204" pitchFamily="34" charset="0"/>
                <a:cs typeface="Calibri Light" panose="020F0302020204030204" pitchFamily="34" charset="0"/>
              </a:rPr>
              <a:t>), used among others by </a:t>
            </a:r>
            <a:r>
              <a:rPr lang="en-GB" sz="2000" dirty="0" smtClean="0">
                <a:solidFill>
                  <a:srgbClr val="C00000"/>
                </a:solidFill>
                <a:latin typeface="Calibri Light" panose="020F0302020204030204" pitchFamily="34" charset="0"/>
                <a:cs typeface="Calibri Light" panose="020F0302020204030204" pitchFamily="34" charset="0"/>
              </a:rPr>
              <a:t>Nordhaus </a:t>
            </a:r>
            <a:r>
              <a:rPr lang="en-GB" sz="2000" dirty="0">
                <a:solidFill>
                  <a:srgbClr val="C00000"/>
                </a:solidFill>
                <a:latin typeface="Calibri Light" panose="020F0302020204030204" pitchFamily="34" charset="0"/>
                <a:cs typeface="Calibri Light" panose="020F0302020204030204" pitchFamily="34" charset="0"/>
              </a:rPr>
              <a:t>(2014</a:t>
            </a:r>
            <a:r>
              <a:rPr lang="en-GB" sz="2000" dirty="0" smtClean="0">
                <a:solidFill>
                  <a:srgbClr val="C00000"/>
                </a:solidFill>
                <a:latin typeface="Calibri Light" panose="020F0302020204030204" pitchFamily="34" charset="0"/>
                <a:cs typeface="Calibri Light" panose="020F0302020204030204" pitchFamily="34" charset="0"/>
              </a:rPr>
              <a:t>)</a:t>
            </a:r>
            <a:r>
              <a:rPr lang="en-GB" sz="2000" dirty="0" smtClean="0">
                <a:latin typeface="Calibri Light" panose="020F0302020204030204" pitchFamily="34" charset="0"/>
                <a:cs typeface="Calibri Light" panose="020F0302020204030204" pitchFamily="34" charset="0"/>
              </a:rPr>
              <a:t>; </a:t>
            </a:r>
            <a:r>
              <a:rPr lang="en-GB" sz="2000" dirty="0" err="1">
                <a:solidFill>
                  <a:srgbClr val="C00000"/>
                </a:solidFill>
                <a:latin typeface="Calibri Light" panose="020F0302020204030204" pitchFamily="34" charset="0"/>
                <a:cs typeface="Calibri Light" panose="020F0302020204030204" pitchFamily="34" charset="0"/>
              </a:rPr>
              <a:t>Golosov</a:t>
            </a:r>
            <a:r>
              <a:rPr lang="en-GB" sz="2000" dirty="0">
                <a:solidFill>
                  <a:srgbClr val="C00000"/>
                </a:solidFill>
                <a:latin typeface="Calibri Light" panose="020F0302020204030204" pitchFamily="34" charset="0"/>
                <a:cs typeface="Calibri Light" panose="020F0302020204030204" pitchFamily="34" charset="0"/>
              </a:rPr>
              <a:t>, </a:t>
            </a:r>
            <a:r>
              <a:rPr lang="en-GB" sz="2000" i="1" dirty="0">
                <a:solidFill>
                  <a:srgbClr val="C00000"/>
                </a:solidFill>
                <a:latin typeface="Calibri Light" panose="020F0302020204030204" pitchFamily="34" charset="0"/>
                <a:cs typeface="Calibri Light" panose="020F0302020204030204" pitchFamily="34" charset="0"/>
              </a:rPr>
              <a:t>et al</a:t>
            </a:r>
            <a:r>
              <a:rPr lang="en-GB" sz="2000" dirty="0">
                <a:solidFill>
                  <a:srgbClr val="C00000"/>
                </a:solidFill>
                <a:latin typeface="Calibri Light" panose="020F0302020204030204" pitchFamily="34" charset="0"/>
                <a:cs typeface="Calibri Light" panose="020F0302020204030204" pitchFamily="34" charset="0"/>
              </a:rPr>
              <a:t>., (</a:t>
            </a:r>
            <a:r>
              <a:rPr lang="en-GB" sz="2000" dirty="0" smtClean="0">
                <a:solidFill>
                  <a:srgbClr val="C00000"/>
                </a:solidFill>
                <a:latin typeface="Calibri Light" panose="020F0302020204030204" pitchFamily="34" charset="0"/>
                <a:cs typeface="Calibri Light" panose="020F0302020204030204" pitchFamily="34" charset="0"/>
              </a:rPr>
              <a:t>2014)</a:t>
            </a:r>
            <a:r>
              <a:rPr lang="en-GB" sz="2000" dirty="0" smtClean="0">
                <a:latin typeface="Calibri Light" panose="020F0302020204030204" pitchFamily="34" charset="0"/>
                <a:cs typeface="Calibri Light" panose="020F0302020204030204" pitchFamily="34" charset="0"/>
              </a:rPr>
              <a:t>; and </a:t>
            </a:r>
            <a:r>
              <a:rPr lang="en-GB" sz="2000" dirty="0" smtClean="0">
                <a:solidFill>
                  <a:srgbClr val="C00000"/>
                </a:solidFill>
                <a:latin typeface="Calibri Light" panose="020F0302020204030204" pitchFamily="34" charset="0"/>
                <a:cs typeface="Calibri Light" panose="020F0302020204030204" pitchFamily="34" charset="0"/>
              </a:rPr>
              <a:t>Hassler</a:t>
            </a:r>
            <a:r>
              <a:rPr lang="en-GB" sz="2000" dirty="0">
                <a:solidFill>
                  <a:srgbClr val="C00000"/>
                </a:solidFill>
                <a:latin typeface="Calibri Light" panose="020F0302020204030204" pitchFamily="34" charset="0"/>
                <a:cs typeface="Calibri Light" panose="020F0302020204030204" pitchFamily="34" charset="0"/>
              </a:rPr>
              <a:t>, </a:t>
            </a:r>
            <a:r>
              <a:rPr lang="en-GB" sz="2000" i="1" dirty="0">
                <a:solidFill>
                  <a:srgbClr val="C00000"/>
                </a:solidFill>
                <a:latin typeface="Calibri Light" panose="020F0302020204030204" pitchFamily="34" charset="0"/>
                <a:cs typeface="Calibri Light" panose="020F0302020204030204" pitchFamily="34" charset="0"/>
              </a:rPr>
              <a:t>et al</a:t>
            </a:r>
            <a:r>
              <a:rPr lang="en-GB" sz="2000" dirty="0">
                <a:solidFill>
                  <a:srgbClr val="C00000"/>
                </a:solidFill>
                <a:latin typeface="Calibri Light" panose="020F0302020204030204" pitchFamily="34" charset="0"/>
                <a:cs typeface="Calibri Light" panose="020F0302020204030204" pitchFamily="34" charset="0"/>
              </a:rPr>
              <a:t>., (2016</a:t>
            </a:r>
            <a:r>
              <a:rPr lang="en-GB" sz="2000" dirty="0" smtClean="0">
                <a:solidFill>
                  <a:srgbClr val="C00000"/>
                </a:solidFill>
                <a:latin typeface="Calibri Light" panose="020F0302020204030204" pitchFamily="34" charset="0"/>
                <a:cs typeface="Calibri Light" panose="020F0302020204030204" pitchFamily="34" charset="0"/>
              </a:rPr>
              <a:t>)</a:t>
            </a:r>
            <a:r>
              <a:rPr lang="en-GB" sz="2000" dirty="0" smtClean="0">
                <a:latin typeface="Calibri Light" panose="020F0302020204030204" pitchFamily="34" charset="0"/>
                <a:cs typeface="Calibri Light" panose="020F0302020204030204" pitchFamily="34" charset="0"/>
              </a:rPr>
              <a:t>, which assumes that...</a:t>
            </a:r>
          </a:p>
          <a:p>
            <a:pPr marL="12700" marR="5080" algn="just">
              <a:lnSpc>
                <a:spcPct val="95700"/>
              </a:lnSpc>
              <a:spcBef>
                <a:spcPts val="209"/>
              </a:spcBef>
            </a:pPr>
            <a:endParaRPr lang="en-GB" sz="2000" dirty="0">
              <a:solidFill>
                <a:srgbClr val="000000"/>
              </a:solidFill>
              <a:latin typeface="Calibri Light" panose="020F0302020204030204" pitchFamily="34" charset="0"/>
              <a:cs typeface="Calibri Light" panose="020F0302020204030204" pitchFamily="34" charset="0"/>
            </a:endParaRPr>
          </a:p>
          <a:p>
            <a:pPr marL="12700" marR="5080" algn="just">
              <a:lnSpc>
                <a:spcPct val="95700"/>
              </a:lnSpc>
              <a:spcBef>
                <a:spcPts val="209"/>
              </a:spcBef>
            </a:pPr>
            <a:r>
              <a:rPr lang="en-GB" sz="2000" b="1" dirty="0" smtClean="0">
                <a:solidFill>
                  <a:srgbClr val="00B050"/>
                </a:solidFill>
                <a:latin typeface="Calibri Light" panose="020F0302020204030204" pitchFamily="34" charset="0"/>
                <a:cs typeface="Calibri Light" panose="020F0302020204030204" pitchFamily="34" charset="0"/>
              </a:rPr>
              <a:t>Production Possibility Frontier (PPF) function</a:t>
            </a:r>
            <a:r>
              <a:rPr lang="en-GB" sz="2000" dirty="0" smtClean="0">
                <a:latin typeface="Calibri Light" panose="020F0302020204030204" pitchFamily="34" charset="0"/>
                <a:cs typeface="Calibri Light" panose="020F0302020204030204" pitchFamily="34" charset="0"/>
              </a:rPr>
              <a:t>, </a:t>
            </a:r>
            <a:r>
              <a:rPr lang="en-GB" sz="2000" dirty="0">
                <a:latin typeface="Calibri Light" panose="020F0302020204030204" pitchFamily="34" charset="0"/>
                <a:cs typeface="Calibri Light" panose="020F0302020204030204" pitchFamily="34" charset="0"/>
              </a:rPr>
              <a:t>of a given economy output in the final-goods </a:t>
            </a:r>
            <a:r>
              <a:rPr lang="en-GB" sz="2000" dirty="0" smtClean="0">
                <a:latin typeface="Calibri Light" panose="020F0302020204030204" pitchFamily="34" charset="0"/>
                <a:cs typeface="Calibri Light" panose="020F0302020204030204" pitchFamily="34" charset="0"/>
              </a:rPr>
              <a:t>sector, </a:t>
            </a:r>
            <a:r>
              <a:rPr lang="en-GB" sz="2000" dirty="0">
                <a:latin typeface="Calibri Light" panose="020F0302020204030204" pitchFamily="34" charset="0"/>
                <a:cs typeface="Calibri Light" panose="020F0302020204030204" pitchFamily="34" charset="0"/>
              </a:rPr>
              <a:t>is derived from the assumption that a single </a:t>
            </a:r>
            <a:r>
              <a:rPr lang="en-GB" sz="2000" dirty="0" smtClean="0">
                <a:latin typeface="Calibri Light" panose="020F0302020204030204" pitchFamily="34" charset="0"/>
                <a:cs typeface="Calibri Light" panose="020F0302020204030204" pitchFamily="34" charset="0"/>
              </a:rPr>
              <a:t>Consumer-Producer chooses </a:t>
            </a:r>
            <a:r>
              <a:rPr lang="en-GB" sz="2000" dirty="0">
                <a:latin typeface="Calibri Light" panose="020F0302020204030204" pitchFamily="34" charset="0"/>
                <a:cs typeface="Calibri Light" panose="020F0302020204030204" pitchFamily="34" charset="0"/>
              </a:rPr>
              <a:t>a utility maximizing output </a:t>
            </a:r>
            <a:r>
              <a:rPr lang="en-GB" sz="2000" dirty="0" smtClean="0">
                <a:latin typeface="Calibri Light" panose="020F0302020204030204" pitchFamily="34" charset="0"/>
                <a:cs typeface="Calibri Light" panose="020F0302020204030204" pitchFamily="34" charset="0"/>
              </a:rPr>
              <a:t>subject </a:t>
            </a:r>
            <a:r>
              <a:rPr lang="en-GB" sz="2000" dirty="0">
                <a:latin typeface="Calibri Light" panose="020F0302020204030204" pitchFamily="34" charset="0"/>
                <a:cs typeface="Calibri Light" panose="020F0302020204030204" pitchFamily="34" charset="0"/>
              </a:rPr>
              <a:t>to the budget constraint and intertemporal welfare, derived as</a:t>
            </a:r>
            <a:r>
              <a:rPr lang="en-GB" sz="2000" dirty="0" smtClean="0">
                <a:latin typeface="Calibri Light" panose="020F0302020204030204" pitchFamily="34" charset="0"/>
                <a:cs typeface="Calibri Light" panose="020F0302020204030204" pitchFamily="34" charset="0"/>
              </a:rPr>
              <a:t>: </a:t>
            </a:r>
            <a:endParaRPr sz="2200" dirty="0">
              <a:latin typeface="Calibri Light" panose="020F0302020204030204" pitchFamily="34" charset="0"/>
              <a:cs typeface="Calibri Light" panose="020F0302020204030204" pitchFamily="34" charset="0"/>
            </a:endParaRPr>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910512006"/>
                  </p:ext>
                </p:extLst>
              </p:nvPr>
            </p:nvGraphicFramePr>
            <p:xfrm>
              <a:off x="469900" y="3552134"/>
              <a:ext cx="9862437" cy="997612"/>
            </p:xfrm>
            <a:graphic>
              <a:graphicData uri="http://schemas.openxmlformats.org/drawingml/2006/table">
                <a:tbl>
                  <a:tblPr firstRow="1" firstCol="1" bandRow="1">
                    <a:tableStyleId>{5C22544A-7EE6-4342-B048-85BDC9FD1C3A}</a:tableStyleId>
                  </a:tblPr>
                  <a:tblGrid>
                    <a:gridCol w="8988426"/>
                    <a:gridCol w="874011"/>
                  </a:tblGrid>
                  <a:tr h="997612">
                    <a:tc>
                      <a:txBody>
                        <a:bodyPr/>
                        <a:lstStyle/>
                        <a:p>
                          <a:pPr>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schemeClr val="tx1"/>
                                        </a:solidFill>
                                        <a:effectLst/>
                                        <a:latin typeface="Cambria Math" panose="02040503050406030204" pitchFamily="18" charset="0"/>
                                      </a:rPr>
                                    </m:ctrlPr>
                                  </m:sSubPr>
                                  <m:e>
                                    <m:r>
                                      <a:rPr lang="en-GB" sz="1800">
                                        <a:solidFill>
                                          <a:schemeClr val="tx1"/>
                                        </a:solidFill>
                                        <a:effectLst/>
                                        <a:latin typeface="Cambria Math" panose="02040503050406030204" pitchFamily="18" charset="0"/>
                                      </a:rPr>
                                      <m:t>𝐸</m:t>
                                    </m:r>
                                  </m:e>
                                  <m:sub>
                                    <m:r>
                                      <a:rPr lang="en-GB" sz="1800">
                                        <a:solidFill>
                                          <a:schemeClr val="tx1"/>
                                        </a:solidFill>
                                        <a:effectLst/>
                                        <a:latin typeface="Cambria Math" panose="02040503050406030204" pitchFamily="18" charset="0"/>
                                      </a:rPr>
                                      <m:t>𝑡</m:t>
                                    </m:r>
                                  </m:sub>
                                </m:sSub>
                                <m:nary>
                                  <m:naryPr>
                                    <m:chr m:val="∑"/>
                                    <m:limLoc m:val="undOvr"/>
                                    <m:ctrlPr>
                                      <a:rPr lang="en-GB" sz="1800" i="1">
                                        <a:solidFill>
                                          <a:schemeClr val="tx1"/>
                                        </a:solidFill>
                                        <a:effectLst/>
                                        <a:latin typeface="Cambria Math" panose="02040503050406030204" pitchFamily="18" charset="0"/>
                                      </a:rPr>
                                    </m:ctrlPr>
                                  </m:naryPr>
                                  <m:sub>
                                    <m:r>
                                      <a:rPr lang="en-GB" sz="1800">
                                        <a:solidFill>
                                          <a:schemeClr val="tx1"/>
                                        </a:solidFill>
                                        <a:effectLst/>
                                        <a:latin typeface="Cambria Math" panose="02040503050406030204" pitchFamily="18" charset="0"/>
                                      </a:rPr>
                                      <m:t>𝑡</m:t>
                                    </m:r>
                                    <m:r>
                                      <a:rPr lang="en-GB" sz="1800">
                                        <a:solidFill>
                                          <a:schemeClr val="tx1"/>
                                        </a:solidFill>
                                        <a:effectLst/>
                                        <a:latin typeface="Cambria Math" panose="02040503050406030204" pitchFamily="18" charset="0"/>
                                      </a:rPr>
                                      <m:t>=0</m:t>
                                    </m:r>
                                  </m:sub>
                                  <m:sup>
                                    <m:r>
                                      <a:rPr lang="en-GB" sz="1800">
                                        <a:solidFill>
                                          <a:schemeClr val="tx1"/>
                                        </a:solidFill>
                                        <a:effectLst/>
                                        <a:latin typeface="Cambria Math" panose="02040503050406030204" pitchFamily="18" charset="0"/>
                                      </a:rPr>
                                      <m:t>ᴕ</m:t>
                                    </m:r>
                                  </m:sup>
                                  <m:e>
                                    <m:sSup>
                                      <m:sSupPr>
                                        <m:ctrlPr>
                                          <a:rPr lang="en-GB" sz="1800" i="1">
                                            <a:solidFill>
                                              <a:schemeClr val="tx1"/>
                                            </a:solidFill>
                                            <a:effectLst/>
                                            <a:latin typeface="Cambria Math" panose="02040503050406030204" pitchFamily="18" charset="0"/>
                                          </a:rPr>
                                        </m:ctrlPr>
                                      </m:sSupPr>
                                      <m:e>
                                        <m:r>
                                          <a:rPr lang="en-GB" sz="1800">
                                            <a:solidFill>
                                              <a:schemeClr val="tx1"/>
                                            </a:solidFill>
                                            <a:effectLst/>
                                            <a:latin typeface="Cambria Math" panose="02040503050406030204" pitchFamily="18" charset="0"/>
                                          </a:rPr>
                                          <m:t>𝛽</m:t>
                                        </m:r>
                                      </m:e>
                                      <m:sup>
                                        <m:r>
                                          <a:rPr lang="en-GB" sz="1800">
                                            <a:solidFill>
                                              <a:schemeClr val="tx1"/>
                                            </a:solidFill>
                                            <a:effectLst/>
                                            <a:latin typeface="Cambria Math" panose="02040503050406030204" pitchFamily="18" charset="0"/>
                                          </a:rPr>
                                          <m:t>𝑡</m:t>
                                        </m:r>
                                      </m:sup>
                                    </m:sSup>
                                    <m:r>
                                      <a:rPr lang="en-GB" sz="1800">
                                        <a:solidFill>
                                          <a:schemeClr val="tx1"/>
                                        </a:solidFill>
                                        <a:effectLst/>
                                        <a:latin typeface="Cambria Math" panose="02040503050406030204" pitchFamily="18" charset="0"/>
                                      </a:rPr>
                                      <m:t>𝑈</m:t>
                                    </m:r>
                                    <m:d>
                                      <m:dPr>
                                        <m:ctrlPr>
                                          <a:rPr lang="en-GB" sz="1800" i="1">
                                            <a:solidFill>
                                              <a:schemeClr val="tx1"/>
                                            </a:solidFill>
                                            <a:effectLst/>
                                            <a:latin typeface="Cambria Math" panose="02040503050406030204" pitchFamily="18" charset="0"/>
                                          </a:rPr>
                                        </m:ctrlPr>
                                      </m:dPr>
                                      <m:e>
                                        <m:sSub>
                                          <m:sSubPr>
                                            <m:ctrlPr>
                                              <a:rPr lang="en-GB" sz="1800" i="1">
                                                <a:solidFill>
                                                  <a:schemeClr val="tx1"/>
                                                </a:solidFill>
                                                <a:effectLst/>
                                                <a:latin typeface="Cambria Math" panose="02040503050406030204" pitchFamily="18" charset="0"/>
                                              </a:rPr>
                                            </m:ctrlPr>
                                          </m:sSubPr>
                                          <m:e>
                                            <m:r>
                                              <a:rPr lang="en-GB" sz="1800">
                                                <a:solidFill>
                                                  <a:schemeClr val="tx1"/>
                                                </a:solidFill>
                                                <a:effectLst/>
                                                <a:latin typeface="Cambria Math" panose="02040503050406030204" pitchFamily="18" charset="0"/>
                                              </a:rPr>
                                              <m:t>𝑌</m:t>
                                            </m:r>
                                          </m:e>
                                          <m:sub>
                                            <m:r>
                                              <a:rPr lang="en-GB" sz="1800">
                                                <a:solidFill>
                                                  <a:schemeClr val="tx1"/>
                                                </a:solidFill>
                                                <a:effectLst/>
                                                <a:latin typeface="Cambria Math" panose="02040503050406030204" pitchFamily="18" charset="0"/>
                                              </a:rPr>
                                              <m:t>𝑡</m:t>
                                            </m:r>
                                          </m:sub>
                                        </m:sSub>
                                      </m:e>
                                    </m:d>
                                  </m:e>
                                </m:nary>
                              </m:oMath>
                            </m:oMathPara>
                          </a14:m>
                          <a:endParaRPr lang="en-GB" sz="1800"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solidFill>
                          <a:schemeClr val="bg1"/>
                        </a:solidFill>
                      </a:tcPr>
                    </a:tc>
                    <a:tc>
                      <a:txBody>
                        <a:bodyPr/>
                        <a:lstStyle/>
                        <a:p>
                          <a:pPr algn="r">
                            <a:lnSpc>
                              <a:spcPct val="107000"/>
                            </a:lnSpc>
                            <a:spcAft>
                              <a:spcPts val="0"/>
                            </a:spcAft>
                          </a:pPr>
                          <a:r>
                            <a:rPr lang="en-GB" sz="2000" b="0" i="1" kern="1200" dirty="0">
                              <a:solidFill>
                                <a:schemeClr val="tx1"/>
                              </a:solidFill>
                              <a:latin typeface="Calibri Light" panose="020F0302020204030204" pitchFamily="34" charset="0"/>
                              <a:ea typeface="+mn-ea"/>
                              <a:cs typeface="Calibri Light" panose="020F0302020204030204" pitchFamily="34" charset="0"/>
                            </a:rPr>
                            <a:t>(1)</a:t>
                          </a:r>
                        </a:p>
                      </a:txBody>
                      <a:tcPr marL="68580" marR="68580" marT="0" marB="0" anchor="ctr">
                        <a:solidFill>
                          <a:schemeClr val="bg1"/>
                        </a:solidFill>
                      </a:tcP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910512006"/>
                  </p:ext>
                </p:extLst>
              </p:nvPr>
            </p:nvGraphicFramePr>
            <p:xfrm>
              <a:off x="469900" y="3552134"/>
              <a:ext cx="9862437" cy="997612"/>
            </p:xfrm>
            <a:graphic>
              <a:graphicData uri="http://schemas.openxmlformats.org/drawingml/2006/table">
                <a:tbl>
                  <a:tblPr firstRow="1" firstCol="1" bandRow="1">
                    <a:tableStyleId>{5C22544A-7EE6-4342-B048-85BDC9FD1C3A}</a:tableStyleId>
                  </a:tblPr>
                  <a:tblGrid>
                    <a:gridCol w="8988426"/>
                    <a:gridCol w="874011"/>
                  </a:tblGrid>
                  <a:tr h="997612">
                    <a:tc>
                      <a:txBody>
                        <a:bodyPr/>
                        <a:lstStyle/>
                        <a:p>
                          <a:endParaRPr lang="en-US"/>
                        </a:p>
                      </a:txBody>
                      <a:tcPr marL="68580" marR="68580" marT="0" marB="0">
                        <a:blipFill rotWithShape="0">
                          <a:blip r:embed="rId3"/>
                          <a:stretch>
                            <a:fillRect l="-68" t="-606" r="-10034" b="-2424"/>
                          </a:stretch>
                        </a:blipFill>
                      </a:tcPr>
                    </a:tc>
                    <a:tc>
                      <a:txBody>
                        <a:bodyPr/>
                        <a:lstStyle/>
                        <a:p>
                          <a:pPr algn="r">
                            <a:lnSpc>
                              <a:spcPct val="107000"/>
                            </a:lnSpc>
                            <a:spcAft>
                              <a:spcPts val="0"/>
                            </a:spcAft>
                          </a:pPr>
                          <a:r>
                            <a:rPr lang="en-GB" sz="2000" b="0" i="1" kern="1200" dirty="0">
                              <a:solidFill>
                                <a:schemeClr val="tx1"/>
                              </a:solidFill>
                              <a:latin typeface="Calibri Light" panose="020F0302020204030204" pitchFamily="34" charset="0"/>
                              <a:ea typeface="+mn-ea"/>
                              <a:cs typeface="Calibri Light" panose="020F0302020204030204" pitchFamily="34" charset="0"/>
                            </a:rPr>
                            <a:t>(1)</a:t>
                          </a:r>
                        </a:p>
                      </a:txBody>
                      <a:tcPr marL="68580" marR="68580" marT="0" marB="0" anchor="ctr">
                        <a:solidFill>
                          <a:schemeClr val="bg1"/>
                        </a:solidFill>
                      </a:tcPr>
                    </a:tc>
                  </a:tr>
                </a:tbl>
              </a:graphicData>
            </a:graphic>
          </p:graphicFrame>
        </mc:Fallback>
      </mc:AlternateContent>
      <p:sp>
        <p:nvSpPr>
          <p:cNvPr id="11" name="object 4"/>
          <p:cNvSpPr txBox="1"/>
          <p:nvPr/>
        </p:nvSpPr>
        <p:spPr>
          <a:xfrm>
            <a:off x="551433" y="4848225"/>
            <a:ext cx="9765285" cy="1271373"/>
          </a:xfrm>
          <a:prstGeom prst="rect">
            <a:avLst/>
          </a:prstGeom>
          <a:solidFill>
            <a:schemeClr val="bg1"/>
          </a:solidFill>
          <a:ln>
            <a:solidFill>
              <a:schemeClr val="bg1"/>
            </a:solidFill>
          </a:ln>
        </p:spPr>
        <p:txBody>
          <a:bodyPr vert="horz" wrap="square" lIns="0" tIns="26669" rIns="0" bIns="0" rtlCol="0">
            <a:spAutoFit/>
          </a:bodyPr>
          <a:lstStyle/>
          <a:p>
            <a:pPr lvl="0" algn="just" eaLnBrk="0" fontAlgn="base" hangingPunct="0">
              <a:spcBef>
                <a:spcPct val="0"/>
              </a:spcBef>
              <a:spcAft>
                <a:spcPct val="0"/>
              </a:spcAft>
            </a:pPr>
            <a:r>
              <a:rPr lang="en-GB" sz="2000" dirty="0" smtClean="0">
                <a:latin typeface="Calibri Light" panose="020F0302020204030204" pitchFamily="34" charset="0"/>
                <a:cs typeface="Calibri Light" panose="020F0302020204030204" pitchFamily="34" charset="0"/>
              </a:rPr>
              <a:t>Where, </a:t>
            </a:r>
            <a:r>
              <a:rPr lang="en-GB" altLang="en-US" sz="2000" b="1" i="1" dirty="0">
                <a:solidFill>
                  <a:srgbClr val="00B0F0"/>
                </a:solidFill>
                <a:latin typeface="Calibri Light" panose="020F0302020204030204" pitchFamily="34" charset="0"/>
                <a:cs typeface="Calibri Light" panose="020F0302020204030204" pitchFamily="34" charset="0"/>
              </a:rPr>
              <a:t>U</a:t>
            </a:r>
            <a:r>
              <a:rPr lang="en-GB" altLang="en-US" sz="2000" dirty="0">
                <a:latin typeface="Calibri Light" panose="020F0302020204030204" pitchFamily="34" charset="0"/>
                <a:cs typeface="Calibri Light" panose="020F0302020204030204" pitchFamily="34" charset="0"/>
              </a:rPr>
              <a:t> is a standard concave period utility function; </a:t>
            </a:r>
            <a:r>
              <a:rPr lang="en-GB" altLang="en-US" sz="2000" b="1" i="1" dirty="0">
                <a:solidFill>
                  <a:srgbClr val="00B0F0"/>
                </a:solidFill>
                <a:latin typeface="Calibri Light" panose="020F0302020204030204" pitchFamily="34" charset="0"/>
                <a:cs typeface="Calibri Light" panose="020F0302020204030204" pitchFamily="34" charset="0"/>
              </a:rPr>
              <a:t>Y</a:t>
            </a:r>
            <a:r>
              <a:rPr lang="en-GB" altLang="en-US" sz="2000" dirty="0">
                <a:latin typeface="Calibri Light" panose="020F0302020204030204" pitchFamily="34" charset="0"/>
                <a:cs typeface="Calibri Light" panose="020F0302020204030204" pitchFamily="34" charset="0"/>
              </a:rPr>
              <a:t> is output at time t; </a:t>
            </a:r>
            <a:r>
              <a:rPr lang="en-GB" altLang="en-US" sz="2000" i="1" dirty="0">
                <a:solidFill>
                  <a:srgbClr val="00B0F0"/>
                </a:solidFill>
                <a:latin typeface="Times New Roman" panose="02020603050405020304" pitchFamily="18" charset="0"/>
                <a:cs typeface="Times New Roman" panose="02020603050405020304" pitchFamily="18" charset="0"/>
              </a:rPr>
              <a:t>β</a:t>
            </a:r>
            <a:r>
              <a:rPr lang="en-GB" altLang="en-US" sz="2000" dirty="0">
                <a:latin typeface="Calibri Light" panose="020F0302020204030204" pitchFamily="34" charset="0"/>
                <a:cs typeface="Calibri Light" panose="020F0302020204030204" pitchFamily="34" charset="0"/>
              </a:rPr>
              <a:t>∈(0,1) is a discount </a:t>
            </a:r>
            <a:r>
              <a:rPr lang="en-GB" altLang="en-US" sz="2000" dirty="0" smtClean="0">
                <a:latin typeface="Calibri Light" panose="020F0302020204030204" pitchFamily="34" charset="0"/>
                <a:cs typeface="Calibri Light" panose="020F0302020204030204" pitchFamily="34" charset="0"/>
              </a:rPr>
              <a:t>factor, and u</a:t>
            </a:r>
            <a:r>
              <a:rPr lang="en-GB" altLang="en-US" sz="2000" dirty="0" smtClean="0">
                <a:latin typeface="Calibri Light" panose="020F0302020204030204" pitchFamily="34" charset="0"/>
                <a:ea typeface="Times New Roman" panose="02020603050405020304" pitchFamily="18" charset="0"/>
                <a:cs typeface="Calibri Light" panose="020F0302020204030204" pitchFamily="34" charset="0"/>
              </a:rPr>
              <a:t>nder </a:t>
            </a:r>
            <a:r>
              <a:rPr lang="en-GB" altLang="en-US" sz="2000" dirty="0">
                <a:latin typeface="Calibri Light" panose="020F0302020204030204" pitchFamily="34" charset="0"/>
                <a:ea typeface="Times New Roman" panose="02020603050405020304" pitchFamily="18" charset="0"/>
                <a:cs typeface="Calibri Light" panose="020F0302020204030204" pitchFamily="34" charset="0"/>
              </a:rPr>
              <a:t>the </a:t>
            </a:r>
            <a:r>
              <a:rPr lang="en-GB" altLang="en-US" sz="2000" dirty="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climate change and resource scarcity assumption</a:t>
            </a:r>
            <a:r>
              <a:rPr lang="en-GB" altLang="en-US" sz="2000" dirty="0">
                <a:latin typeface="Calibri Light" panose="020F0302020204030204" pitchFamily="34" charset="0"/>
                <a:ea typeface="Times New Roman" panose="02020603050405020304" pitchFamily="18" charset="0"/>
                <a:cs typeface="Calibri Light" panose="020F0302020204030204" pitchFamily="34" charset="0"/>
              </a:rPr>
              <a:t>, </a:t>
            </a:r>
            <a:r>
              <a:rPr lang="en-GB" altLang="en-US" sz="2000" dirty="0">
                <a:solidFill>
                  <a:srgbClr val="00B050"/>
                </a:solidFill>
                <a:latin typeface="Calibri Light" panose="020F0302020204030204" pitchFamily="34" charset="0"/>
                <a:ea typeface="Times New Roman" panose="02020603050405020304" pitchFamily="18" charset="0"/>
                <a:cs typeface="Calibri Light" panose="020F0302020204030204" pitchFamily="34" charset="0"/>
              </a:rPr>
              <a:t>PPF function </a:t>
            </a:r>
            <a:r>
              <a:rPr lang="en-GB" altLang="en-US" sz="2000" dirty="0">
                <a:latin typeface="Calibri Light" panose="020F0302020204030204" pitchFamily="34" charset="0"/>
                <a:ea typeface="Times New Roman" panose="02020603050405020304" pitchFamily="18" charset="0"/>
                <a:cs typeface="Calibri Light" panose="020F0302020204030204" pitchFamily="34" charset="0"/>
              </a:rPr>
              <a:t>of a growth economy inhabited is given by:</a:t>
            </a:r>
          </a:p>
          <a:p>
            <a:pPr marL="12700" marR="5080" algn="just">
              <a:lnSpc>
                <a:spcPct val="95700"/>
              </a:lnSpc>
              <a:spcBef>
                <a:spcPts val="209"/>
              </a:spcBef>
            </a:pPr>
            <a:endParaRPr lang="en-GB" sz="2000" dirty="0">
              <a:solidFill>
                <a:srgbClr val="000000"/>
              </a:solidFill>
              <a:latin typeface="Futura Lt BT" panose="020B0402020204020303" pitchFamily="34" charset="0"/>
              <a:cs typeface="Arial" panose="020B0604020202020204" pitchFamily="34" charset="0"/>
            </a:endParaRPr>
          </a:p>
        </p:txBody>
      </p:sp>
      <mc:AlternateContent xmlns:mc="http://schemas.openxmlformats.org/markup-compatibility/2006" xmlns:a14="http://schemas.microsoft.com/office/drawing/2010/main">
        <mc:Choice Requires="a14">
          <p:graphicFrame>
            <p:nvGraphicFramePr>
              <p:cNvPr id="12" name="Table 11"/>
              <p:cNvGraphicFramePr>
                <a:graphicFrameLocks noGrp="1"/>
              </p:cNvGraphicFramePr>
              <p:nvPr>
                <p:extLst>
                  <p:ext uri="{D42A27DB-BD31-4B8C-83A1-F6EECF244321}">
                    <p14:modId xmlns:p14="http://schemas.microsoft.com/office/powerpoint/2010/main" val="2348747079"/>
                  </p:ext>
                </p:extLst>
              </p:nvPr>
            </p:nvGraphicFramePr>
            <p:xfrm>
              <a:off x="393700" y="5980853"/>
              <a:ext cx="9938637" cy="997612"/>
            </p:xfrm>
            <a:graphic>
              <a:graphicData uri="http://schemas.openxmlformats.org/drawingml/2006/table">
                <a:tbl>
                  <a:tblPr firstRow="1" firstCol="1" bandRow="1">
                    <a:tableStyleId>{5C22544A-7EE6-4342-B048-85BDC9FD1C3A}</a:tableStyleId>
                  </a:tblPr>
                  <a:tblGrid>
                    <a:gridCol w="9057873"/>
                    <a:gridCol w="880764"/>
                  </a:tblGrid>
                  <a:tr h="997612">
                    <a:tc>
                      <a:txBody>
                        <a:bodyPr/>
                        <a:lstStyle/>
                        <a:p>
                          <a:pPr>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schemeClr val="tx1"/>
                                        </a:solidFill>
                                        <a:effectLst/>
                                        <a:latin typeface="Cambria Math" panose="02040503050406030204" pitchFamily="18" charset="0"/>
                                      </a:rPr>
                                    </m:ctrlPr>
                                  </m:sSubPr>
                                  <m:e>
                                    <m:r>
                                      <a:rPr lang="en-GB" sz="1800">
                                        <a:solidFill>
                                          <a:schemeClr val="tx1"/>
                                        </a:solidFill>
                                        <a:effectLst/>
                                        <a:latin typeface="Cambria Math" panose="02040503050406030204" pitchFamily="18" charset="0"/>
                                      </a:rPr>
                                      <m:t>𝐸</m:t>
                                    </m:r>
                                  </m:e>
                                  <m:sub>
                                    <m:r>
                                      <a:rPr lang="en-GB" sz="1800">
                                        <a:solidFill>
                                          <a:schemeClr val="tx1"/>
                                        </a:solidFill>
                                        <a:effectLst/>
                                        <a:latin typeface="Cambria Math" panose="02040503050406030204" pitchFamily="18" charset="0"/>
                                      </a:rPr>
                                      <m:t>𝑡</m:t>
                                    </m:r>
                                  </m:sub>
                                </m:sSub>
                                <m:nary>
                                  <m:naryPr>
                                    <m:chr m:val="∑"/>
                                    <m:limLoc m:val="undOvr"/>
                                    <m:ctrlPr>
                                      <a:rPr lang="en-GB" sz="1800" i="1">
                                        <a:solidFill>
                                          <a:schemeClr val="tx1"/>
                                        </a:solidFill>
                                        <a:effectLst/>
                                        <a:latin typeface="Cambria Math" panose="02040503050406030204" pitchFamily="18" charset="0"/>
                                      </a:rPr>
                                    </m:ctrlPr>
                                  </m:naryPr>
                                  <m:sub>
                                    <m:r>
                                      <a:rPr lang="en-GB" sz="1800">
                                        <a:solidFill>
                                          <a:schemeClr val="tx1"/>
                                        </a:solidFill>
                                        <a:effectLst/>
                                        <a:latin typeface="Cambria Math" panose="02040503050406030204" pitchFamily="18" charset="0"/>
                                      </a:rPr>
                                      <m:t>𝑡</m:t>
                                    </m:r>
                                    <m:r>
                                      <a:rPr lang="en-GB" sz="1800">
                                        <a:solidFill>
                                          <a:schemeClr val="tx1"/>
                                        </a:solidFill>
                                        <a:effectLst/>
                                        <a:latin typeface="Cambria Math" panose="02040503050406030204" pitchFamily="18" charset="0"/>
                                      </a:rPr>
                                      <m:t>=0</m:t>
                                    </m:r>
                                  </m:sub>
                                  <m:sup>
                                    <m:r>
                                      <a:rPr lang="en-GB" sz="1800">
                                        <a:solidFill>
                                          <a:schemeClr val="tx1"/>
                                        </a:solidFill>
                                        <a:effectLst/>
                                        <a:latin typeface="Cambria Math" panose="02040503050406030204" pitchFamily="18" charset="0"/>
                                      </a:rPr>
                                      <m:t>ᴕ</m:t>
                                    </m:r>
                                  </m:sup>
                                  <m:e>
                                    <m:sSup>
                                      <m:sSupPr>
                                        <m:ctrlPr>
                                          <a:rPr lang="en-GB" sz="1800" i="1">
                                            <a:solidFill>
                                              <a:schemeClr val="tx1"/>
                                            </a:solidFill>
                                            <a:effectLst/>
                                            <a:latin typeface="Cambria Math" panose="02040503050406030204" pitchFamily="18" charset="0"/>
                                          </a:rPr>
                                        </m:ctrlPr>
                                      </m:sSupPr>
                                      <m:e>
                                        <m:r>
                                          <a:rPr lang="en-GB" sz="1800">
                                            <a:solidFill>
                                              <a:schemeClr val="tx1"/>
                                            </a:solidFill>
                                            <a:effectLst/>
                                            <a:latin typeface="Cambria Math" panose="02040503050406030204" pitchFamily="18" charset="0"/>
                                          </a:rPr>
                                          <m:t>𝛽</m:t>
                                        </m:r>
                                      </m:e>
                                      <m:sup>
                                        <m:r>
                                          <a:rPr lang="en-GB" sz="1800">
                                            <a:solidFill>
                                              <a:schemeClr val="tx1"/>
                                            </a:solidFill>
                                            <a:effectLst/>
                                            <a:latin typeface="Cambria Math" panose="02040503050406030204" pitchFamily="18" charset="0"/>
                                          </a:rPr>
                                          <m:t>𝑡</m:t>
                                        </m:r>
                                      </m:sup>
                                    </m:sSup>
                                    <m:r>
                                      <a:rPr lang="en-GB" sz="1800">
                                        <a:solidFill>
                                          <a:schemeClr val="tx1"/>
                                        </a:solidFill>
                                        <a:effectLst/>
                                        <a:latin typeface="Cambria Math" panose="02040503050406030204" pitchFamily="18" charset="0"/>
                                      </a:rPr>
                                      <m:t>𝑈</m:t>
                                    </m:r>
                                    <m:d>
                                      <m:dPr>
                                        <m:ctrlPr>
                                          <a:rPr lang="en-GB" sz="1800" i="1">
                                            <a:solidFill>
                                              <a:schemeClr val="tx1"/>
                                            </a:solidFill>
                                            <a:effectLst/>
                                            <a:latin typeface="Cambria Math" panose="02040503050406030204" pitchFamily="18" charset="0"/>
                                          </a:rPr>
                                        </m:ctrlPr>
                                      </m:dPr>
                                      <m:e>
                                        <m:sSub>
                                          <m:sSubPr>
                                            <m:ctrlPr>
                                              <a:rPr lang="en-GB" sz="1800" i="1">
                                                <a:solidFill>
                                                  <a:schemeClr val="tx1"/>
                                                </a:solidFill>
                                                <a:effectLst/>
                                                <a:latin typeface="Cambria Math" panose="02040503050406030204" pitchFamily="18" charset="0"/>
                                              </a:rPr>
                                            </m:ctrlPr>
                                          </m:sSubPr>
                                          <m:e>
                                            <m:r>
                                              <a:rPr lang="en-GB" sz="1800">
                                                <a:solidFill>
                                                  <a:schemeClr val="tx1"/>
                                                </a:solidFill>
                                                <a:effectLst/>
                                                <a:latin typeface="Cambria Math" panose="02040503050406030204" pitchFamily="18" charset="0"/>
                                              </a:rPr>
                                              <m:t>𝑌</m:t>
                                            </m:r>
                                          </m:e>
                                          <m:sub>
                                            <m:r>
                                              <a:rPr lang="en-GB" sz="1800">
                                                <a:solidFill>
                                                  <a:schemeClr val="tx1"/>
                                                </a:solidFill>
                                                <a:effectLst/>
                                                <a:latin typeface="Cambria Math" panose="02040503050406030204" pitchFamily="18" charset="0"/>
                                              </a:rPr>
                                              <m:t>𝑡</m:t>
                                            </m:r>
                                          </m:sub>
                                        </m:sSub>
                                        <m:r>
                                          <a:rPr lang="en-GB" sz="1800" b="1" i="0" smtClean="0">
                                            <a:solidFill>
                                              <a:schemeClr val="tx1"/>
                                            </a:solidFill>
                                            <a:effectLst/>
                                            <a:latin typeface="Cambria Math" panose="02040503050406030204" pitchFamily="18" charset="0"/>
                                          </a:rPr>
                                          <m:t>,</m:t>
                                        </m:r>
                                        <m:sSub>
                                          <m:sSubPr>
                                            <m:ctrlPr>
                                              <a:rPr lang="en-GB" sz="1800" i="1" smtClean="0">
                                                <a:solidFill>
                                                  <a:srgbClr val="0033CC"/>
                                                </a:solidFill>
                                                <a:effectLst/>
                                                <a:latin typeface="Cambria Math" panose="02040503050406030204" pitchFamily="18" charset="0"/>
                                              </a:rPr>
                                            </m:ctrlPr>
                                          </m:sSubPr>
                                          <m:e>
                                            <m:r>
                                              <a:rPr lang="en-GB" sz="1800" b="1" i="1" smtClean="0">
                                                <a:solidFill>
                                                  <a:srgbClr val="0033CC"/>
                                                </a:solidFill>
                                                <a:effectLst/>
                                                <a:latin typeface="Cambria Math" panose="02040503050406030204" pitchFamily="18" charset="0"/>
                                              </a:rPr>
                                              <m:t>𝑫</m:t>
                                            </m:r>
                                          </m:e>
                                          <m:sub>
                                            <m:r>
                                              <a:rPr lang="en-GB" sz="1800">
                                                <a:solidFill>
                                                  <a:srgbClr val="0033CC"/>
                                                </a:solidFill>
                                                <a:effectLst/>
                                                <a:latin typeface="Cambria Math" panose="02040503050406030204" pitchFamily="18" charset="0"/>
                                              </a:rPr>
                                              <m:t>𝑡</m:t>
                                            </m:r>
                                          </m:sub>
                                        </m:sSub>
                                      </m:e>
                                    </m:d>
                                  </m:e>
                                </m:nary>
                              </m:oMath>
                            </m:oMathPara>
                          </a14:m>
                          <a:endParaRPr lang="en-GB" sz="1800"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solidFill>
                          <a:schemeClr val="bg1"/>
                        </a:solidFill>
                      </a:tcPr>
                    </a:tc>
                    <a:tc>
                      <a:txBody>
                        <a:bodyPr/>
                        <a:lstStyle/>
                        <a:p>
                          <a:pPr algn="r">
                            <a:lnSpc>
                              <a:spcPct val="107000"/>
                            </a:lnSpc>
                            <a:spcAft>
                              <a:spcPts val="0"/>
                            </a:spcAft>
                          </a:pPr>
                          <a:r>
                            <a:rPr lang="en-GB" sz="2000" b="0" i="1" kern="1200" dirty="0" smtClean="0">
                              <a:solidFill>
                                <a:schemeClr val="tx1"/>
                              </a:solidFill>
                              <a:latin typeface="Calibri Light" panose="020F0302020204030204" pitchFamily="34" charset="0"/>
                              <a:ea typeface="+mn-ea"/>
                              <a:cs typeface="Calibri Light" panose="020F0302020204030204" pitchFamily="34" charset="0"/>
                            </a:rPr>
                            <a:t>(2)</a:t>
                          </a:r>
                          <a:endParaRPr lang="en-GB" sz="2000" b="0" i="1" kern="1200" dirty="0">
                            <a:solidFill>
                              <a:schemeClr val="tx1"/>
                            </a:solidFill>
                            <a:latin typeface="Calibri Light" panose="020F0302020204030204" pitchFamily="34" charset="0"/>
                            <a:ea typeface="+mn-ea"/>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12" name="Table 11"/>
              <p:cNvGraphicFramePr>
                <a:graphicFrameLocks noGrp="1"/>
              </p:cNvGraphicFramePr>
              <p:nvPr>
                <p:extLst>
                  <p:ext uri="{D42A27DB-BD31-4B8C-83A1-F6EECF244321}">
                    <p14:modId xmlns:p14="http://schemas.microsoft.com/office/powerpoint/2010/main" val="2348747079"/>
                  </p:ext>
                </p:extLst>
              </p:nvPr>
            </p:nvGraphicFramePr>
            <p:xfrm>
              <a:off x="393700" y="5980853"/>
              <a:ext cx="9938637" cy="997612"/>
            </p:xfrm>
            <a:graphic>
              <a:graphicData uri="http://schemas.openxmlformats.org/drawingml/2006/table">
                <a:tbl>
                  <a:tblPr firstRow="1" firstCol="1" bandRow="1">
                    <a:tableStyleId>{5C22544A-7EE6-4342-B048-85BDC9FD1C3A}</a:tableStyleId>
                  </a:tblPr>
                  <a:tblGrid>
                    <a:gridCol w="9057873"/>
                    <a:gridCol w="880764"/>
                  </a:tblGrid>
                  <a:tr h="997612">
                    <a:tc>
                      <a:txBody>
                        <a:bodyPr/>
                        <a:lstStyle/>
                        <a:p>
                          <a:endParaRPr lang="en-US"/>
                        </a:p>
                      </a:txBody>
                      <a:tcPr marL="68580" marR="68580" marT="0" marB="0">
                        <a:blipFill rotWithShape="0">
                          <a:blip r:embed="rId4"/>
                          <a:stretch>
                            <a:fillRect l="-67" t="-610" r="-10094" b="-2439"/>
                          </a:stretch>
                        </a:blipFill>
                      </a:tcPr>
                    </a:tc>
                    <a:tc>
                      <a:txBody>
                        <a:bodyPr/>
                        <a:lstStyle/>
                        <a:p>
                          <a:pPr algn="r">
                            <a:lnSpc>
                              <a:spcPct val="107000"/>
                            </a:lnSpc>
                            <a:spcAft>
                              <a:spcPts val="0"/>
                            </a:spcAft>
                          </a:pPr>
                          <a:r>
                            <a:rPr lang="en-GB" sz="2000" b="0" i="1" kern="1200" dirty="0" smtClean="0">
                              <a:solidFill>
                                <a:schemeClr val="tx1"/>
                              </a:solidFill>
                              <a:latin typeface="Calibri Light" panose="020F0302020204030204" pitchFamily="34" charset="0"/>
                              <a:ea typeface="+mn-ea"/>
                              <a:cs typeface="Calibri Light" panose="020F0302020204030204" pitchFamily="34" charset="0"/>
                            </a:rPr>
                            <a:t>(2)</a:t>
                          </a:r>
                          <a:endParaRPr lang="en-GB" sz="2000" b="0" i="1" kern="1200" dirty="0">
                            <a:solidFill>
                              <a:schemeClr val="tx1"/>
                            </a:solidFill>
                            <a:latin typeface="Calibri Light" panose="020F0302020204030204" pitchFamily="34" charset="0"/>
                            <a:ea typeface="+mn-ea"/>
                            <a:cs typeface="Calibri Light" panose="020F0302020204030204" pitchFamily="34" charset="0"/>
                          </a:endParaRPr>
                        </a:p>
                      </a:txBody>
                      <a:tcPr marL="68580" marR="68580" marT="0" marB="0" anchor="ctr">
                        <a:solidFill>
                          <a:schemeClr val="bg1"/>
                        </a:solidFill>
                      </a:tcPr>
                    </a:tc>
                  </a:tr>
                </a:tbl>
              </a:graphicData>
            </a:graphic>
          </p:graphicFrame>
        </mc:Fallback>
      </mc:AlternateContent>
    </p:spTree>
    <p:extLst>
      <p:ext uri="{BB962C8B-B14F-4D97-AF65-F5344CB8AC3E}">
        <p14:creationId xmlns:p14="http://schemas.microsoft.com/office/powerpoint/2010/main" val="40320130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8</a:t>
            </a:fld>
            <a:r>
              <a:rPr spc="-45" dirty="0"/>
              <a:t> </a:t>
            </a:r>
            <a:r>
              <a:rPr spc="-35" dirty="0"/>
              <a:t>of</a:t>
            </a:r>
            <a:r>
              <a:rPr spc="-50" dirty="0"/>
              <a:t> </a:t>
            </a:r>
            <a:r>
              <a:rPr spc="35" dirty="0" smtClean="0"/>
              <a:t>2</a:t>
            </a:r>
            <a:r>
              <a:rPr lang="en-GB" spc="35" dirty="0" smtClean="0"/>
              <a:t>5</a:t>
            </a:r>
            <a:endParaRPr spc="35" dirty="0"/>
          </a:p>
        </p:txBody>
      </p:sp>
      <p:sp>
        <p:nvSpPr>
          <p:cNvPr id="9" name="object 4"/>
          <p:cNvSpPr txBox="1"/>
          <p:nvPr/>
        </p:nvSpPr>
        <p:spPr>
          <a:xfrm>
            <a:off x="521769" y="781907"/>
            <a:ext cx="9817987" cy="292836"/>
          </a:xfrm>
          <a:prstGeom prst="rect">
            <a:avLst/>
          </a:prstGeom>
          <a:solidFill>
            <a:schemeClr val="bg1"/>
          </a:solidFill>
          <a:ln>
            <a:solidFill>
              <a:schemeClr val="bg1"/>
            </a:solidFill>
          </a:ln>
        </p:spPr>
        <p:txBody>
          <a:bodyPr vert="horz" wrap="square" lIns="0" tIns="26669" rIns="0" bIns="0" rtlCol="0">
            <a:spAutoFit/>
          </a:bodyPr>
          <a:lstStyle/>
          <a:p>
            <a:pPr marL="12700" marR="5080" algn="just">
              <a:lnSpc>
                <a:spcPct val="95700"/>
              </a:lnSpc>
              <a:spcBef>
                <a:spcPts val="209"/>
              </a:spcBef>
            </a:pP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and </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w</a:t>
            </a:r>
            <a:r>
              <a:rPr lang="en-GB" altLang="en-US"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ith a feasibility budget and resource constraint in the final-goods sector, </a:t>
            </a:r>
            <a:r>
              <a:rPr lang="en-GB" altLang="en-US" dirty="0">
                <a:solidFill>
                  <a:srgbClr val="00B050"/>
                </a:solidFill>
                <a:latin typeface="Calibri Light" panose="020F0302020204030204" pitchFamily="34" charset="0"/>
                <a:ea typeface="Calibri" panose="020F0502020204030204" pitchFamily="34" charset="0"/>
                <a:cs typeface="Calibri Light" panose="020F0302020204030204" pitchFamily="34" charset="0"/>
              </a:rPr>
              <a:t>PPF function </a:t>
            </a:r>
            <a:r>
              <a:rPr lang="en-GB" altLang="en-US"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takes the form</a:t>
            </a:r>
            <a:r>
              <a:rPr lang="en-GB" altLang="en-US"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a:t>
            </a:r>
            <a:endParaRPr lang="en-GB" sz="2000" dirty="0">
              <a:latin typeface="Calibri Light" panose="020F0302020204030204" pitchFamily="34" charset="0"/>
              <a:cs typeface="Calibri Light" panose="020F0302020204030204" pitchFamily="34" charset="0"/>
            </a:endParaRPr>
          </a:p>
        </p:txBody>
      </p:sp>
      <mc:AlternateContent xmlns:mc="http://schemas.openxmlformats.org/markup-compatibility/2006" xmlns:a14="http://schemas.microsoft.com/office/drawing/2010/main">
        <mc:Choice Requires="a14">
          <p:graphicFrame>
            <p:nvGraphicFramePr>
              <p:cNvPr id="12" name="Table 11"/>
              <p:cNvGraphicFramePr>
                <a:graphicFrameLocks noGrp="1"/>
              </p:cNvGraphicFramePr>
              <p:nvPr>
                <p:extLst>
                  <p:ext uri="{D42A27DB-BD31-4B8C-83A1-F6EECF244321}">
                    <p14:modId xmlns:p14="http://schemas.microsoft.com/office/powerpoint/2010/main" val="4207011591"/>
                  </p:ext>
                </p:extLst>
              </p:nvPr>
            </p:nvGraphicFramePr>
            <p:xfrm>
              <a:off x="565276" y="1282423"/>
              <a:ext cx="9751442" cy="306451"/>
            </p:xfrm>
            <a:graphic>
              <a:graphicData uri="http://schemas.openxmlformats.org/drawingml/2006/table">
                <a:tbl>
                  <a:tblPr firstRow="1" firstCol="1" bandRow="1">
                    <a:tableStyleId>{5C22544A-7EE6-4342-B048-85BDC9FD1C3A}</a:tableStyleId>
                  </a:tblPr>
                  <a:tblGrid>
                    <a:gridCol w="8887267"/>
                    <a:gridCol w="864175"/>
                  </a:tblGrid>
                  <a:tr h="0">
                    <a:tc>
                      <a:txBody>
                        <a:bodyPr/>
                        <a:lstStyle/>
                        <a:p>
                          <a:pPr algn="ctr">
                            <a:lnSpc>
                              <a:spcPct val="107000"/>
                            </a:lnSpc>
                            <a:spcAft>
                              <a:spcPts val="0"/>
                            </a:spcAft>
                          </a:pPr>
                          <a14:m>
                            <m:oMath xmlns:m="http://schemas.openxmlformats.org/officeDocument/2006/math">
                              <m:sSub>
                                <m:sSubPr>
                                  <m:ctrlPr>
                                    <a:rPr lang="en-GB" sz="1800" b="0" i="1" smtClean="0">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𝑌</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𝐾</m:t>
                                  </m:r>
                                </m:e>
                                <m:sub>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+1</m:t>
                                  </m:r>
                                </m:sub>
                              </m:sSub>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𝐿</m:t>
                                  </m:r>
                                </m:e>
                                <m:sub>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+1</m:t>
                                  </m:r>
                                </m:sub>
                              </m:sSub>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𝛼</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𝐾</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d>
                                <m:dPr>
                                  <m:ctrlPr>
                                    <a:rPr lang="en-GB" sz="1800" b="0" i="1">
                                      <a:solidFill>
                                        <a:schemeClr val="tx1"/>
                                      </a:solidFill>
                                      <a:effectLst/>
                                      <a:latin typeface="Cambria Math" panose="02040503050406030204" pitchFamily="18" charset="0"/>
                                    </a:rPr>
                                  </m:ctrlPr>
                                </m:dPr>
                                <m:e>
                                  <m:r>
                                    <a:rPr lang="en-GB" sz="1800" b="0" i="1">
                                      <a:solidFill>
                                        <a:schemeClr val="tx1"/>
                                      </a:solidFill>
                                      <a:effectLst/>
                                      <a:latin typeface="Cambria Math" panose="02040503050406030204" pitchFamily="18" charset="0"/>
                                    </a:rPr>
                                    <m:t>1−</m:t>
                                  </m:r>
                                  <m:r>
                                    <a:rPr lang="en-GB" sz="1800" b="0" i="1">
                                      <a:solidFill>
                                        <a:schemeClr val="tx1"/>
                                      </a:solidFill>
                                      <a:effectLst/>
                                      <a:latin typeface="Cambria Math" panose="02040503050406030204" pitchFamily="18" charset="0"/>
                                    </a:rPr>
                                    <m:t>𝛼</m:t>
                                  </m:r>
                                </m:e>
                              </m:d>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𝐿</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r>
                                <a:rPr lang="en-GB" sz="1800" b="0" i="1" smtClean="0">
                                  <a:solidFill>
                                    <a:schemeClr val="tx1"/>
                                  </a:solidFill>
                                  <a:effectLst/>
                                  <a:latin typeface="Cambria Math" panose="02040503050406030204" pitchFamily="18" charset="0"/>
                                </a:rPr>
                                <m:t>𝑓</m:t>
                              </m:r>
                            </m:oMath>
                          </a14:m>
                          <a:r>
                            <a:rPr lang="en-GB" sz="1800" b="0" i="1" dirty="0">
                              <a:solidFill>
                                <a:schemeClr val="tx1"/>
                              </a:solidFill>
                              <a:effectLst/>
                            </a:rPr>
                            <a:t>(</a:t>
                          </a:r>
                          <a14:m>
                            <m:oMath xmlns:m="http://schemas.openxmlformats.org/officeDocument/2006/math">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𝐾</m:t>
                                  </m:r>
                                </m:e>
                                <m:sub>
                                  <m:r>
                                    <a:rPr lang="en-GB" sz="1800" b="0" i="1">
                                      <a:solidFill>
                                        <a:schemeClr val="tx1"/>
                                      </a:solidFill>
                                      <a:effectLst/>
                                      <a:latin typeface="Cambria Math" panose="02040503050406030204" pitchFamily="18" charset="0"/>
                                    </a:rPr>
                                    <m:t>0,</m:t>
                                  </m:r>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 </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𝐿</m:t>
                                  </m:r>
                                </m:e>
                                <m:sub>
                                  <m:r>
                                    <a:rPr lang="en-GB" sz="1800" b="0" i="1">
                                      <a:solidFill>
                                        <a:schemeClr val="tx1"/>
                                      </a:solidFill>
                                      <a:effectLst/>
                                      <a:latin typeface="Cambria Math" panose="02040503050406030204" pitchFamily="18" charset="0"/>
                                    </a:rPr>
                                    <m:t>0,</m:t>
                                  </m:r>
                                  <m:r>
                                    <a:rPr lang="en-GB" sz="1800" b="0" i="1">
                                      <a:solidFill>
                                        <a:schemeClr val="tx1"/>
                                      </a:solidFill>
                                      <a:effectLst/>
                                      <a:latin typeface="Cambria Math" panose="02040503050406030204" pitchFamily="18" charset="0"/>
                                    </a:rPr>
                                    <m:t>𝑡</m:t>
                                  </m:r>
                                </m:sub>
                              </m:sSub>
                            </m:oMath>
                          </a14:m>
                          <a:r>
                            <a:rPr lang="en-GB" sz="1800" b="0" i="1" dirty="0">
                              <a:solidFill>
                                <a:schemeClr val="tx1"/>
                              </a:solidFill>
                              <a:effectLst/>
                            </a:rPr>
                            <a:t>,</a:t>
                          </a:r>
                          <a14:m>
                            <m:oMath xmlns:m="http://schemas.openxmlformats.org/officeDocument/2006/math">
                              <m:r>
                                <a:rPr lang="en-GB" sz="1800" b="0" i="1">
                                  <a:solidFill>
                                    <a:schemeClr val="tx1"/>
                                  </a:solidFill>
                                  <a:effectLst/>
                                  <a:latin typeface="Cambria Math" panose="02040503050406030204" pitchFamily="18" charset="0"/>
                                </a:rPr>
                                <m:t> </m:t>
                              </m:r>
                              <m:sSub>
                                <m:sSubPr>
                                  <m:ctrlPr>
                                    <a:rPr lang="en-GB" sz="1800" b="0" i="1" smtClean="0">
                                      <a:solidFill>
                                        <a:srgbClr val="00B050"/>
                                      </a:solidFill>
                                      <a:effectLst/>
                                      <a:latin typeface="Cambria Math" panose="02040503050406030204" pitchFamily="18" charset="0"/>
                                    </a:rPr>
                                  </m:ctrlPr>
                                </m:sSubPr>
                                <m:e>
                                  <m:r>
                                    <a:rPr lang="en-GB" sz="1800" b="0" i="1" smtClean="0">
                                      <a:solidFill>
                                        <a:srgbClr val="00B050"/>
                                      </a:solidFill>
                                      <a:effectLst/>
                                      <a:latin typeface="Cambria Math" panose="02040503050406030204" pitchFamily="18" charset="0"/>
                                    </a:rPr>
                                    <m:t>𝐹</m:t>
                                  </m:r>
                                </m:e>
                                <m:sub>
                                  <m:r>
                                    <a:rPr lang="en-GB" sz="1800" b="0" i="1">
                                      <a:solidFill>
                                        <a:srgbClr val="00B050"/>
                                      </a:solidFill>
                                      <a:effectLst/>
                                      <a:latin typeface="Cambria Math" panose="02040503050406030204" pitchFamily="18" charset="0"/>
                                    </a:rPr>
                                    <m:t>0,</m:t>
                                  </m:r>
                                  <m:r>
                                    <a:rPr lang="en-GB" sz="1800" b="0" i="1">
                                      <a:solidFill>
                                        <a:srgbClr val="00B050"/>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sSub>
                                <m:sSubPr>
                                  <m:ctrlPr>
                                    <a:rPr lang="en-GB" sz="1800" b="0" i="1" smtClean="0">
                                      <a:solidFill>
                                        <a:srgbClr val="0033CC"/>
                                      </a:solidFill>
                                      <a:effectLst/>
                                      <a:latin typeface="Cambria Math" panose="02040503050406030204" pitchFamily="18" charset="0"/>
                                    </a:rPr>
                                  </m:ctrlPr>
                                </m:sSubPr>
                                <m:e>
                                  <m:r>
                                    <a:rPr lang="en-GB" sz="1800" b="0" i="1">
                                      <a:solidFill>
                                        <a:srgbClr val="0033CC"/>
                                      </a:solidFill>
                                      <a:effectLst/>
                                      <a:latin typeface="Cambria Math" panose="02040503050406030204" pitchFamily="18" charset="0"/>
                                    </a:rPr>
                                    <m:t>𝐷</m:t>
                                  </m:r>
                                </m:e>
                                <m:sub>
                                  <m:r>
                                    <a:rPr lang="en-GB" sz="1800" b="0" i="1" smtClean="0">
                                      <a:solidFill>
                                        <a:srgbClr val="0033CC"/>
                                      </a:solidFill>
                                      <a:effectLst/>
                                      <a:latin typeface="Cambria Math" panose="02040503050406030204" pitchFamily="18" charset="0"/>
                                    </a:rPr>
                                    <m:t>0,</m:t>
                                  </m:r>
                                  <m:r>
                                    <a:rPr lang="en-GB" sz="1800" b="0" i="1">
                                      <a:solidFill>
                                        <a:srgbClr val="0033CC"/>
                                      </a:solidFill>
                                      <a:effectLst/>
                                      <a:latin typeface="Cambria Math" panose="02040503050406030204" pitchFamily="18" charset="0"/>
                                    </a:rPr>
                                    <m:t>𝑡</m:t>
                                  </m:r>
                                </m:sub>
                              </m:sSub>
                            </m:oMath>
                          </a14:m>
                          <a:r>
                            <a:rPr lang="en-GB" sz="1800" b="0" i="1" dirty="0">
                              <a:solidFill>
                                <a:schemeClr val="tx1"/>
                              </a:solidFill>
                              <a:effectLst/>
                            </a:rPr>
                            <a:t>)</a:t>
                          </a:r>
                          <a:endParaRPr lang="en-GB" sz="1800" b="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ea typeface="+mn-ea"/>
                              <a:cs typeface="Calibri Light" panose="020F0302020204030204" pitchFamily="34" charset="0"/>
                            </a:rPr>
                            <a:t>(3)</a:t>
                          </a:r>
                        </a:p>
                      </a:txBody>
                      <a:tcPr marL="68580" marR="68580" marT="0" marB="0">
                        <a:solidFill>
                          <a:schemeClr val="bg1"/>
                        </a:solidFill>
                      </a:tcPr>
                    </a:tc>
                  </a:tr>
                </a:tbl>
              </a:graphicData>
            </a:graphic>
          </p:graphicFrame>
        </mc:Choice>
        <mc:Fallback xmlns="">
          <p:graphicFrame>
            <p:nvGraphicFramePr>
              <p:cNvPr id="12" name="Table 11"/>
              <p:cNvGraphicFramePr>
                <a:graphicFrameLocks noGrp="1"/>
              </p:cNvGraphicFramePr>
              <p:nvPr>
                <p:extLst>
                  <p:ext uri="{D42A27DB-BD31-4B8C-83A1-F6EECF244321}">
                    <p14:modId xmlns:p14="http://schemas.microsoft.com/office/powerpoint/2010/main" val="4207011591"/>
                  </p:ext>
                </p:extLst>
              </p:nvPr>
            </p:nvGraphicFramePr>
            <p:xfrm>
              <a:off x="565276" y="1282423"/>
              <a:ext cx="9751442" cy="299022"/>
            </p:xfrm>
            <a:graphic>
              <a:graphicData uri="http://schemas.openxmlformats.org/drawingml/2006/table">
                <a:tbl>
                  <a:tblPr firstRow="1" firstCol="1" bandRow="1">
                    <a:tableStyleId>{5C22544A-7EE6-4342-B048-85BDC9FD1C3A}</a:tableStyleId>
                  </a:tblPr>
                  <a:tblGrid>
                    <a:gridCol w="8887267"/>
                    <a:gridCol w="864175"/>
                  </a:tblGrid>
                  <a:tr h="299022">
                    <a:tc>
                      <a:txBody>
                        <a:bodyPr/>
                        <a:lstStyle/>
                        <a:p>
                          <a:endParaRPr lang="en-US"/>
                        </a:p>
                      </a:txBody>
                      <a:tcPr marL="68580" marR="68580" marT="0" marB="0">
                        <a:blipFill rotWithShape="0">
                          <a:blip r:embed="rId3"/>
                          <a:stretch>
                            <a:fillRect l="-69" t="-24000" r="-10007" b="-44000"/>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ea typeface="+mn-ea"/>
                              <a:cs typeface="Calibri Light" panose="020F0302020204030204" pitchFamily="34" charset="0"/>
                            </a:rPr>
                            <a:t>(3)</a:t>
                          </a:r>
                        </a:p>
                      </a:txBody>
                      <a:tcPr marL="68580" marR="68580" marT="0" marB="0">
                        <a:solidFill>
                          <a:schemeClr val="bg1"/>
                        </a:solid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13" name="Table 12"/>
              <p:cNvGraphicFramePr>
                <a:graphicFrameLocks noGrp="1"/>
              </p:cNvGraphicFramePr>
              <p:nvPr>
                <p:extLst>
                  <p:ext uri="{D42A27DB-BD31-4B8C-83A1-F6EECF244321}">
                    <p14:modId xmlns:p14="http://schemas.microsoft.com/office/powerpoint/2010/main" val="2587098761"/>
                  </p:ext>
                </p:extLst>
              </p:nvPr>
            </p:nvGraphicFramePr>
            <p:xfrm>
              <a:off x="495426" y="2084391"/>
              <a:ext cx="9803385" cy="488498"/>
            </p:xfrm>
            <a:graphic>
              <a:graphicData uri="http://schemas.openxmlformats.org/drawingml/2006/table">
                <a:tbl>
                  <a:tblPr firstRow="1" firstCol="1" bandRow="1">
                    <a:tableStyleId>{5C22544A-7EE6-4342-B048-85BDC9FD1C3A}</a:tableStyleId>
                  </a:tblPr>
                  <a:tblGrid>
                    <a:gridCol w="8934607"/>
                    <a:gridCol w="868778"/>
                  </a:tblGrid>
                  <a:tr h="488498">
                    <a:tc>
                      <a:txBody>
                        <a:bodyPr/>
                        <a:lstStyle/>
                        <a:p>
                          <a:pPr indent="90170" algn="ctr">
                            <a:lnSpc>
                              <a:spcPct val="107000"/>
                            </a:lnSpc>
                            <a:spcAft>
                              <a:spcPts val="0"/>
                            </a:spcAft>
                          </a:pPr>
                          <a14:m>
                            <m:oMath xmlns:m="http://schemas.openxmlformats.org/officeDocument/2006/math">
                              <m:sSub>
                                <m:sSubPr>
                                  <m:ctrlPr>
                                    <a:rPr lang="en-GB" sz="1800" b="0" i="1" smtClean="0">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𝑌</m:t>
                                  </m:r>
                                </m:e>
                                <m:sub>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+1</m:t>
                                  </m:r>
                                </m:sub>
                              </m:sSub>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𝐴</m:t>
                                  </m:r>
                                </m:e>
                                <m:sub>
                                  <m:r>
                                    <a:rPr lang="en-GB" sz="1800" b="0" i="1">
                                      <a:solidFill>
                                        <a:schemeClr val="tx1"/>
                                      </a:solidFill>
                                      <a:effectLst/>
                                      <a:latin typeface="Cambria Math" panose="02040503050406030204" pitchFamily="18" charset="0"/>
                                    </a:rPr>
                                    <m:t>𝑡</m:t>
                                  </m:r>
                                </m:sub>
                              </m:sSub>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𝐾</m:t>
                                  </m:r>
                                </m:e>
                                <m:sub>
                                  <m:r>
                                    <a:rPr lang="en-GB" sz="1800" b="0" i="1">
                                      <a:solidFill>
                                        <a:schemeClr val="tx1"/>
                                      </a:solidFill>
                                      <a:effectLst/>
                                      <a:latin typeface="Cambria Math" panose="02040503050406030204" pitchFamily="18" charset="0"/>
                                    </a:rPr>
                                    <m:t>𝑡</m:t>
                                  </m:r>
                                </m:sub>
                                <m:sup>
                                  <m:r>
                                    <a:rPr lang="en-GB" sz="1800" b="0" i="1">
                                      <a:solidFill>
                                        <a:schemeClr val="tx1"/>
                                      </a:solidFill>
                                      <a:effectLst/>
                                      <a:latin typeface="Cambria Math" panose="02040503050406030204" pitchFamily="18" charset="0"/>
                                    </a:rPr>
                                    <m:t>𝛼</m:t>
                                  </m:r>
                                </m:sup>
                              </m:sSubSup>
                              <m:sSubSup>
                                <m:sSubSupPr>
                                  <m:ctrlPr>
                                    <a:rPr lang="en-GB" sz="1800" b="0" i="1">
                                      <a:solidFill>
                                        <a:schemeClr val="tx1"/>
                                      </a:solidFill>
                                      <a:effectLst/>
                                      <a:latin typeface="Cambria Math" panose="02040503050406030204" pitchFamily="18" charset="0"/>
                                    </a:rPr>
                                  </m:ctrlPr>
                                </m:sSubSupPr>
                                <m:e>
                                  <m:r>
                                    <a:rPr lang="en-GB" sz="1800" b="0" i="1">
                                      <a:solidFill>
                                        <a:schemeClr val="tx1"/>
                                      </a:solidFill>
                                      <a:effectLst/>
                                      <a:latin typeface="Cambria Math" panose="02040503050406030204" pitchFamily="18" charset="0"/>
                                    </a:rPr>
                                    <m:t>𝐿</m:t>
                                  </m:r>
                                </m:e>
                                <m:sub>
                                  <m:r>
                                    <a:rPr lang="en-GB" sz="1800" b="0" i="1">
                                      <a:solidFill>
                                        <a:schemeClr val="tx1"/>
                                      </a:solidFill>
                                      <a:effectLst/>
                                      <a:latin typeface="Cambria Math" panose="02040503050406030204" pitchFamily="18" charset="0"/>
                                    </a:rPr>
                                    <m:t>𝑡</m:t>
                                  </m:r>
                                </m:sub>
                                <m:sup>
                                  <m:r>
                                    <a:rPr lang="en-GB" sz="1800" b="0" i="1">
                                      <a:solidFill>
                                        <a:schemeClr val="tx1"/>
                                      </a:solidFill>
                                      <a:effectLst/>
                                      <a:latin typeface="Cambria Math" panose="02040503050406030204" pitchFamily="18" charset="0"/>
                                    </a:rPr>
                                    <m:t>1−</m:t>
                                  </m:r>
                                  <m:r>
                                    <a:rPr lang="en-GB" sz="1800" b="0" i="1">
                                      <a:solidFill>
                                        <a:schemeClr val="tx1"/>
                                      </a:solidFill>
                                      <a:effectLst/>
                                      <a:latin typeface="Cambria Math" panose="02040503050406030204" pitchFamily="18" charset="0"/>
                                    </a:rPr>
                                    <m:t>𝛽</m:t>
                                  </m:r>
                                </m:sup>
                              </m:sSubSup>
                              <m:r>
                                <a:rPr lang="en-GB" sz="1800" b="0" i="1">
                                  <a:solidFill>
                                    <a:schemeClr val="tx1"/>
                                  </a:solidFill>
                                  <a:effectLst/>
                                  <a:latin typeface="Cambria Math" panose="02040503050406030204" pitchFamily="18" charset="0"/>
                                </a:rPr>
                                <m:t>+</m:t>
                              </m:r>
                              <m:r>
                                <a:rPr lang="en-GB" sz="1800" b="0" i="1" smtClean="0">
                                  <a:solidFill>
                                    <a:schemeClr val="tx1"/>
                                  </a:solidFill>
                                  <a:effectLst/>
                                  <a:latin typeface="Cambria Math" panose="02040503050406030204" pitchFamily="18" charset="0"/>
                                </a:rPr>
                                <m:t>𝑓</m:t>
                              </m:r>
                            </m:oMath>
                          </a14:m>
                          <a:r>
                            <a:rPr lang="en-GB" sz="1800" b="0" i="1" dirty="0">
                              <a:solidFill>
                                <a:schemeClr val="tx1"/>
                              </a:solidFill>
                              <a:effectLst/>
                              <a:latin typeface="Calibri Light" panose="020F0302020204030204" pitchFamily="34" charset="0"/>
                              <a:cs typeface="Calibri Light" panose="020F0302020204030204" pitchFamily="34" charset="0"/>
                            </a:rPr>
                            <a:t>(</a:t>
                          </a:r>
                          <a14:m>
                            <m:oMath xmlns:m="http://schemas.openxmlformats.org/officeDocument/2006/math">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𝐾</m:t>
                                  </m:r>
                                </m:e>
                                <m:sub>
                                  <m:r>
                                    <a:rPr lang="en-GB" sz="1800" b="0" i="1">
                                      <a:solidFill>
                                        <a:schemeClr val="tx1"/>
                                      </a:solidFill>
                                      <a:effectLst/>
                                      <a:latin typeface="Cambria Math" panose="02040503050406030204" pitchFamily="18" charset="0"/>
                                    </a:rPr>
                                    <m:t>0,</m:t>
                                  </m:r>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 </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𝐿</m:t>
                                  </m:r>
                                </m:e>
                                <m:sub>
                                  <m:r>
                                    <a:rPr lang="en-GB" sz="1800" b="0" i="1">
                                      <a:solidFill>
                                        <a:schemeClr val="tx1"/>
                                      </a:solidFill>
                                      <a:effectLst/>
                                      <a:latin typeface="Cambria Math" panose="02040503050406030204" pitchFamily="18" charset="0"/>
                                    </a:rPr>
                                    <m:t>0,</m:t>
                                  </m:r>
                                  <m:r>
                                    <a:rPr lang="en-GB" sz="1800" b="0" i="1">
                                      <a:solidFill>
                                        <a:schemeClr val="tx1"/>
                                      </a:solidFill>
                                      <a:effectLst/>
                                      <a:latin typeface="Cambria Math" panose="02040503050406030204" pitchFamily="18" charset="0"/>
                                    </a:rPr>
                                    <m:t>𝑡</m:t>
                                  </m:r>
                                </m:sub>
                              </m:sSub>
                            </m:oMath>
                          </a14:m>
                          <a:r>
                            <a:rPr lang="en-GB" sz="1800" b="0" i="1" dirty="0">
                              <a:solidFill>
                                <a:schemeClr val="tx1"/>
                              </a:solidFill>
                              <a:effectLst/>
                              <a:latin typeface="Calibri Light" panose="020F0302020204030204" pitchFamily="34" charset="0"/>
                              <a:cs typeface="Calibri Light" panose="020F0302020204030204" pitchFamily="34" charset="0"/>
                            </a:rPr>
                            <a:t>,</a:t>
                          </a:r>
                          <a14:m>
                            <m:oMath xmlns:m="http://schemas.openxmlformats.org/officeDocument/2006/math">
                              <m:r>
                                <a:rPr lang="en-GB" sz="1800" b="0" i="1">
                                  <a:solidFill>
                                    <a:schemeClr val="tx1"/>
                                  </a:solidFill>
                                  <a:effectLst/>
                                  <a:latin typeface="Cambria Math" panose="02040503050406030204" pitchFamily="18" charset="0"/>
                                </a:rPr>
                                <m:t> </m:t>
                              </m:r>
                              <m:sSub>
                                <m:sSubPr>
                                  <m:ctrlPr>
                                    <a:rPr lang="en-GB" sz="1800" b="0" i="1" smtClean="0">
                                      <a:solidFill>
                                        <a:srgbClr val="00B050"/>
                                      </a:solidFill>
                                      <a:effectLst/>
                                      <a:latin typeface="Cambria Math" panose="02040503050406030204" pitchFamily="18" charset="0"/>
                                    </a:rPr>
                                  </m:ctrlPr>
                                </m:sSubPr>
                                <m:e>
                                  <m:r>
                                    <a:rPr lang="en-GB" sz="1800" b="0" i="1">
                                      <a:solidFill>
                                        <a:srgbClr val="00B050"/>
                                      </a:solidFill>
                                      <a:effectLst/>
                                      <a:latin typeface="Cambria Math" panose="02040503050406030204" pitchFamily="18" charset="0"/>
                                    </a:rPr>
                                    <m:t>𝐹</m:t>
                                  </m:r>
                                </m:e>
                                <m:sub>
                                  <m:r>
                                    <a:rPr lang="en-GB" sz="1800" b="0" i="1">
                                      <a:solidFill>
                                        <a:srgbClr val="00B050"/>
                                      </a:solidFill>
                                      <a:effectLst/>
                                      <a:latin typeface="Cambria Math" panose="02040503050406030204" pitchFamily="18" charset="0"/>
                                    </a:rPr>
                                    <m:t>0,</m:t>
                                  </m:r>
                                  <m:r>
                                    <a:rPr lang="en-GB" sz="1800" b="0" i="1">
                                      <a:solidFill>
                                        <a:srgbClr val="00B050"/>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sSub>
                                <m:sSubPr>
                                  <m:ctrlPr>
                                    <a:rPr lang="en-GB" sz="1800" b="0" i="1" smtClean="0">
                                      <a:solidFill>
                                        <a:srgbClr val="0033CC"/>
                                      </a:solidFill>
                                      <a:effectLst/>
                                      <a:latin typeface="Cambria Math" panose="02040503050406030204" pitchFamily="18" charset="0"/>
                                    </a:rPr>
                                  </m:ctrlPr>
                                </m:sSubPr>
                                <m:e>
                                  <m:r>
                                    <a:rPr lang="en-GB" sz="1800" b="0" i="1" smtClean="0">
                                      <a:solidFill>
                                        <a:srgbClr val="0033CC"/>
                                      </a:solidFill>
                                      <a:effectLst/>
                                      <a:latin typeface="Cambria Math" panose="02040503050406030204" pitchFamily="18" charset="0"/>
                                    </a:rPr>
                                    <m:t>𝐷</m:t>
                                  </m:r>
                                </m:e>
                                <m:sub>
                                  <m:r>
                                    <a:rPr lang="en-GB" sz="1800" b="0" i="1" smtClean="0">
                                      <a:solidFill>
                                        <a:srgbClr val="0033CC"/>
                                      </a:solidFill>
                                      <a:effectLst/>
                                      <a:latin typeface="Cambria Math" panose="02040503050406030204" pitchFamily="18" charset="0"/>
                                    </a:rPr>
                                    <m:t>0,</m:t>
                                  </m:r>
                                  <m:r>
                                    <a:rPr lang="en-GB" sz="1800" b="0" i="1">
                                      <a:solidFill>
                                        <a:srgbClr val="0033CC"/>
                                      </a:solidFill>
                                      <a:effectLst/>
                                      <a:latin typeface="Cambria Math" panose="02040503050406030204" pitchFamily="18" charset="0"/>
                                    </a:rPr>
                                    <m:t>𝑡</m:t>
                                  </m:r>
                                </m:sub>
                              </m:sSub>
                            </m:oMath>
                          </a14:m>
                          <a:r>
                            <a:rPr lang="en-GB" sz="1800" b="0" i="1" dirty="0">
                              <a:solidFill>
                                <a:schemeClr val="tx1"/>
                              </a:solidFill>
                              <a:effectLst/>
                              <a:latin typeface="Calibri Light" panose="020F0302020204030204" pitchFamily="34" charset="0"/>
                              <a:cs typeface="Calibri Light" panose="020F0302020204030204" pitchFamily="34" charset="0"/>
                            </a:rPr>
                            <a:t>)</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marL="0"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a:t>
                          </a:r>
                          <a:r>
                            <a:rPr lang="en-GB" sz="1800" b="0" i="1" dirty="0">
                              <a:solidFill>
                                <a:schemeClr val="tx1"/>
                              </a:solidFill>
                              <a:effectLst/>
                              <a:latin typeface="Calibri Light" panose="020F0302020204030204" pitchFamily="34" charset="0"/>
                              <a:ea typeface="+mn-ea"/>
                              <a:cs typeface="Calibri Light" panose="020F0302020204030204" pitchFamily="34" charset="0"/>
                            </a:rPr>
                            <a:t>4)</a:t>
                          </a:r>
                        </a:p>
                      </a:txBody>
                      <a:tcPr marL="68580" marR="68580" marT="0" marB="0" anchor="ctr">
                        <a:solidFill>
                          <a:schemeClr val="bg1"/>
                        </a:solidFill>
                      </a:tcPr>
                    </a:tc>
                  </a:tr>
                </a:tbl>
              </a:graphicData>
            </a:graphic>
          </p:graphicFrame>
        </mc:Choice>
        <mc:Fallback xmlns="">
          <p:graphicFrame>
            <p:nvGraphicFramePr>
              <p:cNvPr id="13" name="Table 12"/>
              <p:cNvGraphicFramePr>
                <a:graphicFrameLocks noGrp="1"/>
              </p:cNvGraphicFramePr>
              <p:nvPr>
                <p:extLst>
                  <p:ext uri="{D42A27DB-BD31-4B8C-83A1-F6EECF244321}">
                    <p14:modId xmlns:p14="http://schemas.microsoft.com/office/powerpoint/2010/main" val="2587098761"/>
                  </p:ext>
                </p:extLst>
              </p:nvPr>
            </p:nvGraphicFramePr>
            <p:xfrm>
              <a:off x="495426" y="2084391"/>
              <a:ext cx="9803385" cy="488498"/>
            </p:xfrm>
            <a:graphic>
              <a:graphicData uri="http://schemas.openxmlformats.org/drawingml/2006/table">
                <a:tbl>
                  <a:tblPr firstRow="1" firstCol="1" bandRow="1">
                    <a:tableStyleId>{5C22544A-7EE6-4342-B048-85BDC9FD1C3A}</a:tableStyleId>
                  </a:tblPr>
                  <a:tblGrid>
                    <a:gridCol w="8934607"/>
                    <a:gridCol w="868778"/>
                  </a:tblGrid>
                  <a:tr h="488498">
                    <a:tc>
                      <a:txBody>
                        <a:bodyPr/>
                        <a:lstStyle/>
                        <a:p>
                          <a:endParaRPr lang="en-US"/>
                        </a:p>
                      </a:txBody>
                      <a:tcPr marL="68580" marR="68580" marT="0" marB="0" anchor="ctr">
                        <a:blipFill rotWithShape="0">
                          <a:blip r:embed="rId4"/>
                          <a:stretch>
                            <a:fillRect l="-68" t="-1220" r="-10027" b="-9756"/>
                          </a:stretch>
                        </a:blipFill>
                      </a:tcPr>
                    </a:tc>
                    <a:tc>
                      <a:txBody>
                        <a:bodyPr/>
                        <a:lstStyle/>
                        <a:p>
                          <a:pPr marL="0"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a:t>
                          </a:r>
                          <a:r>
                            <a:rPr lang="en-GB" sz="1800" b="0" i="1" dirty="0">
                              <a:solidFill>
                                <a:schemeClr val="tx1"/>
                              </a:solidFill>
                              <a:effectLst/>
                              <a:latin typeface="Calibri Light" panose="020F0302020204030204" pitchFamily="34" charset="0"/>
                              <a:ea typeface="+mn-ea"/>
                              <a:cs typeface="Calibri Light" panose="020F0302020204030204" pitchFamily="34" charset="0"/>
                            </a:rPr>
                            <a:t>4)</a:t>
                          </a:r>
                        </a:p>
                      </a:txBody>
                      <a:tcPr marL="68580" marR="68580" marT="0" marB="0" anchor="ctr">
                        <a:solidFill>
                          <a:schemeClr val="bg1"/>
                        </a:solidFill>
                      </a:tcPr>
                    </a:tc>
                  </a:tr>
                </a:tbl>
              </a:graphicData>
            </a:graphic>
          </p:graphicFrame>
        </mc:Fallback>
      </mc:AlternateContent>
      <p:sp>
        <p:nvSpPr>
          <p:cNvPr id="19" name="Rectangle 18"/>
          <p:cNvSpPr/>
          <p:nvPr/>
        </p:nvSpPr>
        <p:spPr>
          <a:xfrm>
            <a:off x="333248" y="1723652"/>
            <a:ext cx="2667000" cy="369332"/>
          </a:xfrm>
          <a:prstGeom prst="rect">
            <a:avLst/>
          </a:prstGeom>
        </p:spPr>
        <p:txBody>
          <a:bodyPr wrap="square">
            <a:spAutoFit/>
          </a:bodyPr>
          <a:lstStyle/>
          <a:p>
            <a:pPr lvl="0" indent="90488" eaLnBrk="0" fontAlgn="base" hangingPunct="0">
              <a:spcBef>
                <a:spcPct val="0"/>
              </a:spcBef>
              <a:spcAft>
                <a:spcPct val="0"/>
              </a:spcAft>
            </a:pPr>
            <a:r>
              <a:rPr lang="en-GB" altLang="en-US"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Or, in simple terms:</a:t>
            </a:r>
            <a:endParaRPr lang="en-GB" altLang="en-US" sz="800" dirty="0">
              <a:latin typeface="Calibri Light" panose="020F0302020204030204" pitchFamily="34" charset="0"/>
              <a:cs typeface="Calibri Light" panose="020F0302020204030204" pitchFamily="34" charset="0"/>
            </a:endParaRPr>
          </a:p>
        </p:txBody>
      </p:sp>
      <p:sp>
        <p:nvSpPr>
          <p:cNvPr id="21" name="Rectangle 20"/>
          <p:cNvSpPr/>
          <p:nvPr/>
        </p:nvSpPr>
        <p:spPr>
          <a:xfrm>
            <a:off x="423778" y="2741893"/>
            <a:ext cx="9933330" cy="1277786"/>
          </a:xfrm>
          <a:prstGeom prst="rect">
            <a:avLst/>
          </a:prstGeom>
        </p:spPr>
        <p:txBody>
          <a:bodyPr wrap="square">
            <a:spAutoFit/>
          </a:bodyPr>
          <a:lstStyle/>
          <a:p>
            <a:pPr algn="just">
              <a:lnSpc>
                <a:spcPct val="107000"/>
              </a:lnSpc>
              <a:spcAft>
                <a:spcPts val="0"/>
              </a:spcAft>
            </a:pP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with, </a:t>
            </a:r>
            <a:r>
              <a:rPr lang="en-GB" b="1" i="1" dirty="0" smtClean="0">
                <a:solidFill>
                  <a:srgbClr val="00B0F0"/>
                </a:solidFill>
                <a:latin typeface="Calibri Light" panose="020F0302020204030204" pitchFamily="34" charset="0"/>
                <a:ea typeface="Calibri" panose="020F0502020204030204" pitchFamily="34" charset="0"/>
                <a:cs typeface="Calibri Light" panose="020F0302020204030204" pitchFamily="34" charset="0"/>
              </a:rPr>
              <a:t>A</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is total factor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productivity</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including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technology; </a:t>
            </a:r>
            <a:r>
              <a:rPr lang="en-GB" b="1" i="1" dirty="0" smtClean="0">
                <a:solidFill>
                  <a:srgbClr val="00B0F0"/>
                </a:solidFill>
                <a:latin typeface="Calibri Light" panose="020F0302020204030204" pitchFamily="34" charset="0"/>
                <a:ea typeface="Calibri" panose="020F0502020204030204" pitchFamily="34" charset="0"/>
                <a:cs typeface="Calibri Light" panose="020F0302020204030204" pitchFamily="34" charset="0"/>
              </a:rPr>
              <a:t>K</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is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capital;</a:t>
            </a:r>
            <a:r>
              <a:rPr lang="en-GB" dirty="0" smtClean="0">
                <a:latin typeface="Calibri Light" panose="020F0302020204030204" pitchFamily="34" charset="0"/>
                <a:ea typeface="Calibri" panose="020F0502020204030204" pitchFamily="34" charset="0"/>
                <a:cs typeface="Calibri Light" panose="020F0302020204030204" pitchFamily="34" charset="0"/>
              </a:rPr>
              <a:t> </a:t>
            </a:r>
            <a:r>
              <a:rPr lang="en-GB" b="1" i="1" dirty="0" smtClean="0">
                <a:solidFill>
                  <a:srgbClr val="00B0F0"/>
                </a:solidFill>
                <a:latin typeface="Calibri Light" panose="020F0302020204030204" pitchFamily="34" charset="0"/>
                <a:ea typeface="Calibri" panose="020F0502020204030204" pitchFamily="34" charset="0"/>
                <a:cs typeface="Calibri Light" panose="020F0302020204030204" pitchFamily="34" charset="0"/>
              </a:rPr>
              <a:t>L</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is labour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force; </a:t>
            </a:r>
            <a:r>
              <a:rPr lang="en-GB" b="1" i="1" dirty="0" smtClean="0">
                <a:solidFill>
                  <a:srgbClr val="00B050"/>
                </a:solidFill>
                <a:latin typeface="Calibri Light" panose="020F0302020204030204" pitchFamily="34" charset="0"/>
                <a:ea typeface="Calibri" panose="020F0502020204030204" pitchFamily="34" charset="0"/>
                <a:cs typeface="Calibri Light" panose="020F0302020204030204" pitchFamily="34" charset="0"/>
              </a:rPr>
              <a:t>α</a:t>
            </a:r>
            <a:r>
              <a:rPr lang="en-GB" b="1" i="1" dirty="0" err="1" smtClean="0">
                <a:solidFill>
                  <a:srgbClr val="00B050"/>
                </a:solidFill>
                <a:latin typeface="Calibri Light" panose="020F0302020204030204" pitchFamily="34" charset="0"/>
                <a:ea typeface="Calibri" panose="020F0502020204030204" pitchFamily="34" charset="0"/>
                <a:cs typeface="Calibri Light" panose="020F0302020204030204" pitchFamily="34" charset="0"/>
              </a:rPr>
              <a:t>K</a:t>
            </a:r>
            <a:r>
              <a:rPr lang="en-GB" b="1" i="1" baseline="-25000" dirty="0" err="1" smtClean="0">
                <a:solidFill>
                  <a:srgbClr val="00B050"/>
                </a:solidFill>
                <a:latin typeface="Calibri Light" panose="020F0302020204030204" pitchFamily="34" charset="0"/>
                <a:ea typeface="Calibri" panose="020F0502020204030204" pitchFamily="34" charset="0"/>
                <a:cs typeface="Calibri Light" panose="020F0302020204030204" pitchFamily="34" charset="0"/>
              </a:rPr>
              <a:t>t</a:t>
            </a:r>
            <a:r>
              <a:rPr lang="en-GB" b="1" i="1" dirty="0" smtClean="0">
                <a:solidFill>
                  <a:srgbClr val="00B050"/>
                </a:solidFill>
                <a:latin typeface="Calibri Light" panose="020F0302020204030204" pitchFamily="34" charset="0"/>
                <a:ea typeface="Calibri" panose="020F0502020204030204" pitchFamily="34" charset="0"/>
                <a:cs typeface="Calibri Light" panose="020F0302020204030204" pitchFamily="34" charset="0"/>
              </a:rPr>
              <a:t>(1-δ)</a:t>
            </a:r>
            <a:r>
              <a:rPr lang="en-GB" b="1" i="1" dirty="0" err="1" smtClean="0">
                <a:solidFill>
                  <a:srgbClr val="00B050"/>
                </a:solidFill>
                <a:latin typeface="Calibri Light" panose="020F0302020204030204" pitchFamily="34" charset="0"/>
                <a:ea typeface="Calibri" panose="020F0502020204030204" pitchFamily="34" charset="0"/>
                <a:cs typeface="Calibri Light" panose="020F0302020204030204" pitchFamily="34" charset="0"/>
              </a:rPr>
              <a:t>K</a:t>
            </a:r>
            <a:r>
              <a:rPr lang="en-GB" b="1" i="1" baseline="-25000" dirty="0" err="1" smtClean="0">
                <a:solidFill>
                  <a:srgbClr val="00B050"/>
                </a:solidFill>
                <a:latin typeface="Calibri Light" panose="020F0302020204030204" pitchFamily="34" charset="0"/>
                <a:ea typeface="Calibri" panose="020F0502020204030204" pitchFamily="34" charset="0"/>
                <a:cs typeface="Calibri Light" panose="020F0302020204030204" pitchFamily="34" charset="0"/>
              </a:rPr>
              <a:t>t</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and </a:t>
            </a:r>
            <a:r>
              <a:rPr lang="en-GB" b="1" i="1" dirty="0">
                <a:solidFill>
                  <a:srgbClr val="00B050"/>
                </a:solidFill>
                <a:latin typeface="Calibri Light" panose="020F0302020204030204" pitchFamily="34" charset="0"/>
                <a:ea typeface="Calibri" panose="020F0502020204030204" pitchFamily="34" charset="0"/>
                <a:cs typeface="Calibri Light" panose="020F0302020204030204" pitchFamily="34" charset="0"/>
              </a:rPr>
              <a:t>(1-α)L</a:t>
            </a:r>
            <a:r>
              <a:rPr lang="en-GB" b="1" i="1" baseline="-25000" dirty="0">
                <a:solidFill>
                  <a:srgbClr val="00B050"/>
                </a:solidFill>
                <a:latin typeface="Calibri Light" panose="020F0302020204030204" pitchFamily="34" charset="0"/>
                <a:ea typeface="Calibri" panose="020F0502020204030204" pitchFamily="34" charset="0"/>
                <a:cs typeface="Calibri Light" panose="020F0302020204030204" pitchFamily="34" charset="0"/>
              </a:rPr>
              <a:t>t</a:t>
            </a:r>
            <a:r>
              <a:rPr lang="en-GB" b="1" i="1"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a rate of depreciation of capital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and labour; </a:t>
            </a:r>
            <a:r>
              <a:rPr lang="en-GB" b="1" dirty="0" smtClean="0">
                <a:solidFill>
                  <a:srgbClr val="00B050"/>
                </a:solidFill>
                <a:latin typeface="Calibri Light" panose="020F0302020204030204" pitchFamily="34" charset="0"/>
                <a:ea typeface="Calibri" panose="020F0502020204030204" pitchFamily="34" charset="0"/>
                <a:cs typeface="Calibri Light" panose="020F0302020204030204" pitchFamily="34" charset="0"/>
              </a:rPr>
              <a:t>α</a:t>
            </a:r>
            <a:r>
              <a:rPr lang="en-GB" b="1" dirty="0">
                <a:solidFill>
                  <a:srgbClr val="00B050"/>
                </a:solidFill>
                <a:latin typeface="Calibri Light" panose="020F0302020204030204" pitchFamily="34" charset="0"/>
                <a:ea typeface="Calibri" panose="020F0502020204030204" pitchFamily="34" charset="0"/>
                <a:cs typeface="Calibri Light" panose="020F0302020204030204" pitchFamily="34" charset="0"/>
              </a:rPr>
              <a:t>≈1-δ</a:t>
            </a:r>
            <a:r>
              <a:rPr lang="en-GB" b="1"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is the capital elasticity of output; </a:t>
            </a:r>
            <a:r>
              <a:rPr lang="en-GB" b="1" i="1" dirty="0" smtClean="0">
                <a:solidFill>
                  <a:srgbClr val="00B050"/>
                </a:solidFill>
                <a:latin typeface="Calibri Light" panose="020F0302020204030204" pitchFamily="34" charset="0"/>
                <a:ea typeface="Calibri" panose="020F0502020204030204" pitchFamily="34" charset="0"/>
                <a:cs typeface="Calibri Light" panose="020F0302020204030204" pitchFamily="34" charset="0"/>
              </a:rPr>
              <a:t>1-α</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is the labour elasticity of output; </a:t>
            </a:r>
            <a:r>
              <a:rPr lang="en-GB" b="1" i="1" dirty="0" smtClean="0">
                <a:solidFill>
                  <a:srgbClr val="00B0F0"/>
                </a:solidFill>
                <a:latin typeface="Calibri Light" panose="020F0302020204030204" pitchFamily="34" charset="0"/>
                <a:ea typeface="Calibri" panose="020F0502020204030204" pitchFamily="34" charset="0"/>
                <a:cs typeface="Calibri Light" panose="020F0302020204030204" pitchFamily="34" charset="0"/>
              </a:rPr>
              <a:t>D</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and </a:t>
            </a:r>
            <a:r>
              <a:rPr lang="en-GB" b="1" i="1" dirty="0">
                <a:solidFill>
                  <a:srgbClr val="00B0F0"/>
                </a:solidFill>
                <a:latin typeface="Calibri Light" panose="020F0302020204030204" pitchFamily="34" charset="0"/>
                <a:ea typeface="Calibri" panose="020F0502020204030204" pitchFamily="34" charset="0"/>
                <a:cs typeface="Calibri Light" panose="020F0302020204030204" pitchFamily="34" charset="0"/>
              </a:rPr>
              <a:t>F</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represent a stock variable, affecting utility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or productions</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and a flow variable,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influences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the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stock. They both denote </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a vector of energy inputs used in the final </a:t>
            </a:r>
            <a:r>
              <a:rPr lang="en-GB"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sector, simplify as:</a:t>
            </a:r>
            <a:endParaRPr lang="en-GB" dirty="0">
              <a:latin typeface="Calibri Light" panose="020F0302020204030204" pitchFamily="34" charset="0"/>
              <a:cs typeface="Calibri Light" panose="020F0302020204030204" pitchFamily="34" charset="0"/>
            </a:endParaRPr>
          </a:p>
        </p:txBody>
      </p:sp>
      <mc:AlternateContent xmlns:mc="http://schemas.openxmlformats.org/markup-compatibility/2006" xmlns:a14="http://schemas.microsoft.com/office/drawing/2010/main">
        <mc:Choice Requires="a14">
          <p:graphicFrame>
            <p:nvGraphicFramePr>
              <p:cNvPr id="22" name="Table 21"/>
              <p:cNvGraphicFramePr>
                <a:graphicFrameLocks noGrp="1"/>
              </p:cNvGraphicFramePr>
              <p:nvPr>
                <p:extLst>
                  <p:ext uri="{D42A27DB-BD31-4B8C-83A1-F6EECF244321}">
                    <p14:modId xmlns:p14="http://schemas.microsoft.com/office/powerpoint/2010/main" val="1027737885"/>
                  </p:ext>
                </p:extLst>
              </p:nvPr>
            </p:nvGraphicFramePr>
            <p:xfrm>
              <a:off x="545082" y="4206096"/>
              <a:ext cx="9703309" cy="293497"/>
            </p:xfrm>
            <a:graphic>
              <a:graphicData uri="http://schemas.openxmlformats.org/drawingml/2006/table">
                <a:tbl>
                  <a:tblPr firstRow="1" firstCol="1" bandRow="1">
                    <a:tableStyleId>{5C22544A-7EE6-4342-B048-85BDC9FD1C3A}</a:tableStyleId>
                  </a:tblPr>
                  <a:tblGrid>
                    <a:gridCol w="8843399"/>
                    <a:gridCol w="859910"/>
                  </a:tblGrid>
                  <a:tr h="0">
                    <a:tc>
                      <a:txBody>
                        <a:bodyPr/>
                        <a:lstStyle/>
                        <a:p>
                          <a:pPr indent="90170" algn="ctr">
                            <a:lnSpc>
                              <a:spcPct val="107000"/>
                            </a:lnSpc>
                            <a:spcAft>
                              <a:spcPts val="0"/>
                            </a:spcAft>
                          </a:pPr>
                          <a14:m>
                            <m:oMath xmlns:m="http://schemas.openxmlformats.org/officeDocument/2006/math">
                              <m:sSub>
                                <m:sSubPr>
                                  <m:ctrlPr>
                                    <a:rPr lang="en-GB" sz="1800" b="0" i="1" smtClean="0">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𝑌</m:t>
                                  </m:r>
                                </m:e>
                                <m:sub>
                                  <m:r>
                                    <a:rPr lang="en-GB" sz="1800" b="0" i="1">
                                      <a:solidFill>
                                        <a:schemeClr val="tx1"/>
                                      </a:solidFill>
                                      <a:effectLst/>
                                      <a:latin typeface="Cambria Math" panose="02040503050406030204" pitchFamily="18" charset="0"/>
                                    </a:rPr>
                                    <m:t>𝑡</m:t>
                                  </m:r>
                                  <m:r>
                                    <a:rPr lang="en-GB" sz="1800" b="0" i="1">
                                      <a:solidFill>
                                        <a:schemeClr val="tx1"/>
                                      </a:solidFill>
                                      <a:effectLst/>
                                      <a:latin typeface="Cambria Math" panose="02040503050406030204" pitchFamily="18" charset="0"/>
                                    </a:rPr>
                                    <m:t>+1</m:t>
                                  </m:r>
                                </m:sub>
                              </m:sSub>
                              <m:r>
                                <a:rPr lang="en-GB" sz="1800" b="0" i="1">
                                  <a:solidFill>
                                    <a:schemeClr val="tx1"/>
                                  </a:solidFill>
                                  <a:effectLst/>
                                  <a:latin typeface="Cambria Math" panose="02040503050406030204" pitchFamily="18" charset="0"/>
                                </a:rPr>
                                <m:t>≈</m:t>
                              </m:r>
                              <m:r>
                                <a:rPr lang="en-GB" sz="1800" b="0" i="1" smtClean="0">
                                  <a:solidFill>
                                    <a:schemeClr val="tx1"/>
                                  </a:solidFill>
                                  <a:effectLst/>
                                  <a:latin typeface="Cambria Math" panose="02040503050406030204" pitchFamily="18" charset="0"/>
                                </a:rPr>
                                <m:t>𝑓</m:t>
                              </m:r>
                            </m:oMath>
                          </a14:m>
                          <a:r>
                            <a:rPr lang="en-GB" sz="1800" b="0" i="1" dirty="0">
                              <a:solidFill>
                                <a:schemeClr val="tx1"/>
                              </a:solidFill>
                              <a:effectLst/>
                              <a:latin typeface="Calibri Light" panose="020F0302020204030204" pitchFamily="34" charset="0"/>
                              <a:cs typeface="Calibri Light" panose="020F0302020204030204" pitchFamily="34" charset="0"/>
                            </a:rPr>
                            <a:t>(</a:t>
                          </a:r>
                          <a14:m>
                            <m:oMath xmlns:m="http://schemas.openxmlformats.org/officeDocument/2006/math">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𝐾</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 </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𝐿</m:t>
                                  </m:r>
                                </m:e>
                                <m:sub>
                                  <m:r>
                                    <a:rPr lang="en-GB" sz="1800" b="0" i="1">
                                      <a:solidFill>
                                        <a:schemeClr val="tx1"/>
                                      </a:solidFill>
                                      <a:effectLst/>
                                      <a:latin typeface="Cambria Math" panose="02040503050406030204" pitchFamily="18" charset="0"/>
                                    </a:rPr>
                                    <m:t>𝑡</m:t>
                                  </m:r>
                                </m:sub>
                              </m:sSub>
                            </m:oMath>
                          </a14:m>
                          <a:r>
                            <a:rPr lang="en-GB" sz="1800" b="0" i="1" dirty="0">
                              <a:solidFill>
                                <a:schemeClr val="tx1"/>
                              </a:solidFill>
                              <a:effectLst/>
                              <a:latin typeface="Calibri Light" panose="020F0302020204030204" pitchFamily="34" charset="0"/>
                              <a:cs typeface="Calibri Light" panose="020F0302020204030204" pitchFamily="34" charset="0"/>
                            </a:rPr>
                            <a:t>,</a:t>
                          </a:r>
                          <a:r>
                            <a:rPr lang="en-GB" sz="1800" b="0" dirty="0" smtClean="0">
                              <a:solidFill>
                                <a:srgbClr val="00B050"/>
                              </a:solidFill>
                              <a:effectLst/>
                            </a:rPr>
                            <a:t> </a:t>
                          </a:r>
                          <a14:m>
                            <m:oMath xmlns:m="http://schemas.openxmlformats.org/officeDocument/2006/math">
                              <m:sSub>
                                <m:sSubPr>
                                  <m:ctrlPr>
                                    <a:rPr lang="en-GB" sz="1800" b="0" i="1" smtClean="0">
                                      <a:solidFill>
                                        <a:srgbClr val="00B050"/>
                                      </a:solidFill>
                                      <a:effectLst/>
                                      <a:latin typeface="Cambria Math" panose="02040503050406030204" pitchFamily="18" charset="0"/>
                                    </a:rPr>
                                  </m:ctrlPr>
                                </m:sSubPr>
                                <m:e>
                                  <m:r>
                                    <a:rPr lang="en-GB" sz="1800" b="0" i="1">
                                      <a:solidFill>
                                        <a:srgbClr val="00B050"/>
                                      </a:solidFill>
                                      <a:effectLst/>
                                      <a:latin typeface="Cambria Math" panose="02040503050406030204" pitchFamily="18" charset="0"/>
                                    </a:rPr>
                                    <m:t>𝐹</m:t>
                                  </m:r>
                                </m:e>
                                <m:sub>
                                  <m:r>
                                    <a:rPr lang="en-GB" sz="1800" b="0" i="1">
                                      <a:solidFill>
                                        <a:srgbClr val="00B050"/>
                                      </a:solidFill>
                                      <a:effectLst/>
                                      <a:latin typeface="Cambria Math" panose="02040503050406030204" pitchFamily="18" charset="0"/>
                                    </a:rPr>
                                    <m:t>𝑡</m:t>
                                  </m:r>
                                </m:sub>
                              </m:sSub>
                              <m:sSub>
                                <m:sSubPr>
                                  <m:ctrlPr>
                                    <a:rPr lang="en-GB" sz="1800" b="0" i="1" smtClean="0">
                                      <a:solidFill>
                                        <a:srgbClr val="0033CC"/>
                                      </a:solidFill>
                                      <a:effectLst/>
                                      <a:latin typeface="Cambria Math" panose="02040503050406030204" pitchFamily="18" charset="0"/>
                                    </a:rPr>
                                  </m:ctrlPr>
                                </m:sSubPr>
                                <m:e>
                                  <m:r>
                                    <a:rPr lang="en-GB" sz="1800" b="0" i="1" smtClean="0">
                                      <a:solidFill>
                                        <a:schemeClr val="tx1"/>
                                      </a:solidFill>
                                      <a:effectLst/>
                                      <a:latin typeface="Cambria Math" panose="02040503050406030204" pitchFamily="18" charset="0"/>
                                    </a:rPr>
                                    <m:t>,</m:t>
                                  </m:r>
                                  <m:r>
                                    <a:rPr lang="en-GB" sz="1800" b="0" i="1" smtClean="0">
                                      <a:solidFill>
                                        <a:srgbClr val="0033CC"/>
                                      </a:solidFill>
                                      <a:effectLst/>
                                      <a:latin typeface="Cambria Math" panose="02040503050406030204" pitchFamily="18" charset="0"/>
                                    </a:rPr>
                                    <m:t>𝐷</m:t>
                                  </m:r>
                                </m:e>
                                <m:sub>
                                  <m:r>
                                    <a:rPr lang="en-GB" sz="1800" b="0" i="1">
                                      <a:solidFill>
                                        <a:srgbClr val="0033CC"/>
                                      </a:solidFill>
                                      <a:effectLst/>
                                      <a:latin typeface="Cambria Math" panose="02040503050406030204" pitchFamily="18" charset="0"/>
                                    </a:rPr>
                                    <m:t>𝑡</m:t>
                                  </m:r>
                                </m:sub>
                              </m:sSub>
                            </m:oMath>
                          </a14:m>
                          <a:r>
                            <a:rPr lang="en-GB" sz="1800" b="0" i="1" dirty="0">
                              <a:solidFill>
                                <a:schemeClr val="tx1"/>
                              </a:solidFill>
                              <a:effectLst/>
                              <a:latin typeface="Calibri Light" panose="020F0302020204030204" pitchFamily="34" charset="0"/>
                              <a:cs typeface="Calibri Light" panose="020F0302020204030204" pitchFamily="34" charset="0"/>
                            </a:rPr>
                            <a:t>)</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solidFill>
                          <a:schemeClr val="bg1"/>
                        </a:solid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(5)</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solidFill>
                          <a:schemeClr val="bg1"/>
                        </a:solidFill>
                      </a:tcPr>
                    </a:tc>
                  </a:tr>
                </a:tbl>
              </a:graphicData>
            </a:graphic>
          </p:graphicFrame>
        </mc:Choice>
        <mc:Fallback xmlns="">
          <p:graphicFrame>
            <p:nvGraphicFramePr>
              <p:cNvPr id="22" name="Table 21"/>
              <p:cNvGraphicFramePr>
                <a:graphicFrameLocks noGrp="1"/>
              </p:cNvGraphicFramePr>
              <p:nvPr>
                <p:extLst>
                  <p:ext uri="{D42A27DB-BD31-4B8C-83A1-F6EECF244321}">
                    <p14:modId xmlns:p14="http://schemas.microsoft.com/office/powerpoint/2010/main" val="1027737885"/>
                  </p:ext>
                </p:extLst>
              </p:nvPr>
            </p:nvGraphicFramePr>
            <p:xfrm>
              <a:off x="545082" y="4206096"/>
              <a:ext cx="9703309" cy="296609"/>
            </p:xfrm>
            <a:graphic>
              <a:graphicData uri="http://schemas.openxmlformats.org/drawingml/2006/table">
                <a:tbl>
                  <a:tblPr firstRow="1" firstCol="1" bandRow="1">
                    <a:tableStyleId>{5C22544A-7EE6-4342-B048-85BDC9FD1C3A}</a:tableStyleId>
                  </a:tblPr>
                  <a:tblGrid>
                    <a:gridCol w="8843399"/>
                    <a:gridCol w="859910"/>
                  </a:tblGrid>
                  <a:tr h="296609">
                    <a:tc>
                      <a:txBody>
                        <a:bodyPr/>
                        <a:lstStyle/>
                        <a:p>
                          <a:endParaRPr lang="en-US"/>
                        </a:p>
                      </a:txBody>
                      <a:tcPr marL="68580" marR="68580" marT="0" marB="0">
                        <a:blipFill rotWithShape="0">
                          <a:blip r:embed="rId5"/>
                          <a:stretch>
                            <a:fillRect l="-69" t="-22000" r="-9986" b="-44000"/>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(5)</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solidFill>
                          <a:schemeClr val="bg1"/>
                        </a:solid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23" name="Table 22"/>
              <p:cNvGraphicFramePr>
                <a:graphicFrameLocks noGrp="1"/>
              </p:cNvGraphicFramePr>
              <p:nvPr>
                <p:extLst>
                  <p:ext uri="{D42A27DB-BD31-4B8C-83A1-F6EECF244321}">
                    <p14:modId xmlns:p14="http://schemas.microsoft.com/office/powerpoint/2010/main" val="3467490747"/>
                  </p:ext>
                </p:extLst>
              </p:nvPr>
            </p:nvGraphicFramePr>
            <p:xfrm>
              <a:off x="537317" y="5116500"/>
              <a:ext cx="9703308" cy="441230"/>
            </p:xfrm>
            <a:graphic>
              <a:graphicData uri="http://schemas.openxmlformats.org/drawingml/2006/table">
                <a:tbl>
                  <a:tblPr firstRow="1" firstCol="1" bandRow="1">
                    <a:tableStyleId>{5C22544A-7EE6-4342-B048-85BDC9FD1C3A}</a:tableStyleId>
                  </a:tblPr>
                  <a:tblGrid>
                    <a:gridCol w="8843399"/>
                    <a:gridCol w="859909"/>
                  </a:tblGrid>
                  <a:tr h="441230">
                    <a:tc>
                      <a:txBody>
                        <a:bodyPr/>
                        <a:lstStyle/>
                        <a:p>
                          <a:pPr indent="90170" algn="ctr">
                            <a:lnSpc>
                              <a:spcPct val="107000"/>
                            </a:lnSpc>
                            <a:spcAft>
                              <a:spcPts val="0"/>
                            </a:spcAft>
                          </a:pPr>
                          <a14:m>
                            <m:oMath xmlns:m="http://schemas.openxmlformats.org/officeDocument/2006/math">
                              <m:sSub>
                                <m:sSubPr>
                                  <m:ctrlPr>
                                    <a:rPr lang="en-GB" sz="1800" b="0" i="1" smtClean="0">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𝑑</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r>
                                <a:rPr lang="en-GB" sz="1800" b="0" i="1" smtClean="0">
                                  <a:solidFill>
                                    <a:schemeClr val="tx1"/>
                                  </a:solidFill>
                                  <a:effectLst/>
                                  <a:latin typeface="Cambria Math" panose="02040503050406030204" pitchFamily="18" charset="0"/>
                                </a:rPr>
                                <m:t>𝑓</m:t>
                              </m:r>
                              <m:r>
                                <a:rPr lang="en-GB" sz="1800" b="0" i="1">
                                  <a:solidFill>
                                    <a:schemeClr val="tx1"/>
                                  </a:solidFill>
                                  <a:effectLst/>
                                  <a:latin typeface="Cambria Math" panose="02040503050406030204" pitchFamily="18" charset="0"/>
                                </a:rPr>
                                <m:t>(</m:t>
                              </m:r>
                              <m:sSub>
                                <m:sSubPr>
                                  <m:ctrlPr>
                                    <a:rPr lang="en-GB" sz="1800" b="0" i="1" smtClean="0">
                                      <a:solidFill>
                                        <a:schemeClr val="tx1"/>
                                      </a:solidFill>
                                      <a:effectLst/>
                                      <a:latin typeface="Cambria Math" panose="02040503050406030204" pitchFamily="18" charset="0"/>
                                    </a:rPr>
                                  </m:ctrlPr>
                                </m:sSubPr>
                                <m:e>
                                  <m:r>
                                    <a:rPr lang="en-GB" sz="1800" b="0" i="1" smtClean="0">
                                      <a:solidFill>
                                        <a:schemeClr val="tx1"/>
                                      </a:solidFill>
                                      <a:effectLst/>
                                      <a:latin typeface="Cambria Math" panose="02040503050406030204" pitchFamily="18" charset="0"/>
                                    </a:rPr>
                                    <m:t>𝐹</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 </m:t>
                              </m:r>
                              <m:sSub>
                                <m:sSubPr>
                                  <m:ctrlPr>
                                    <a:rPr lang="en-GB" sz="1800" b="0" i="1">
                                      <a:solidFill>
                                        <a:schemeClr val="tx1"/>
                                      </a:solidFill>
                                      <a:effectLst/>
                                      <a:latin typeface="Cambria Math" panose="02040503050406030204" pitchFamily="18" charset="0"/>
                                    </a:rPr>
                                  </m:ctrlPr>
                                </m:sSubPr>
                                <m:e>
                                  <m:r>
                                    <a:rPr lang="en-GB" sz="1800" b="0" i="1" smtClean="0">
                                      <a:solidFill>
                                        <a:schemeClr val="tx1"/>
                                      </a:solidFill>
                                      <a:effectLst/>
                                      <a:latin typeface="Cambria Math" panose="02040503050406030204" pitchFamily="18" charset="0"/>
                                    </a:rPr>
                                    <m:t>𝐷</m:t>
                                  </m:r>
                                </m:e>
                                <m:sub>
                                  <m:r>
                                    <a:rPr lang="en-GB" sz="1800" b="0" i="1">
                                      <a:solidFill>
                                        <a:schemeClr val="tx1"/>
                                      </a:solidFill>
                                      <a:effectLst/>
                                      <a:latin typeface="Cambria Math" panose="02040503050406030204" pitchFamily="18" charset="0"/>
                                    </a:rPr>
                                    <m:t>𝑡</m:t>
                                  </m:r>
                                </m:sub>
                              </m:sSub>
                            </m:oMath>
                          </a14:m>
                          <a:r>
                            <a:rPr lang="en-GB" sz="1800" b="0" i="1" dirty="0">
                              <a:solidFill>
                                <a:schemeClr val="tx1"/>
                              </a:solidFill>
                              <a:effectLst/>
                              <a:latin typeface="Calibri Light" panose="020F0302020204030204" pitchFamily="34" charset="0"/>
                              <a:cs typeface="Calibri Light" panose="020F0302020204030204" pitchFamily="34" charset="0"/>
                            </a:rPr>
                            <a:t>)</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(6)</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23" name="Table 22"/>
              <p:cNvGraphicFramePr>
                <a:graphicFrameLocks noGrp="1"/>
              </p:cNvGraphicFramePr>
              <p:nvPr>
                <p:extLst>
                  <p:ext uri="{D42A27DB-BD31-4B8C-83A1-F6EECF244321}">
                    <p14:modId xmlns:p14="http://schemas.microsoft.com/office/powerpoint/2010/main" val="3467490747"/>
                  </p:ext>
                </p:extLst>
              </p:nvPr>
            </p:nvGraphicFramePr>
            <p:xfrm>
              <a:off x="537317" y="5116500"/>
              <a:ext cx="9703308" cy="441230"/>
            </p:xfrm>
            <a:graphic>
              <a:graphicData uri="http://schemas.openxmlformats.org/drawingml/2006/table">
                <a:tbl>
                  <a:tblPr firstRow="1" firstCol="1" bandRow="1">
                    <a:tableStyleId>{5C22544A-7EE6-4342-B048-85BDC9FD1C3A}</a:tableStyleId>
                  </a:tblPr>
                  <a:tblGrid>
                    <a:gridCol w="8843399"/>
                    <a:gridCol w="859909"/>
                  </a:tblGrid>
                  <a:tr h="441230">
                    <a:tc>
                      <a:txBody>
                        <a:bodyPr/>
                        <a:lstStyle/>
                        <a:p>
                          <a:endParaRPr lang="en-US"/>
                        </a:p>
                      </a:txBody>
                      <a:tcPr marL="68580" marR="68580" marT="0" marB="0" anchor="ctr">
                        <a:blipFill rotWithShape="0">
                          <a:blip r:embed="rId6"/>
                          <a:stretch>
                            <a:fillRect l="-69" t="-1370" r="-10062" b="-13699"/>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(6)</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Fallback>
      </mc:AlternateContent>
      <p:sp>
        <p:nvSpPr>
          <p:cNvPr id="24" name="Rectangle 6"/>
          <p:cNvSpPr>
            <a:spLocks noChangeArrowheads="1"/>
          </p:cNvSpPr>
          <p:nvPr/>
        </p:nvSpPr>
        <p:spPr bwMode="auto">
          <a:xfrm>
            <a:off x="333248" y="4695591"/>
            <a:ext cx="993089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90488"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90488" algn="l" defTabSz="914400" rtl="0" eaLnBrk="0" fontAlgn="base" latinLnBrk="0" hangingPunct="0">
              <a:lnSpc>
                <a:spcPct val="100000"/>
              </a:lnSpc>
              <a:spcBef>
                <a:spcPct val="0"/>
              </a:spcBef>
              <a:spcAft>
                <a:spcPct val="0"/>
              </a:spcAft>
              <a:buClrTx/>
              <a:buSzTx/>
              <a:buFontTx/>
              <a:buNone/>
              <a:tabLst/>
            </a:pPr>
            <a:r>
              <a:rPr lang="en-GB" altLang="en-US"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with </a:t>
            </a:r>
            <a:r>
              <a:rPr lang="en-GB" altLang="en-US" i="1"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d</a:t>
            </a:r>
            <a:r>
              <a:rPr lang="en-GB" altLang="en-US"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obeying the law of motion</a:t>
            </a:r>
            <a:r>
              <a:rPr lang="en-GB" altLang="en-US"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a:t>
            </a:r>
            <a:endParaRPr kumimoji="0" lang="en-GB" altLang="en-US" sz="1800" b="0" i="0" u="none" strike="noStrike" cap="none" normalizeH="0" baseline="0" dirty="0" smtClean="0">
              <a:ln>
                <a:noFill/>
              </a:ln>
              <a:solidFill>
                <a:schemeClr val="tx1"/>
              </a:solidFill>
              <a:effectLst/>
              <a:latin typeface="Arial" panose="020B0604020202020204" pitchFamily="34" charset="0"/>
            </a:endParaRPr>
          </a:p>
        </p:txBody>
      </p:sp>
      <mc:AlternateContent xmlns:mc="http://schemas.openxmlformats.org/markup-compatibility/2006" xmlns:a14="http://schemas.microsoft.com/office/drawing/2010/main">
        <mc:Choice Requires="a14">
          <p:sp>
            <p:nvSpPr>
              <p:cNvPr id="2" name="Rectangle 1"/>
              <p:cNvSpPr/>
              <p:nvPr/>
            </p:nvSpPr>
            <p:spPr>
              <a:xfrm>
                <a:off x="410826" y="5695044"/>
                <a:ext cx="9901071" cy="1200329"/>
              </a:xfrm>
              <a:prstGeom prst="rect">
                <a:avLst/>
              </a:prstGeom>
            </p:spPr>
            <p:txBody>
              <a:bodyPr wrap="square">
                <a:spAutoFit/>
              </a:bodyPr>
              <a:lstStyle/>
              <a:p>
                <a:pPr algn="just"/>
                <a:r>
                  <a:rPr lang="en-GB" dirty="0" smtClean="0">
                    <a:latin typeface="Calibri Light" panose="020F0302020204030204" pitchFamily="34" charset="0"/>
                    <a:ea typeface="Times New Roman" panose="02020603050405020304" pitchFamily="18" charset="0"/>
                    <a:cs typeface="Calibri Light" panose="020F0302020204030204" pitchFamily="34" charset="0"/>
                  </a:rPr>
                  <a:t>where</a:t>
                </a:r>
                <a:r>
                  <a:rPr lang="en-GB" dirty="0">
                    <a:latin typeface="Calibri Light" panose="020F0302020204030204" pitchFamily="34" charset="0"/>
                    <a:ea typeface="Times New Roman" panose="02020603050405020304" pitchFamily="18" charset="0"/>
                    <a:cs typeface="Calibri Light" panose="020F0302020204030204" pitchFamily="34" charset="0"/>
                  </a:rPr>
                  <a:t>, as </a:t>
                </a:r>
                <a:r>
                  <a:rPr lang="en-GB" dirty="0">
                    <a:solidFill>
                      <a:srgbClr val="C00000"/>
                    </a:solidFill>
                    <a:effectLst/>
                    <a:latin typeface="Calibri Light" panose="020F0302020204030204" pitchFamily="34" charset="0"/>
                    <a:ea typeface="Calibri" panose="020F0502020204030204" pitchFamily="34" charset="0"/>
                    <a:cs typeface="Calibri Light" panose="020F0302020204030204" pitchFamily="34" charset="0"/>
                  </a:rPr>
                  <a:t>Economides, </a:t>
                </a:r>
                <a:r>
                  <a:rPr lang="en-GB" i="1" dirty="0">
                    <a:solidFill>
                      <a:srgbClr val="C00000"/>
                    </a:solidFill>
                    <a:effectLst/>
                    <a:latin typeface="Calibri Light" panose="020F0302020204030204" pitchFamily="34" charset="0"/>
                    <a:ea typeface="Calibri" panose="020F0502020204030204" pitchFamily="34" charset="0"/>
                    <a:cs typeface="Calibri Light" panose="020F0302020204030204" pitchFamily="34" charset="0"/>
                  </a:rPr>
                  <a:t>et al</a:t>
                </a:r>
                <a:r>
                  <a:rPr lang="en-GB" dirty="0">
                    <a:solidFill>
                      <a:srgbClr val="C00000"/>
                    </a:solidFill>
                    <a:effectLst/>
                    <a:latin typeface="Calibri Light" panose="020F0302020204030204" pitchFamily="34" charset="0"/>
                    <a:ea typeface="Calibri" panose="020F0502020204030204" pitchFamily="34" charset="0"/>
                    <a:cs typeface="Calibri Light" panose="020F0302020204030204" pitchFamily="34" charset="0"/>
                  </a:rPr>
                  <a:t>., (2018)</a:t>
                </a:r>
                <a:r>
                  <a:rPr lang="en-GB" dirty="0">
                    <a:solidFill>
                      <a:srgbClr val="000000"/>
                    </a:solidFill>
                    <a:effectLst/>
                    <a:latin typeface="Calibri Light" panose="020F0302020204030204" pitchFamily="34" charset="0"/>
                    <a:ea typeface="Calibri" panose="020F0502020204030204" pitchFamily="34" charset="0"/>
                    <a:cs typeface="Calibri Light" panose="020F0302020204030204" pitchFamily="34" charset="0"/>
                  </a:rPr>
                  <a:t> </a:t>
                </a:r>
                <a:r>
                  <a:rPr lang="en-GB" dirty="0" smtClean="0">
                    <a:solidFill>
                      <a:srgbClr val="000000"/>
                    </a:solidFill>
                    <a:effectLst/>
                    <a:latin typeface="Calibri Light" panose="020F0302020204030204" pitchFamily="34" charset="0"/>
                    <a:ea typeface="Calibri" panose="020F0502020204030204" pitchFamily="34" charset="0"/>
                    <a:cs typeface="Calibri Light" panose="020F0302020204030204" pitchFamily="34" charset="0"/>
                  </a:rPr>
                  <a:t>state, </a:t>
                </a:r>
                <a:r>
                  <a:rPr lang="en-GB" b="1" i="1" dirty="0">
                    <a:solidFill>
                      <a:srgbClr val="00B0F0"/>
                    </a:solidFill>
                    <a:latin typeface="Calibri Light" panose="020F0302020204030204" pitchFamily="34" charset="0"/>
                    <a:ea typeface="Calibri" panose="020F0502020204030204" pitchFamily="34" charset="0"/>
                    <a:cs typeface="Calibri Light" panose="020F0302020204030204" pitchFamily="34" charset="0"/>
                  </a:rPr>
                  <a:t>D</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and </a:t>
                </a:r>
                <a:r>
                  <a:rPr lang="en-GB" b="1" i="1" dirty="0">
                    <a:solidFill>
                      <a:srgbClr val="00B0F0"/>
                    </a:solidFill>
                    <a:latin typeface="Calibri Light" panose="020F0302020204030204" pitchFamily="34" charset="0"/>
                    <a:ea typeface="Calibri" panose="020F0502020204030204" pitchFamily="34" charset="0"/>
                    <a:cs typeface="Calibri Light" panose="020F0302020204030204" pitchFamily="34" charset="0"/>
                  </a:rPr>
                  <a:t>F</a:t>
                </a:r>
                <a:r>
                  <a:rPr lang="en-GB"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 </a:t>
                </a:r>
                <a:r>
                  <a:rPr lang="en-GB" dirty="0" smtClean="0">
                    <a:solidFill>
                      <a:srgbClr val="000000"/>
                    </a:solidFill>
                    <a:effectLst/>
                    <a:latin typeface="Calibri Light" panose="020F0302020204030204" pitchFamily="34" charset="0"/>
                    <a:ea typeface="Calibri" panose="020F0502020204030204" pitchFamily="34" charset="0"/>
                    <a:cs typeface="Calibri Light" panose="020F0302020204030204" pitchFamily="34" charset="0"/>
                  </a:rPr>
                  <a:t>can </a:t>
                </a:r>
                <a:r>
                  <a:rPr lang="en-GB" dirty="0">
                    <a:solidFill>
                      <a:srgbClr val="000000"/>
                    </a:solidFill>
                    <a:effectLst/>
                    <a:latin typeface="Calibri Light" panose="020F0302020204030204" pitchFamily="34" charset="0"/>
                    <a:ea typeface="Calibri" panose="020F0502020204030204" pitchFamily="34" charset="0"/>
                    <a:cs typeface="Calibri Light" panose="020F0302020204030204" pitchFamily="34" charset="0"/>
                  </a:rPr>
                  <a:t>be identified as clean air or biodiversity, </a:t>
                </a:r>
                <a14:m>
                  <m:oMath xmlns:m="http://schemas.openxmlformats.org/officeDocument/2006/math">
                    <m:r>
                      <a:rPr lang="en-GB" i="1" smtClean="0">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𝐷</m:t>
                    </m:r>
                  </m:oMath>
                </a14:m>
                <a:r>
                  <a:rPr lang="en-GB" dirty="0">
                    <a:effectLst/>
                    <a:latin typeface="Calibri Light" panose="020F0302020204030204" pitchFamily="34" charset="0"/>
                    <a:ea typeface="Times New Roman" panose="02020603050405020304" pitchFamily="18" charset="0"/>
                    <a:cs typeface="Calibri Light" panose="020F0302020204030204" pitchFamily="34" charset="0"/>
                  </a:rPr>
                  <a:t>, and </a:t>
                </a:r>
                <a14:m>
                  <m:oMath xmlns:m="http://schemas.openxmlformats.org/officeDocument/2006/math">
                    <m:r>
                      <a:rPr lang="en-GB" i="1" smtClean="0">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𝐹</m:t>
                    </m:r>
                  </m:oMath>
                </a14:m>
                <a:r>
                  <a:rPr lang="en-GB" dirty="0">
                    <a:effectLst/>
                    <a:latin typeface="Calibri Light" panose="020F0302020204030204" pitchFamily="34" charset="0"/>
                    <a:ea typeface="Times New Roman" panose="02020603050405020304" pitchFamily="18" charset="0"/>
                    <a:cs typeface="Calibri Light" panose="020F0302020204030204" pitchFamily="34" charset="0"/>
                  </a:rPr>
                  <a:t> could be identified as an activity that causes emissions of CO</a:t>
                </a:r>
                <a:r>
                  <a:rPr lang="en-GB" baseline="-25000" dirty="0">
                    <a:effectLst/>
                    <a:latin typeface="Calibri Light" panose="020F0302020204030204" pitchFamily="34" charset="0"/>
                    <a:ea typeface="Times New Roman" panose="02020603050405020304" pitchFamily="18" charset="0"/>
                    <a:cs typeface="Calibri Light" panose="020F0302020204030204" pitchFamily="34" charset="0"/>
                  </a:rPr>
                  <a:t>2</a:t>
                </a:r>
                <a:r>
                  <a:rPr lang="en-GB" dirty="0">
                    <a:effectLst/>
                    <a:latin typeface="Calibri Light" panose="020F0302020204030204" pitchFamily="34" charset="0"/>
                    <a:ea typeface="Times New Roman" panose="02020603050405020304" pitchFamily="18" charset="0"/>
                    <a:cs typeface="Calibri Light" panose="020F0302020204030204" pitchFamily="34" charset="0"/>
                  </a:rPr>
                  <a:t> by the use of fossil fuel in production, whose effects on aggregate production </a:t>
                </a:r>
                <a:r>
                  <a:rPr lang="en-GB" dirty="0" smtClean="0">
                    <a:effectLst/>
                    <a:latin typeface="Calibri Light" panose="020F0302020204030204" pitchFamily="34" charset="0"/>
                    <a:ea typeface="Times New Roman" panose="02020603050405020304" pitchFamily="18" charset="0"/>
                    <a:cs typeface="Calibri Light" panose="020F0302020204030204" pitchFamily="34" charset="0"/>
                  </a:rPr>
                  <a:t>could </a:t>
                </a:r>
                <a:r>
                  <a:rPr lang="en-GB" dirty="0">
                    <a:effectLst/>
                    <a:latin typeface="Calibri Light" panose="020F0302020204030204" pitchFamily="34" charset="0"/>
                    <a:ea typeface="Times New Roman" panose="02020603050405020304" pitchFamily="18" charset="0"/>
                    <a:cs typeface="Calibri Light" panose="020F0302020204030204" pitchFamily="34" charset="0"/>
                  </a:rPr>
                  <a:t>be either positive or negative. </a:t>
                </a:r>
                <a:r>
                  <a:rPr lang="en-GB" b="1" dirty="0">
                    <a:effectLst/>
                    <a:latin typeface="Calibri Light" panose="020F0302020204030204" pitchFamily="34" charset="0"/>
                    <a:ea typeface="Times New Roman" panose="02020603050405020304" pitchFamily="18" charset="0"/>
                    <a:cs typeface="Calibri Light" panose="020F0302020204030204" pitchFamily="34" charset="0"/>
                  </a:rPr>
                  <a:t>For these reasons,</a:t>
                </a:r>
                <a:r>
                  <a:rPr lang="en-GB" b="1" dirty="0">
                    <a:solidFill>
                      <a:srgbClr val="7030A0"/>
                    </a:solidFill>
                    <a:effectLst/>
                    <a:latin typeface="Calibri Light" panose="020F0302020204030204" pitchFamily="34" charset="0"/>
                    <a:ea typeface="Times New Roman" panose="02020603050405020304" pitchFamily="18" charset="0"/>
                    <a:cs typeface="Calibri Light" panose="020F0302020204030204" pitchFamily="34" charset="0"/>
                  </a:rPr>
                  <a:t> </a:t>
                </a:r>
                <a:r>
                  <a:rPr lang="en-GB" b="1" dirty="0" err="1">
                    <a:solidFill>
                      <a:srgbClr val="C00000"/>
                    </a:solidFill>
                    <a:effectLst/>
                    <a:latin typeface="Calibri Light" panose="020F0302020204030204" pitchFamily="34" charset="0"/>
                    <a:ea typeface="Times New Roman" panose="02020603050405020304" pitchFamily="18" charset="0"/>
                    <a:cs typeface="Calibri Light" panose="020F0302020204030204" pitchFamily="34" charset="0"/>
                  </a:rPr>
                  <a:t>Golosov</a:t>
                </a:r>
                <a:r>
                  <a:rPr lang="en-GB" b="1" dirty="0">
                    <a:solidFill>
                      <a:srgbClr val="C00000"/>
                    </a:solidFill>
                    <a:effectLst/>
                    <a:latin typeface="Calibri Light" panose="020F0302020204030204" pitchFamily="34" charset="0"/>
                    <a:ea typeface="Times New Roman" panose="02020603050405020304" pitchFamily="18" charset="0"/>
                    <a:cs typeface="Calibri Light" panose="020F0302020204030204" pitchFamily="34" charset="0"/>
                  </a:rPr>
                  <a:t>, </a:t>
                </a:r>
                <a:r>
                  <a:rPr lang="en-GB" b="1" i="1" dirty="0">
                    <a:solidFill>
                      <a:srgbClr val="C00000"/>
                    </a:solidFill>
                    <a:effectLst/>
                    <a:latin typeface="Calibri Light" panose="020F0302020204030204" pitchFamily="34" charset="0"/>
                    <a:ea typeface="Times New Roman" panose="02020603050405020304" pitchFamily="18" charset="0"/>
                    <a:cs typeface="Calibri Light" panose="020F0302020204030204" pitchFamily="34" charset="0"/>
                  </a:rPr>
                  <a:t>et al</a:t>
                </a:r>
                <a:r>
                  <a:rPr lang="en-GB" b="1" dirty="0">
                    <a:solidFill>
                      <a:srgbClr val="C00000"/>
                    </a:solidFill>
                    <a:effectLst/>
                    <a:latin typeface="Calibri Light" panose="020F0302020204030204" pitchFamily="34" charset="0"/>
                    <a:ea typeface="Times New Roman" panose="02020603050405020304" pitchFamily="18" charset="0"/>
                    <a:cs typeface="Calibri Light" panose="020F0302020204030204" pitchFamily="34" charset="0"/>
                  </a:rPr>
                  <a:t>., (2014)</a:t>
                </a:r>
                <a:r>
                  <a:rPr lang="en-GB" b="1" dirty="0">
                    <a:solidFill>
                      <a:srgbClr val="7030A0"/>
                    </a:solidFill>
                    <a:effectLst/>
                    <a:latin typeface="Calibri Light" panose="020F0302020204030204" pitchFamily="34" charset="0"/>
                    <a:ea typeface="Times New Roman" panose="02020603050405020304" pitchFamily="18" charset="0"/>
                    <a:cs typeface="Calibri Light" panose="020F0302020204030204" pitchFamily="34" charset="0"/>
                  </a:rPr>
                  <a:t> </a:t>
                </a:r>
                <a:r>
                  <a:rPr lang="en-GB" dirty="0">
                    <a:latin typeface="Calibri Light" panose="020F0302020204030204" pitchFamily="34" charset="0"/>
                    <a:ea typeface="Times New Roman" panose="02020603050405020304" pitchFamily="18" charset="0"/>
                    <a:cs typeface="Calibri Light" panose="020F0302020204030204" pitchFamily="34" charset="0"/>
                  </a:rPr>
                  <a:t>refer to them as “</a:t>
                </a:r>
                <a:r>
                  <a:rPr lang="en-GB" b="1" dirty="0">
                    <a:solidFill>
                      <a:srgbClr val="FF0000"/>
                    </a:solidFill>
                    <a:latin typeface="Calibri Light" panose="020F0302020204030204" pitchFamily="34" charset="0"/>
                    <a:ea typeface="Times New Roman" panose="02020603050405020304" pitchFamily="18" charset="0"/>
                    <a:cs typeface="Calibri Light" panose="020F0302020204030204" pitchFamily="34" charset="0"/>
                  </a:rPr>
                  <a:t>damages</a:t>
                </a:r>
                <a:r>
                  <a:rPr lang="en-GB" dirty="0">
                    <a:latin typeface="Calibri Light" panose="020F0302020204030204" pitchFamily="34" charset="0"/>
                    <a:ea typeface="Times New Roman" panose="02020603050405020304" pitchFamily="18" charset="0"/>
                    <a:cs typeface="Calibri Light" panose="020F0302020204030204" pitchFamily="34" charset="0"/>
                  </a:rPr>
                  <a:t>” that are all captured through production function.</a:t>
                </a:r>
              </a:p>
            </p:txBody>
          </p:sp>
        </mc:Choice>
        <mc:Fallback xmlns="">
          <p:sp>
            <p:nvSpPr>
              <p:cNvPr id="2" name="Rectangle 1"/>
              <p:cNvSpPr>
                <a:spLocks noRot="1" noChangeAspect="1" noMove="1" noResize="1" noEditPoints="1" noAdjustHandles="1" noChangeArrowheads="1" noChangeShapeType="1" noTextEdit="1"/>
              </p:cNvSpPr>
              <p:nvPr/>
            </p:nvSpPr>
            <p:spPr>
              <a:xfrm>
                <a:off x="410826" y="5695044"/>
                <a:ext cx="9901071" cy="1200329"/>
              </a:xfrm>
              <a:prstGeom prst="rect">
                <a:avLst/>
              </a:prstGeom>
              <a:blipFill rotWithShape="0">
                <a:blip r:embed="rId7"/>
                <a:stretch>
                  <a:fillRect l="-492" t="-2538" r="-492" b="-7107"/>
                </a:stretch>
              </a:blipFill>
            </p:spPr>
            <p:txBody>
              <a:bodyPr/>
              <a:lstStyle/>
              <a:p>
                <a:r>
                  <a:rPr lang="en-GB">
                    <a:noFill/>
                  </a:rPr>
                  <a:t> </a:t>
                </a:r>
              </a:p>
            </p:txBody>
          </p:sp>
        </mc:Fallback>
      </mc:AlternateContent>
      <p:graphicFrame>
        <p:nvGraphicFramePr>
          <p:cNvPr id="15" name="object 2"/>
          <p:cNvGraphicFramePr>
            <a:graphicFrameLocks noGrp="1"/>
          </p:cNvGraphicFramePr>
          <p:nvPr>
            <p:extLst>
              <p:ext uri="{D42A27DB-BD31-4B8C-83A1-F6EECF244321}">
                <p14:modId xmlns:p14="http://schemas.microsoft.com/office/powerpoint/2010/main" val="2324132138"/>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8789417">
                  <a:extLst>
                    <a:ext uri="{9D8B030D-6E8A-4147-A177-3AD203B41FA5}">
                      <a16:colId xmlns="" xmlns:a16="http://schemas.microsoft.com/office/drawing/2014/main" val="20000"/>
                    </a:ext>
                  </a:extLst>
                </a:gridCol>
                <a:gridCol w="1023237">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From a Theoretical Model to the Empirical Approach</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2</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5</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3526108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556750" y="201295"/>
            <a:ext cx="707390" cy="506095"/>
          </a:xfrm>
          <a:prstGeom prst="rect">
            <a:avLst/>
          </a:prstGeom>
        </p:spPr>
      </p:pic>
      <p:sp>
        <p:nvSpPr>
          <p:cNvPr id="5" name="object 5"/>
          <p:cNvSpPr txBox="1">
            <a:spLocks noGrp="1"/>
          </p:cNvSpPr>
          <p:nvPr>
            <p:ph type="dt" sz="half" idx="6"/>
          </p:nvPr>
        </p:nvSpPr>
        <p:spPr>
          <a:xfrm>
            <a:off x="469900" y="7136324"/>
            <a:ext cx="7432041" cy="191719"/>
          </a:xfrm>
          <a:prstGeom prst="rect">
            <a:avLst/>
          </a:prstGeom>
        </p:spPr>
        <p:txBody>
          <a:bodyPr vert="horz" wrap="square" lIns="0" tIns="6985" rIns="0" bIns="0" rtlCol="0">
            <a:spAutoFit/>
          </a:bodyPr>
          <a:lstStyle/>
          <a:p>
            <a:r>
              <a:rPr lang="en-GB" spc="-5" dirty="0">
                <a:solidFill>
                  <a:srgbClr val="CC00FF"/>
                </a:solidFill>
                <a:latin typeface="Calibri Light" panose="020F0302020204030204" pitchFamily="34" charset="0"/>
                <a:cs typeface="Calibri Light" panose="020F0302020204030204" pitchFamily="34" charset="0"/>
              </a:rPr>
              <a:t>Growth-at-Risk and Climate Change Risks: An Empirical Analysis in the case of Albania</a:t>
            </a:r>
          </a:p>
        </p:txBody>
      </p:sp>
      <p:sp>
        <p:nvSpPr>
          <p:cNvPr id="7" name="object 7"/>
          <p:cNvSpPr txBox="1">
            <a:spLocks noGrp="1"/>
          </p:cNvSpPr>
          <p:nvPr>
            <p:ph type="sldNum" sz="quarter" idx="7"/>
          </p:nvPr>
        </p:nvSpPr>
        <p:spPr>
          <a:xfrm>
            <a:off x="9326118" y="7126799"/>
            <a:ext cx="990600" cy="191719"/>
          </a:xfrm>
          <a:prstGeom prst="rect">
            <a:avLst/>
          </a:prstGeom>
        </p:spPr>
        <p:txBody>
          <a:bodyPr vert="horz" wrap="square" lIns="0" tIns="6985" rIns="0" bIns="0" rtlCol="0">
            <a:spAutoFit/>
          </a:bodyPr>
          <a:lstStyle/>
          <a:p>
            <a:pPr marL="12700" algn="r">
              <a:lnSpc>
                <a:spcPct val="100000"/>
              </a:lnSpc>
              <a:spcBef>
                <a:spcPts val="55"/>
              </a:spcBef>
            </a:pPr>
            <a:r>
              <a:rPr spc="-25" dirty="0"/>
              <a:t>Page</a:t>
            </a:r>
            <a:r>
              <a:rPr spc="-50" dirty="0"/>
              <a:t> </a:t>
            </a:r>
            <a:fld id="{81D60167-4931-47E6-BA6A-407CBD079E47}" type="slidenum">
              <a:rPr spc="35" dirty="0"/>
              <a:pPr marL="12700" algn="r">
                <a:lnSpc>
                  <a:spcPct val="100000"/>
                </a:lnSpc>
                <a:spcBef>
                  <a:spcPts val="55"/>
                </a:spcBef>
              </a:pPr>
              <a:t>9</a:t>
            </a:fld>
            <a:r>
              <a:rPr spc="-45" dirty="0"/>
              <a:t> </a:t>
            </a:r>
            <a:r>
              <a:rPr spc="-35" dirty="0"/>
              <a:t>of</a:t>
            </a:r>
            <a:r>
              <a:rPr spc="-50" dirty="0"/>
              <a:t> </a:t>
            </a:r>
            <a:r>
              <a:rPr spc="35" dirty="0" smtClean="0"/>
              <a:t>2</a:t>
            </a:r>
            <a:r>
              <a:rPr lang="en-GB" spc="35" dirty="0" smtClean="0"/>
              <a:t>5</a:t>
            </a:r>
            <a:endParaRPr spc="35" dirty="0"/>
          </a:p>
        </p:txBody>
      </p:sp>
      <p:sp>
        <p:nvSpPr>
          <p:cNvPr id="9" name="object 4"/>
          <p:cNvSpPr txBox="1"/>
          <p:nvPr/>
        </p:nvSpPr>
        <p:spPr>
          <a:xfrm>
            <a:off x="521769" y="781907"/>
            <a:ext cx="9817987" cy="292836"/>
          </a:xfrm>
          <a:prstGeom prst="rect">
            <a:avLst/>
          </a:prstGeom>
          <a:solidFill>
            <a:schemeClr val="bg1"/>
          </a:solidFill>
          <a:ln>
            <a:solidFill>
              <a:schemeClr val="bg1"/>
            </a:solidFill>
          </a:ln>
        </p:spPr>
        <p:txBody>
          <a:bodyPr vert="horz" wrap="square" lIns="0" tIns="26669" rIns="0" bIns="0" rtlCol="0">
            <a:spAutoFit/>
          </a:bodyPr>
          <a:lstStyle/>
          <a:p>
            <a:pPr marL="12700" marR="5080" algn="just">
              <a:lnSpc>
                <a:spcPct val="95700"/>
              </a:lnSpc>
              <a:spcBef>
                <a:spcPts val="209"/>
              </a:spcBef>
            </a:pP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For simplicity, </a:t>
            </a:r>
            <a:r>
              <a:rPr lang="en-GB" altLang="en-US" b="1" dirty="0" smtClean="0">
                <a:solidFill>
                  <a:srgbClr val="CC00FF"/>
                </a:solidFill>
                <a:latin typeface="Calibri Light" panose="020F0302020204030204" pitchFamily="34" charset="0"/>
                <a:ea typeface="Times New Roman" panose="02020603050405020304" pitchFamily="18" charset="0"/>
                <a:cs typeface="Calibri Light" panose="020F0302020204030204" pitchFamily="34" charset="0"/>
              </a:rPr>
              <a:t>PPF</a:t>
            </a: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 as presented in Equation (4) and (5) can be re-arranged as</a:t>
            </a:r>
            <a:r>
              <a:rPr lang="en-GB" altLang="en-US" dirty="0" smtClean="0">
                <a:solidFill>
                  <a:srgbClr val="000000"/>
                </a:solidFill>
                <a:latin typeface="Calibri Light" panose="020F0302020204030204" pitchFamily="34" charset="0"/>
                <a:ea typeface="Calibri" panose="020F0502020204030204" pitchFamily="34" charset="0"/>
                <a:cs typeface="Calibri Light" panose="020F0302020204030204" pitchFamily="34" charset="0"/>
              </a:rPr>
              <a:t>:</a:t>
            </a:r>
            <a:endParaRPr lang="en-GB" sz="2000" dirty="0">
              <a:latin typeface="Calibri Light" panose="020F0302020204030204" pitchFamily="34" charset="0"/>
              <a:cs typeface="Calibri Light" panose="020F0302020204030204" pitchFamily="34" charset="0"/>
            </a:endParaRPr>
          </a:p>
        </p:txBody>
      </p:sp>
      <mc:AlternateContent xmlns:mc="http://schemas.openxmlformats.org/markup-compatibility/2006" xmlns:a14="http://schemas.microsoft.com/office/drawing/2010/main">
        <mc:Choice Requires="a14">
          <p:graphicFrame>
            <p:nvGraphicFramePr>
              <p:cNvPr id="13" name="Table 12"/>
              <p:cNvGraphicFramePr>
                <a:graphicFrameLocks noGrp="1"/>
              </p:cNvGraphicFramePr>
              <p:nvPr>
                <p:extLst>
                  <p:ext uri="{D42A27DB-BD31-4B8C-83A1-F6EECF244321}">
                    <p14:modId xmlns:p14="http://schemas.microsoft.com/office/powerpoint/2010/main" val="3821012608"/>
                  </p:ext>
                </p:extLst>
              </p:nvPr>
            </p:nvGraphicFramePr>
            <p:xfrm>
              <a:off x="513333" y="1160940"/>
              <a:ext cx="9803385" cy="612400"/>
            </p:xfrm>
            <a:graphic>
              <a:graphicData uri="http://schemas.openxmlformats.org/drawingml/2006/table">
                <a:tbl>
                  <a:tblPr firstRow="1" firstCol="1" bandRow="1">
                    <a:tableStyleId>{5C22544A-7EE6-4342-B048-85BDC9FD1C3A}</a:tableStyleId>
                  </a:tblPr>
                  <a:tblGrid>
                    <a:gridCol w="8934607"/>
                    <a:gridCol w="868778"/>
                  </a:tblGrid>
                  <a:tr h="612400">
                    <a:tc>
                      <a:txBody>
                        <a:bodyPr/>
                        <a:lstStyle/>
                        <a:p>
                          <a:pPr indent="90170" algn="ctr">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GB" sz="1800" b="1" i="1" smtClean="0">
                                        <a:solidFill>
                                          <a:schemeClr val="tx1"/>
                                        </a:solidFill>
                                        <a:effectLst/>
                                        <a:latin typeface="Cambria Math" panose="02040503050406030204" pitchFamily="18" charset="0"/>
                                        <a:ea typeface="+mn-ea"/>
                                        <a:cs typeface="+mn-cs"/>
                                      </a:rPr>
                                    </m:ctrlPr>
                                  </m:sSubPr>
                                  <m:e>
                                    <m:r>
                                      <a:rPr lang="en-GB" sz="1800" b="1" i="1">
                                        <a:solidFill>
                                          <a:schemeClr val="tx1"/>
                                        </a:solidFill>
                                        <a:effectLst/>
                                        <a:latin typeface="Cambria Math" panose="02040503050406030204" pitchFamily="18" charset="0"/>
                                        <a:ea typeface="+mn-ea"/>
                                        <a:cs typeface="+mn-cs"/>
                                      </a:rPr>
                                      <m:t>𝑌</m:t>
                                    </m:r>
                                  </m:e>
                                  <m:sub>
                                    <m:r>
                                      <a:rPr lang="en-GB" sz="1800" b="1" i="1">
                                        <a:solidFill>
                                          <a:schemeClr val="tx1"/>
                                        </a:solidFill>
                                        <a:effectLst/>
                                        <a:latin typeface="Cambria Math" panose="02040503050406030204" pitchFamily="18" charset="0"/>
                                        <a:ea typeface="+mn-ea"/>
                                        <a:cs typeface="+mn-cs"/>
                                      </a:rPr>
                                      <m:t>𝑡</m:t>
                                    </m:r>
                                    <m:r>
                                      <a:rPr lang="en-GB" sz="1800" b="1" i="1">
                                        <a:solidFill>
                                          <a:schemeClr val="tx1"/>
                                        </a:solidFill>
                                        <a:effectLst/>
                                        <a:latin typeface="Cambria Math" panose="02040503050406030204" pitchFamily="18" charset="0"/>
                                        <a:ea typeface="+mn-ea"/>
                                        <a:cs typeface="+mn-cs"/>
                                      </a:rPr>
                                      <m:t>+1</m:t>
                                    </m:r>
                                  </m:sub>
                                </m:sSub>
                                <m:r>
                                  <a:rPr lang="en-GB" sz="1800" b="1" i="1">
                                    <a:solidFill>
                                      <a:schemeClr val="tx1"/>
                                    </a:solidFill>
                                    <a:effectLst/>
                                    <a:latin typeface="Cambria Math" panose="02040503050406030204" pitchFamily="18" charset="0"/>
                                    <a:ea typeface="+mn-ea"/>
                                    <a:cs typeface="+mn-cs"/>
                                  </a:rPr>
                                  <m:t>≈</m:t>
                                </m:r>
                                <m:sSub>
                                  <m:sSubPr>
                                    <m:ctrlPr>
                                      <a:rPr lang="en-GB" sz="1800" b="1" i="1">
                                        <a:solidFill>
                                          <a:schemeClr val="tx1"/>
                                        </a:solidFill>
                                        <a:effectLst/>
                                        <a:latin typeface="Cambria Math" panose="02040503050406030204" pitchFamily="18" charset="0"/>
                                        <a:ea typeface="+mn-ea"/>
                                        <a:cs typeface="+mn-cs"/>
                                      </a:rPr>
                                    </m:ctrlPr>
                                  </m:sSubPr>
                                  <m:e>
                                    <m:r>
                                      <a:rPr lang="en-GB" sz="1800" b="1" i="1">
                                        <a:solidFill>
                                          <a:schemeClr val="tx1"/>
                                        </a:solidFill>
                                        <a:effectLst/>
                                        <a:latin typeface="Cambria Math" panose="02040503050406030204" pitchFamily="18" charset="0"/>
                                        <a:ea typeface="+mn-ea"/>
                                        <a:cs typeface="+mn-cs"/>
                                      </a:rPr>
                                      <m:t>𝐴</m:t>
                                    </m:r>
                                  </m:e>
                                  <m:sub>
                                    <m:r>
                                      <a:rPr lang="en-GB" sz="1800" b="1" i="1">
                                        <a:solidFill>
                                          <a:schemeClr val="tx1"/>
                                        </a:solidFill>
                                        <a:effectLst/>
                                        <a:latin typeface="Cambria Math" panose="02040503050406030204" pitchFamily="18" charset="0"/>
                                        <a:ea typeface="+mn-ea"/>
                                        <a:cs typeface="+mn-cs"/>
                                      </a:rPr>
                                      <m:t>𝑡</m:t>
                                    </m:r>
                                  </m:sub>
                                </m:sSub>
                                <m:sSub>
                                  <m:sSubPr>
                                    <m:ctrlPr>
                                      <a:rPr lang="en-GB" sz="1800" b="1" i="1">
                                        <a:solidFill>
                                          <a:schemeClr val="tx1"/>
                                        </a:solidFill>
                                        <a:effectLst/>
                                        <a:latin typeface="Cambria Math" panose="02040503050406030204" pitchFamily="18" charset="0"/>
                                        <a:ea typeface="+mn-ea"/>
                                        <a:cs typeface="+mn-cs"/>
                                      </a:rPr>
                                    </m:ctrlPr>
                                  </m:sSubPr>
                                  <m:e>
                                    <m:r>
                                      <a:rPr lang="en-GB" sz="1800" b="1" i="1">
                                        <a:solidFill>
                                          <a:schemeClr val="tx1"/>
                                        </a:solidFill>
                                        <a:effectLst/>
                                        <a:latin typeface="Cambria Math" panose="02040503050406030204" pitchFamily="18" charset="0"/>
                                        <a:ea typeface="+mn-ea"/>
                                        <a:cs typeface="+mn-cs"/>
                                      </a:rPr>
                                      <m:t>𝐾</m:t>
                                    </m:r>
                                  </m:e>
                                  <m:sub>
                                    <m:r>
                                      <a:rPr lang="en-GB" sz="1800" b="1" i="1">
                                        <a:solidFill>
                                          <a:schemeClr val="tx1"/>
                                        </a:solidFill>
                                        <a:effectLst/>
                                        <a:latin typeface="Cambria Math" panose="02040503050406030204" pitchFamily="18" charset="0"/>
                                        <a:ea typeface="+mn-ea"/>
                                        <a:cs typeface="+mn-cs"/>
                                      </a:rPr>
                                      <m:t>𝑡</m:t>
                                    </m:r>
                                  </m:sub>
                                </m:sSub>
                                <m:sSub>
                                  <m:sSubPr>
                                    <m:ctrlPr>
                                      <a:rPr lang="en-GB" sz="1800" b="1" i="1">
                                        <a:solidFill>
                                          <a:schemeClr val="tx1"/>
                                        </a:solidFill>
                                        <a:effectLst/>
                                        <a:latin typeface="Cambria Math" panose="02040503050406030204" pitchFamily="18" charset="0"/>
                                        <a:ea typeface="+mn-ea"/>
                                        <a:cs typeface="+mn-cs"/>
                                      </a:rPr>
                                    </m:ctrlPr>
                                  </m:sSubPr>
                                  <m:e>
                                    <m:r>
                                      <a:rPr lang="en-GB" sz="1800" b="1" i="1">
                                        <a:solidFill>
                                          <a:schemeClr val="tx1"/>
                                        </a:solidFill>
                                        <a:effectLst/>
                                        <a:latin typeface="Cambria Math" panose="02040503050406030204" pitchFamily="18" charset="0"/>
                                        <a:ea typeface="+mn-ea"/>
                                        <a:cs typeface="+mn-cs"/>
                                      </a:rPr>
                                      <m:t>𝐿</m:t>
                                    </m:r>
                                  </m:e>
                                  <m:sub>
                                    <m:r>
                                      <a:rPr lang="en-GB" sz="1800" b="1" i="1">
                                        <a:solidFill>
                                          <a:schemeClr val="tx1"/>
                                        </a:solidFill>
                                        <a:effectLst/>
                                        <a:latin typeface="Cambria Math" panose="02040503050406030204" pitchFamily="18" charset="0"/>
                                        <a:ea typeface="+mn-ea"/>
                                        <a:cs typeface="+mn-cs"/>
                                      </a:rPr>
                                      <m:t>𝑡</m:t>
                                    </m:r>
                                  </m:sub>
                                </m:sSub>
                                <m:sSup>
                                  <m:sSupPr>
                                    <m:ctrlPr>
                                      <a:rPr lang="en-GB" sz="1800" b="1" i="1">
                                        <a:solidFill>
                                          <a:schemeClr val="tx1"/>
                                        </a:solidFill>
                                        <a:effectLst/>
                                        <a:latin typeface="Cambria Math" panose="02040503050406030204" pitchFamily="18" charset="0"/>
                                        <a:ea typeface="+mn-ea"/>
                                        <a:cs typeface="+mn-cs"/>
                                      </a:rPr>
                                    </m:ctrlPr>
                                  </m:sSupPr>
                                  <m:e>
                                    <m:r>
                                      <a:rPr lang="en-GB" sz="1800" b="1" i="1">
                                        <a:solidFill>
                                          <a:schemeClr val="tx1"/>
                                        </a:solidFill>
                                        <a:effectLst/>
                                        <a:latin typeface="Cambria Math" panose="02040503050406030204" pitchFamily="18" charset="0"/>
                                        <a:ea typeface="+mn-ea"/>
                                        <a:cs typeface="+mn-cs"/>
                                      </a:rPr>
                                      <m:t>𝑒</m:t>
                                    </m:r>
                                  </m:e>
                                  <m:sup>
                                    <m:r>
                                      <a:rPr lang="en-GB" sz="1800" b="1" i="1">
                                        <a:solidFill>
                                          <a:schemeClr val="tx1"/>
                                        </a:solidFill>
                                        <a:effectLst/>
                                        <a:latin typeface="Cambria Math" panose="02040503050406030204" pitchFamily="18" charset="0"/>
                                        <a:ea typeface="+mn-ea"/>
                                        <a:cs typeface="+mn-cs"/>
                                      </a:rPr>
                                      <m:t>𝑎</m:t>
                                    </m:r>
                                    <m:sSub>
                                      <m:sSubPr>
                                        <m:ctrlPr>
                                          <a:rPr lang="en-GB" sz="1800" b="1" i="1">
                                            <a:solidFill>
                                              <a:schemeClr val="tx1"/>
                                            </a:solidFill>
                                            <a:effectLst/>
                                            <a:latin typeface="Cambria Math" panose="02040503050406030204" pitchFamily="18" charset="0"/>
                                            <a:ea typeface="+mn-ea"/>
                                            <a:cs typeface="+mn-cs"/>
                                          </a:rPr>
                                        </m:ctrlPr>
                                      </m:sSubPr>
                                      <m:e>
                                        <m:r>
                                          <a:rPr lang="en-GB" sz="1800" b="1" i="1">
                                            <a:solidFill>
                                              <a:schemeClr val="tx1"/>
                                            </a:solidFill>
                                            <a:effectLst/>
                                            <a:latin typeface="Cambria Math" panose="02040503050406030204" pitchFamily="18" charset="0"/>
                                            <a:ea typeface="+mn-ea"/>
                                            <a:cs typeface="+mn-cs"/>
                                          </a:rPr>
                                          <m:t>𝑑</m:t>
                                        </m:r>
                                      </m:e>
                                      <m:sub>
                                        <m:r>
                                          <a:rPr lang="en-GB" sz="1800" b="1" i="1">
                                            <a:solidFill>
                                              <a:schemeClr val="tx1"/>
                                            </a:solidFill>
                                            <a:effectLst/>
                                            <a:latin typeface="Cambria Math" panose="02040503050406030204" pitchFamily="18" charset="0"/>
                                            <a:ea typeface="+mn-ea"/>
                                            <a:cs typeface="+mn-cs"/>
                                          </a:rPr>
                                          <m:t>𝑡</m:t>
                                        </m:r>
                                      </m:sub>
                                    </m:sSub>
                                  </m:sup>
                                </m:sSup>
                              </m:oMath>
                            </m:oMathPara>
                          </a14:m>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marL="0" algn="r">
                            <a:lnSpc>
                              <a:spcPct val="107000"/>
                            </a:lnSpc>
                            <a:spcAft>
                              <a:spcPts val="0"/>
                            </a:spcAft>
                          </a:pPr>
                          <a:r>
                            <a:rPr lang="en-GB" sz="1800" b="0" i="1" dirty="0" smtClean="0">
                              <a:solidFill>
                                <a:schemeClr val="tx1"/>
                              </a:solidFill>
                              <a:effectLst/>
                              <a:latin typeface="Calibri Light" panose="020F0302020204030204" pitchFamily="34" charset="0"/>
                              <a:cs typeface="Calibri Light" panose="020F0302020204030204" pitchFamily="34" charset="0"/>
                            </a:rPr>
                            <a:t>(</a:t>
                          </a:r>
                          <a:r>
                            <a:rPr lang="en-GB" sz="1800" b="0" i="1" dirty="0" smtClean="0">
                              <a:solidFill>
                                <a:schemeClr val="tx1"/>
                              </a:solidFill>
                              <a:effectLst/>
                              <a:latin typeface="Calibri Light" panose="020F0302020204030204" pitchFamily="34" charset="0"/>
                              <a:ea typeface="+mn-ea"/>
                              <a:cs typeface="Calibri Light" panose="020F0302020204030204" pitchFamily="34" charset="0"/>
                            </a:rPr>
                            <a:t>7)</a:t>
                          </a:r>
                          <a:endParaRPr lang="en-GB" sz="1800" b="0" i="1" dirty="0">
                            <a:solidFill>
                              <a:schemeClr val="tx1"/>
                            </a:solidFill>
                            <a:effectLst/>
                            <a:latin typeface="Calibri Light" panose="020F0302020204030204" pitchFamily="34" charset="0"/>
                            <a:ea typeface="+mn-ea"/>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13" name="Table 12"/>
              <p:cNvGraphicFramePr>
                <a:graphicFrameLocks noGrp="1"/>
              </p:cNvGraphicFramePr>
              <p:nvPr>
                <p:extLst>
                  <p:ext uri="{D42A27DB-BD31-4B8C-83A1-F6EECF244321}">
                    <p14:modId xmlns:p14="http://schemas.microsoft.com/office/powerpoint/2010/main" val="3821012608"/>
                  </p:ext>
                </p:extLst>
              </p:nvPr>
            </p:nvGraphicFramePr>
            <p:xfrm>
              <a:off x="513333" y="1160940"/>
              <a:ext cx="9803385" cy="612400"/>
            </p:xfrm>
            <a:graphic>
              <a:graphicData uri="http://schemas.openxmlformats.org/drawingml/2006/table">
                <a:tbl>
                  <a:tblPr firstRow="1" firstCol="1" bandRow="1">
                    <a:tableStyleId>{5C22544A-7EE6-4342-B048-85BDC9FD1C3A}</a:tableStyleId>
                  </a:tblPr>
                  <a:tblGrid>
                    <a:gridCol w="8934607"/>
                    <a:gridCol w="868778"/>
                  </a:tblGrid>
                  <a:tr h="612400">
                    <a:tc>
                      <a:txBody>
                        <a:bodyPr/>
                        <a:lstStyle/>
                        <a:p>
                          <a:endParaRPr lang="en-US"/>
                        </a:p>
                      </a:txBody>
                      <a:tcPr marL="68580" marR="68580" marT="0" marB="0" anchor="ctr">
                        <a:blipFill rotWithShape="0">
                          <a:blip r:embed="rId3"/>
                          <a:stretch>
                            <a:fillRect l="-68" t="-990" r="-10027" b="-4950"/>
                          </a:stretch>
                        </a:blipFill>
                      </a:tcPr>
                    </a:tc>
                    <a:tc>
                      <a:txBody>
                        <a:bodyPr/>
                        <a:lstStyle/>
                        <a:p>
                          <a:pPr marL="0" algn="r">
                            <a:lnSpc>
                              <a:spcPct val="107000"/>
                            </a:lnSpc>
                            <a:spcAft>
                              <a:spcPts val="0"/>
                            </a:spcAft>
                          </a:pPr>
                          <a:r>
                            <a:rPr lang="en-GB" sz="1800" b="0" i="1" dirty="0" smtClean="0">
                              <a:solidFill>
                                <a:schemeClr val="tx1"/>
                              </a:solidFill>
                              <a:effectLst/>
                              <a:latin typeface="Calibri Light" panose="020F0302020204030204" pitchFamily="34" charset="0"/>
                              <a:cs typeface="Calibri Light" panose="020F0302020204030204" pitchFamily="34" charset="0"/>
                            </a:rPr>
                            <a:t>(</a:t>
                          </a:r>
                          <a:r>
                            <a:rPr lang="en-GB" sz="1800" b="0" i="1" dirty="0" smtClean="0">
                              <a:solidFill>
                                <a:schemeClr val="tx1"/>
                              </a:solidFill>
                              <a:effectLst/>
                              <a:latin typeface="Calibri Light" panose="020F0302020204030204" pitchFamily="34" charset="0"/>
                              <a:ea typeface="+mn-ea"/>
                              <a:cs typeface="Calibri Light" panose="020F0302020204030204" pitchFamily="34" charset="0"/>
                            </a:rPr>
                            <a:t>7)</a:t>
                          </a:r>
                          <a:endParaRPr lang="en-GB" sz="1800" b="0" i="1" dirty="0">
                            <a:solidFill>
                              <a:schemeClr val="tx1"/>
                            </a:solidFill>
                            <a:effectLst/>
                            <a:latin typeface="Calibri Light" panose="020F0302020204030204" pitchFamily="34" charset="0"/>
                            <a:ea typeface="+mn-ea"/>
                            <a:cs typeface="Calibri Light" panose="020F0302020204030204" pitchFamily="34" charset="0"/>
                          </a:endParaRPr>
                        </a:p>
                      </a:txBody>
                      <a:tcPr marL="68580" marR="68580" marT="0" marB="0" anchor="ctr">
                        <a:solidFill>
                          <a:schemeClr val="bg1"/>
                        </a:solidFill>
                      </a:tcPr>
                    </a:tc>
                  </a:tr>
                </a:tbl>
              </a:graphicData>
            </a:graphic>
          </p:graphicFrame>
        </mc:Fallback>
      </mc:AlternateContent>
      <mc:AlternateContent xmlns:mc="http://schemas.openxmlformats.org/markup-compatibility/2006" xmlns:a14="http://schemas.microsoft.com/office/drawing/2010/main">
        <mc:Choice Requires="a14">
          <p:sp>
            <p:nvSpPr>
              <p:cNvPr id="21" name="Rectangle 20"/>
              <p:cNvSpPr/>
              <p:nvPr/>
            </p:nvSpPr>
            <p:spPr>
              <a:xfrm>
                <a:off x="459345" y="1759867"/>
                <a:ext cx="9933330" cy="923330"/>
              </a:xfrm>
              <a:prstGeom prst="rect">
                <a:avLst/>
              </a:prstGeom>
            </p:spPr>
            <p:txBody>
              <a:bodyPr wrap="square">
                <a:spAutoFit/>
              </a:bodyPr>
              <a:lstStyle/>
              <a:p>
                <a:pPr algn="just"/>
                <a:r>
                  <a:rPr lang="en-GB" dirty="0" smtClean="0">
                    <a:latin typeface="Calibri Light" panose="020F0302020204030204" pitchFamily="34" charset="0"/>
                    <a:ea typeface="Times New Roman" panose="02020603050405020304" pitchFamily="18" charset="0"/>
                    <a:cs typeface="Calibri Light" panose="020F0302020204030204" pitchFamily="34" charset="0"/>
                  </a:rPr>
                  <a:t>where, input </a:t>
                </a:r>
                <a:r>
                  <a:rPr lang="en-GB" dirty="0">
                    <a:latin typeface="Calibri Light" panose="020F0302020204030204" pitchFamily="34" charset="0"/>
                    <a:ea typeface="Times New Roman" panose="02020603050405020304" pitchFamily="18" charset="0"/>
                    <a:cs typeface="Calibri Light" panose="020F0302020204030204" pitchFamily="34" charset="0"/>
                  </a:rPr>
                  <a:t>factors efficiency </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a:t>
                </a:r>
                <a14:m>
                  <m:oMath xmlns:m="http://schemas.openxmlformats.org/officeDocument/2006/math">
                    <m:r>
                      <a:rPr lang="en-GB" b="1" i="1">
                        <a:latin typeface="Cambria Math" panose="02040503050406030204" pitchFamily="18" charset="0"/>
                      </a:rPr>
                      <m:t>𝑒</m:t>
                    </m:r>
                  </m:oMath>
                </a14:m>
                <a:r>
                  <a:rPr lang="en-GB" dirty="0" smtClean="0">
                    <a:latin typeface="Calibri Light" panose="020F0302020204030204" pitchFamily="34" charset="0"/>
                    <a:ea typeface="Times New Roman" panose="02020603050405020304" pitchFamily="18" charset="0"/>
                    <a:cs typeface="Calibri Light" panose="020F0302020204030204" pitchFamily="34" charset="0"/>
                  </a:rPr>
                  <a:t>) is now determined by </a:t>
                </a:r>
                <a14:m>
                  <m:oMath xmlns:m="http://schemas.openxmlformats.org/officeDocument/2006/math">
                    <m:r>
                      <a:rPr lang="en-GB" b="0" i="0" smtClean="0">
                        <a:latin typeface="Cambria Math" panose="02040503050406030204" pitchFamily="18" charset="0"/>
                      </a:rPr>
                      <m:t>(</m:t>
                    </m:r>
                    <m:r>
                      <a:rPr lang="en-GB" b="1" i="1" smtClean="0">
                        <a:solidFill>
                          <a:srgbClr val="00B0F0"/>
                        </a:solidFill>
                        <a:latin typeface="Cambria Math" panose="02040503050406030204" pitchFamily="18" charset="0"/>
                      </a:rPr>
                      <m:t>𝑎</m:t>
                    </m:r>
                    <m:r>
                      <a:rPr lang="en-GB" b="1" i="1" smtClean="0">
                        <a:latin typeface="Cambria Math" panose="02040503050406030204" pitchFamily="18" charset="0"/>
                      </a:rPr>
                      <m:t>)</m:t>
                    </m:r>
                  </m:oMath>
                </a14:m>
                <a:r>
                  <a:rPr lang="en-GB" dirty="0" smtClean="0">
                    <a:latin typeface="Calibri Light" panose="020F0302020204030204" pitchFamily="34" charset="0"/>
                    <a:ea typeface="Times New Roman" panose="02020603050405020304" pitchFamily="18" charset="0"/>
                    <a:cs typeface="Calibri Light" panose="020F0302020204030204" pitchFamily="34" charset="0"/>
                  </a:rPr>
                  <a:t> technological progress and climate change related patterns (</a:t>
                </a:r>
                <a14:m>
                  <m:oMath xmlns:m="http://schemas.openxmlformats.org/officeDocument/2006/math">
                    <m:sSub>
                      <m:sSubPr>
                        <m:ctrlPr>
                          <a:rPr lang="en-GB" b="1" i="1" smtClean="0">
                            <a:solidFill>
                              <a:srgbClr val="00B0F0"/>
                            </a:solidFill>
                            <a:latin typeface="Cambria Math" panose="02040503050406030204" pitchFamily="18" charset="0"/>
                          </a:rPr>
                        </m:ctrlPr>
                      </m:sSubPr>
                      <m:e>
                        <m:r>
                          <a:rPr lang="en-GB" b="1" i="1">
                            <a:solidFill>
                              <a:srgbClr val="00B0F0"/>
                            </a:solidFill>
                            <a:latin typeface="Cambria Math" panose="02040503050406030204" pitchFamily="18" charset="0"/>
                          </a:rPr>
                          <m:t>𝑑</m:t>
                        </m:r>
                      </m:e>
                      <m:sub>
                        <m:r>
                          <a:rPr lang="en-GB" b="1" i="1">
                            <a:solidFill>
                              <a:srgbClr val="00B0F0"/>
                            </a:solidFill>
                            <a:latin typeface="Cambria Math" panose="02040503050406030204" pitchFamily="18" charset="0"/>
                          </a:rPr>
                          <m:t>𝑡</m:t>
                        </m:r>
                      </m:sub>
                    </m:sSub>
                  </m:oMath>
                </a14:m>
                <a:r>
                  <a:rPr lang="en-GB" dirty="0" smtClean="0">
                    <a:latin typeface="Calibri Light" panose="020F0302020204030204" pitchFamily="34" charset="0"/>
                    <a:ea typeface="Times New Roman" panose="02020603050405020304" pitchFamily="18" charset="0"/>
                    <a:cs typeface="Calibri Light" panose="020F0302020204030204" pitchFamily="34" charset="0"/>
                  </a:rPr>
                  <a:t>), both may shift </a:t>
                </a:r>
                <a:r>
                  <a:rPr lang="en-GB" dirty="0">
                    <a:latin typeface="Calibri Light" panose="020F0302020204030204" pitchFamily="34" charset="0"/>
                    <a:ea typeface="Times New Roman" panose="02020603050405020304" pitchFamily="18" charset="0"/>
                    <a:cs typeface="Calibri Light" panose="020F0302020204030204" pitchFamily="34" charset="0"/>
                  </a:rPr>
                  <a:t>upward productivity of input factors, e.g. capital and labour, and assuming that this improvements will be at steady state rate,</a:t>
                </a:r>
                <a:r>
                  <a:rPr lang="en-GB" dirty="0" smtClean="0">
                    <a:latin typeface="Calibri Light" panose="020F0302020204030204" pitchFamily="34" charset="0"/>
                    <a:ea typeface="Times New Roman" panose="02020603050405020304" pitchFamily="18" charset="0"/>
                    <a:cs typeface="Calibri Light" panose="020F0302020204030204" pitchFamily="34" charset="0"/>
                  </a:rPr>
                  <a:t> </a:t>
                </a:r>
                <a14:m>
                  <m:oMath xmlns:m="http://schemas.openxmlformats.org/officeDocument/2006/math">
                    <m:r>
                      <a:rPr lang="en-GB" b="0" i="0" smtClean="0">
                        <a:latin typeface="Cambria Math" panose="02040503050406030204" pitchFamily="18" charset="0"/>
                      </a:rPr>
                      <m:t> </m:t>
                    </m:r>
                    <m:sSub>
                      <m:sSubPr>
                        <m:ctrlPr>
                          <a:rPr lang="en-GB" i="1" smtClean="0">
                            <a:solidFill>
                              <a:srgbClr val="00B0F0"/>
                            </a:solidFill>
                            <a:latin typeface="Cambria Math" panose="02040503050406030204" pitchFamily="18" charset="0"/>
                          </a:rPr>
                        </m:ctrlPr>
                      </m:sSubPr>
                      <m:e>
                        <m:r>
                          <a:rPr lang="en-GB" i="1">
                            <a:solidFill>
                              <a:srgbClr val="00B0F0"/>
                            </a:solidFill>
                            <a:latin typeface="Cambria Math" panose="02040503050406030204" pitchFamily="18" charset="0"/>
                          </a:rPr>
                          <m:t>𝑔</m:t>
                        </m:r>
                      </m:e>
                      <m:sub>
                        <m:r>
                          <a:rPr lang="en-GB" i="1">
                            <a:solidFill>
                              <a:srgbClr val="00B0F0"/>
                            </a:solidFill>
                            <a:latin typeface="Cambria Math" panose="02040503050406030204" pitchFamily="18" charset="0"/>
                          </a:rPr>
                          <m:t>𝑡</m:t>
                        </m:r>
                      </m:sub>
                    </m:sSub>
                  </m:oMath>
                </a14:m>
                <a:r>
                  <a:rPr lang="en-GB" dirty="0">
                    <a:latin typeface="Calibri Light" panose="020F0302020204030204" pitchFamily="34" charset="0"/>
                    <a:ea typeface="Times New Roman" panose="02020603050405020304" pitchFamily="18" charset="0"/>
                    <a:cs typeface="Calibri Light" panose="020F0302020204030204" pitchFamily="34" charset="0"/>
                  </a:rPr>
                  <a:t>, and:</a:t>
                </a:r>
              </a:p>
            </p:txBody>
          </p:sp>
        </mc:Choice>
        <mc:Fallback xmlns="">
          <p:sp>
            <p:nvSpPr>
              <p:cNvPr id="21" name="Rectangle 20"/>
              <p:cNvSpPr>
                <a:spLocks noRot="1" noChangeAspect="1" noMove="1" noResize="1" noEditPoints="1" noAdjustHandles="1" noChangeArrowheads="1" noChangeShapeType="1" noTextEdit="1"/>
              </p:cNvSpPr>
              <p:nvPr/>
            </p:nvSpPr>
            <p:spPr>
              <a:xfrm>
                <a:off x="459345" y="1759867"/>
                <a:ext cx="9933330" cy="923330"/>
              </a:xfrm>
              <a:prstGeom prst="rect">
                <a:avLst/>
              </a:prstGeom>
              <a:blipFill rotWithShape="0">
                <a:blip r:embed="rId4"/>
                <a:stretch>
                  <a:fillRect l="-491" t="-3974" r="-491" b="-993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3054964881"/>
                  </p:ext>
                </p:extLst>
              </p:nvPr>
            </p:nvGraphicFramePr>
            <p:xfrm>
              <a:off x="490295" y="2842759"/>
              <a:ext cx="9826423" cy="601028"/>
            </p:xfrm>
            <a:graphic>
              <a:graphicData uri="http://schemas.openxmlformats.org/drawingml/2006/table">
                <a:tbl>
                  <a:tblPr firstRow="1" firstCol="1" bandRow="1">
                    <a:tableStyleId>{5C22544A-7EE6-4342-B048-85BDC9FD1C3A}</a:tableStyleId>
                  </a:tblPr>
                  <a:tblGrid>
                    <a:gridCol w="8955603"/>
                    <a:gridCol w="870820"/>
                  </a:tblGrid>
                  <a:tr h="0">
                    <a:tc>
                      <a:txBody>
                        <a:bodyPr/>
                        <a:lstStyle/>
                        <a:p>
                          <a:pPr indent="90170" algn="ctr">
                            <a:lnSpc>
                              <a:spcPct val="107000"/>
                            </a:lnSpc>
                            <a:spcAft>
                              <a:spcPts val="0"/>
                            </a:spcAft>
                          </a:pPr>
                          <a14:m>
                            <m:oMathPara xmlns:m="http://schemas.openxmlformats.org/officeDocument/2006/math">
                              <m:oMathParaPr>
                                <m:jc m:val="centerGroup"/>
                              </m:oMathParaPr>
                              <m:oMath xmlns:m="http://schemas.openxmlformats.org/officeDocument/2006/math">
                                <m:f>
                                  <m:fPr>
                                    <m:ctrlPr>
                                      <a:rPr lang="en-GB" sz="1800" b="0" i="1" smtClean="0">
                                        <a:solidFill>
                                          <a:schemeClr val="tx1"/>
                                        </a:solidFill>
                                        <a:effectLst/>
                                        <a:latin typeface="Cambria Math" panose="02040503050406030204" pitchFamily="18" charset="0"/>
                                      </a:rPr>
                                    </m:ctrlPr>
                                  </m:fPr>
                                  <m:num>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𝐴</m:t>
                                        </m:r>
                                      </m:e>
                                      <m:sub>
                                        <m:r>
                                          <a:rPr lang="en-GB" sz="1800" b="0" i="1">
                                            <a:solidFill>
                                              <a:schemeClr val="tx1"/>
                                            </a:solidFill>
                                            <a:effectLst/>
                                            <a:latin typeface="Cambria Math" panose="02040503050406030204" pitchFamily="18" charset="0"/>
                                          </a:rPr>
                                          <m:t>𝑡</m:t>
                                        </m:r>
                                      </m:sub>
                                    </m:sSub>
                                  </m:num>
                                  <m:den>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𝐴</m:t>
                                        </m:r>
                                      </m:e>
                                      <m:sub>
                                        <m:r>
                                          <a:rPr lang="en-GB" sz="1800" b="0" i="1">
                                            <a:solidFill>
                                              <a:schemeClr val="tx1"/>
                                            </a:solidFill>
                                            <a:effectLst/>
                                            <a:latin typeface="Cambria Math" panose="02040503050406030204" pitchFamily="18" charset="0"/>
                                          </a:rPr>
                                          <m:t>𝑡</m:t>
                                        </m:r>
                                      </m:sub>
                                    </m:sSub>
                                  </m:den>
                                </m:f>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𝑔</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𝛽</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𝑑</m:t>
                                    </m:r>
                                  </m:e>
                                  <m:sub>
                                    <m:r>
                                      <a:rPr lang="en-GB" sz="1800" b="0" i="1">
                                        <a:solidFill>
                                          <a:schemeClr val="tx1"/>
                                        </a:solidFill>
                                        <a:effectLst/>
                                        <a:latin typeface="Cambria Math" panose="02040503050406030204" pitchFamily="18" charset="0"/>
                                      </a:rPr>
                                      <m:t>𝑡</m:t>
                                    </m:r>
                                  </m:sub>
                                </m:sSub>
                              </m:oMath>
                            </m:oMathPara>
                          </a14:m>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(8)</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3054964881"/>
                  </p:ext>
                </p:extLst>
              </p:nvPr>
            </p:nvGraphicFramePr>
            <p:xfrm>
              <a:off x="490295" y="2842759"/>
              <a:ext cx="9826423" cy="600837"/>
            </p:xfrm>
            <a:graphic>
              <a:graphicData uri="http://schemas.openxmlformats.org/drawingml/2006/table">
                <a:tbl>
                  <a:tblPr firstRow="1" firstCol="1" bandRow="1">
                    <a:tableStyleId>{5C22544A-7EE6-4342-B048-85BDC9FD1C3A}</a:tableStyleId>
                  </a:tblPr>
                  <a:tblGrid>
                    <a:gridCol w="8955603"/>
                    <a:gridCol w="870820"/>
                  </a:tblGrid>
                  <a:tr h="600837">
                    <a:tc>
                      <a:txBody>
                        <a:bodyPr/>
                        <a:lstStyle/>
                        <a:p>
                          <a:endParaRPr lang="en-US"/>
                        </a:p>
                      </a:txBody>
                      <a:tcPr marL="68580" marR="68580" marT="0" marB="0" anchor="ctr">
                        <a:blipFill rotWithShape="0">
                          <a:blip r:embed="rId5"/>
                          <a:stretch>
                            <a:fillRect l="-68" t="-1010" r="-10000" b="-5051"/>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(8)</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3663057945"/>
                  </p:ext>
                </p:extLst>
              </p:nvPr>
            </p:nvGraphicFramePr>
            <p:xfrm>
              <a:off x="469900" y="4571060"/>
              <a:ext cx="9846818" cy="321477"/>
            </p:xfrm>
            <a:graphic>
              <a:graphicData uri="http://schemas.openxmlformats.org/drawingml/2006/table">
                <a:tbl>
                  <a:tblPr firstRow="1" firstCol="1" bandRow="1">
                    <a:tableStyleId>{5C22544A-7EE6-4342-B048-85BDC9FD1C3A}</a:tableStyleId>
                  </a:tblPr>
                  <a:tblGrid>
                    <a:gridCol w="8974192"/>
                    <a:gridCol w="872626"/>
                  </a:tblGrid>
                  <a:tr h="321477">
                    <a:tc>
                      <a:txBody>
                        <a:bodyPr/>
                        <a:lstStyle/>
                        <a:p>
                          <a:pPr indent="90170" algn="ctr">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GB" sz="1800" b="0" i="1" smtClean="0">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𝐴</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𝐴</m:t>
                                    </m:r>
                                  </m:e>
                                  <m:sub>
                                    <m:r>
                                      <a:rPr lang="en-GB" sz="1800" b="0" i="1">
                                        <a:solidFill>
                                          <a:schemeClr val="tx1"/>
                                        </a:solidFill>
                                        <a:effectLst/>
                                        <a:latin typeface="Cambria Math" panose="02040503050406030204" pitchFamily="18" charset="0"/>
                                      </a:rPr>
                                      <m:t>0</m:t>
                                    </m:r>
                                  </m:sub>
                                </m:sSub>
                                <m:sSup>
                                  <m:sSupPr>
                                    <m:ctrlPr>
                                      <a:rPr lang="en-GB" sz="1800" b="0" i="1">
                                        <a:solidFill>
                                          <a:schemeClr val="tx1"/>
                                        </a:solidFill>
                                        <a:effectLst/>
                                        <a:latin typeface="Cambria Math" panose="02040503050406030204" pitchFamily="18" charset="0"/>
                                      </a:rPr>
                                    </m:ctrlPr>
                                  </m:sSupPr>
                                  <m:e>
                                    <m:r>
                                      <a:rPr lang="en-GB" sz="1800" b="0" i="1">
                                        <a:solidFill>
                                          <a:schemeClr val="tx1"/>
                                        </a:solidFill>
                                        <a:effectLst/>
                                        <a:latin typeface="Cambria Math" panose="02040503050406030204" pitchFamily="18" charset="0"/>
                                      </a:rPr>
                                      <m:t>𝑒</m:t>
                                    </m:r>
                                  </m:e>
                                  <m:sup>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𝑧</m:t>
                                        </m:r>
                                      </m:e>
                                      <m:sub>
                                        <m:r>
                                          <a:rPr lang="en-GB" sz="1800" b="0" i="1">
                                            <a:solidFill>
                                              <a:schemeClr val="tx1"/>
                                            </a:solidFill>
                                            <a:effectLst/>
                                            <a:latin typeface="Cambria Math" panose="02040503050406030204" pitchFamily="18" charset="0"/>
                                          </a:rPr>
                                          <m:t>𝑡</m:t>
                                        </m:r>
                                      </m:sub>
                                    </m:sSub>
                                  </m:sup>
                                </m:sSup>
                              </m:oMath>
                            </m:oMathPara>
                          </a14:m>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(9)</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3663057945"/>
                  </p:ext>
                </p:extLst>
              </p:nvPr>
            </p:nvGraphicFramePr>
            <p:xfrm>
              <a:off x="469900" y="4571060"/>
              <a:ext cx="9846818" cy="321477"/>
            </p:xfrm>
            <a:graphic>
              <a:graphicData uri="http://schemas.openxmlformats.org/drawingml/2006/table">
                <a:tbl>
                  <a:tblPr firstRow="1" firstCol="1" bandRow="1">
                    <a:tableStyleId>{5C22544A-7EE6-4342-B048-85BDC9FD1C3A}</a:tableStyleId>
                  </a:tblPr>
                  <a:tblGrid>
                    <a:gridCol w="8974192"/>
                    <a:gridCol w="872626"/>
                  </a:tblGrid>
                  <a:tr h="321477">
                    <a:tc>
                      <a:txBody>
                        <a:bodyPr/>
                        <a:lstStyle/>
                        <a:p>
                          <a:endParaRPr lang="en-US"/>
                        </a:p>
                      </a:txBody>
                      <a:tcPr marL="68580" marR="68580" marT="0" marB="0" anchor="ctr">
                        <a:blipFill rotWithShape="0">
                          <a:blip r:embed="rId6"/>
                          <a:stretch>
                            <a:fillRect l="-68" t="-16667" r="-9980" b="-35185"/>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(9)</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Fallback>
      </mc:AlternateContent>
      <p:sp>
        <p:nvSpPr>
          <p:cNvPr id="10" name="Rectangle 1"/>
          <p:cNvSpPr>
            <a:spLocks noChangeArrowheads="1"/>
          </p:cNvSpPr>
          <p:nvPr/>
        </p:nvSpPr>
        <p:spPr bwMode="auto">
          <a:xfrm>
            <a:off x="398211" y="5034950"/>
            <a:ext cx="99249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where</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 </a:t>
            </a:r>
            <a:r>
              <a:rPr lang="en-GB" altLang="en-US" i="1" dirty="0">
                <a:solidFill>
                  <a:srgbClr val="00B0F0"/>
                </a:solidFill>
                <a:latin typeface="Calibri Light" panose="020F0302020204030204" pitchFamily="34" charset="0"/>
                <a:ea typeface="Times New Roman" panose="02020603050405020304" pitchFamily="18" charset="0"/>
                <a:cs typeface="Calibri Light" panose="020F0302020204030204" pitchFamily="34" charset="0"/>
              </a:rPr>
              <a:t>A</a:t>
            </a:r>
            <a:r>
              <a:rPr lang="en-GB" altLang="en-US" i="1" baseline="-25000" dirty="0">
                <a:solidFill>
                  <a:srgbClr val="00B0F0"/>
                </a:solidFill>
                <a:latin typeface="Calibri Light" panose="020F0302020204030204" pitchFamily="34" charset="0"/>
                <a:ea typeface="Times New Roman" panose="02020603050405020304" pitchFamily="18" charset="0"/>
                <a:cs typeface="Calibri Light" panose="020F0302020204030204" pitchFamily="34" charset="0"/>
              </a:rPr>
              <a:t>0</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 is </a:t>
            </a: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given and it is </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the long-run value of </a:t>
            </a:r>
            <a:r>
              <a:rPr lang="en-GB" altLang="en-US" i="1" dirty="0">
                <a:solidFill>
                  <a:srgbClr val="00B0F0"/>
                </a:solidFill>
                <a:latin typeface="Calibri Light" panose="020F0302020204030204" pitchFamily="34" charset="0"/>
                <a:ea typeface="Times New Roman" panose="02020603050405020304" pitchFamily="18" charset="0"/>
                <a:cs typeface="Calibri Light" panose="020F0302020204030204" pitchFamily="34" charset="0"/>
              </a:rPr>
              <a:t>A</a:t>
            </a:r>
            <a:r>
              <a:rPr lang="en-GB" altLang="en-US" i="1" baseline="-25000" dirty="0">
                <a:solidFill>
                  <a:srgbClr val="00B0F0"/>
                </a:solidFill>
                <a:latin typeface="Calibri Light" panose="020F0302020204030204" pitchFamily="34" charset="0"/>
                <a:ea typeface="Times New Roman" panose="02020603050405020304" pitchFamily="18" charset="0"/>
                <a:cs typeface="Calibri Light" panose="020F0302020204030204" pitchFamily="34" charset="0"/>
              </a:rPr>
              <a:t>t</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 that fluctuates around its long-run value, </a:t>
            </a: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while</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 </a:t>
            </a:r>
            <a:r>
              <a:rPr lang="en-GB" dirty="0">
                <a:latin typeface="Calibri Light" panose="020F0302020204030204" pitchFamily="34" charset="0"/>
                <a:ea typeface="Times New Roman" panose="02020603050405020304" pitchFamily="18" charset="0"/>
                <a:cs typeface="Calibri Light" panose="020F0302020204030204" pitchFamily="34" charset="0"/>
              </a:rPr>
              <a:t>log-linearization</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a:t>
            </a: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 as in </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equation (9</a:t>
            </a:r>
            <a:r>
              <a:rPr lang="en-GB" altLang="en-US" dirty="0" smtClean="0">
                <a:latin typeface="Calibri Light" panose="020F0302020204030204" pitchFamily="34" charset="0"/>
                <a:ea typeface="Times New Roman" panose="02020603050405020304" pitchFamily="18" charset="0"/>
                <a:cs typeface="Calibri Light" panose="020F0302020204030204" pitchFamily="34" charset="0"/>
              </a:rPr>
              <a:t>), </a:t>
            </a:r>
            <a:r>
              <a:rPr lang="en-GB" altLang="en-US" dirty="0">
                <a:latin typeface="Calibri Light" panose="020F0302020204030204" pitchFamily="34" charset="0"/>
                <a:ea typeface="Times New Roman" panose="02020603050405020304" pitchFamily="18" charset="0"/>
                <a:cs typeface="Calibri Light" panose="020F0302020204030204" pitchFamily="34" charset="0"/>
              </a:rPr>
              <a:t>implies that:</a:t>
            </a:r>
          </a:p>
        </p:txBody>
      </p:sp>
      <mc:AlternateContent xmlns:mc="http://schemas.openxmlformats.org/markup-compatibility/2006" xmlns:a14="http://schemas.microsoft.com/office/drawing/2010/main">
        <mc:Choice Requires="a14">
          <p:graphicFrame>
            <p:nvGraphicFramePr>
              <p:cNvPr id="11" name="Table 10"/>
              <p:cNvGraphicFramePr>
                <a:graphicFrameLocks noGrp="1"/>
              </p:cNvGraphicFramePr>
              <p:nvPr>
                <p:extLst>
                  <p:ext uri="{D42A27DB-BD31-4B8C-83A1-F6EECF244321}">
                    <p14:modId xmlns:p14="http://schemas.microsoft.com/office/powerpoint/2010/main" val="632495902"/>
                  </p:ext>
                </p:extLst>
              </p:nvPr>
            </p:nvGraphicFramePr>
            <p:xfrm>
              <a:off x="513333" y="5717272"/>
              <a:ext cx="9769227" cy="506538"/>
            </p:xfrm>
            <a:graphic>
              <a:graphicData uri="http://schemas.openxmlformats.org/drawingml/2006/table">
                <a:tbl>
                  <a:tblPr firstRow="1" firstCol="1" bandRow="1">
                    <a:tableStyleId>{5C22544A-7EE6-4342-B048-85BDC9FD1C3A}</a:tableStyleId>
                  </a:tblPr>
                  <a:tblGrid>
                    <a:gridCol w="8903475"/>
                    <a:gridCol w="865752"/>
                  </a:tblGrid>
                  <a:tr h="506538">
                    <a:tc>
                      <a:txBody>
                        <a:bodyPr/>
                        <a:lstStyle/>
                        <a:p>
                          <a:pPr indent="90170" algn="ctr">
                            <a:lnSpc>
                              <a:spcPct val="107000"/>
                            </a:lnSpc>
                            <a:spcAft>
                              <a:spcPts val="0"/>
                            </a:spcAft>
                          </a:pPr>
                          <a14:m>
                            <m:oMathPara xmlns:m="http://schemas.openxmlformats.org/officeDocument/2006/math">
                              <m:oMathParaPr>
                                <m:jc m:val="centerGroup"/>
                              </m:oMathParaPr>
                              <m:oMath xmlns:m="http://schemas.openxmlformats.org/officeDocument/2006/math">
                                <m:sSub>
                                  <m:sSubPr>
                                    <m:ctrlPr>
                                      <a:rPr lang="en-GB" sz="1800" b="0" i="1" smtClean="0">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𝑙𝑜𝑔</m:t>
                                    </m:r>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𝐴</m:t>
                                    </m:r>
                                  </m:e>
                                  <m:sub>
                                    <m:r>
                                      <a:rPr lang="en-GB" sz="1800" b="0" i="1">
                                        <a:solidFill>
                                          <a:schemeClr val="tx1"/>
                                        </a:solidFill>
                                        <a:effectLst/>
                                        <a:latin typeface="Cambria Math" panose="02040503050406030204" pitchFamily="18" charset="0"/>
                                      </a:rPr>
                                      <m:t>𝑡</m:t>
                                    </m:r>
                                  </m:sub>
                                </m:sSub>
                                <m:r>
                                  <a:rPr lang="en-GB" sz="1800" b="0" i="1">
                                    <a:solidFill>
                                      <a:schemeClr val="tx1"/>
                                    </a:solidFill>
                                    <a:effectLst/>
                                    <a:latin typeface="Cambria Math" panose="02040503050406030204" pitchFamily="18" charset="0"/>
                                  </a:rPr>
                                  <m:t>)≈</m:t>
                                </m:r>
                                <m:sSub>
                                  <m:sSubPr>
                                    <m:ctrlPr>
                                      <a:rPr lang="en-GB" sz="1800" b="0" i="1">
                                        <a:solidFill>
                                          <a:schemeClr val="tx1"/>
                                        </a:solidFill>
                                        <a:effectLst/>
                                        <a:latin typeface="Cambria Math" panose="02040503050406030204" pitchFamily="18" charset="0"/>
                                      </a:rPr>
                                    </m:ctrlPr>
                                  </m:sSubPr>
                                  <m:e>
                                    <m:r>
                                      <a:rPr lang="en-GB" sz="1800" b="0" i="1">
                                        <a:solidFill>
                                          <a:schemeClr val="tx1"/>
                                        </a:solidFill>
                                        <a:effectLst/>
                                        <a:latin typeface="Cambria Math" panose="02040503050406030204" pitchFamily="18" charset="0"/>
                                      </a:rPr>
                                      <m:t>𝑙𝑜𝑔</m:t>
                                    </m:r>
                                    <m:r>
                                      <a:rPr lang="en-GB" sz="1800" b="0" i="1">
                                        <a:solidFill>
                                          <a:schemeClr val="tx1"/>
                                        </a:solidFill>
                                        <a:effectLst/>
                                        <a:latin typeface="Cambria Math" panose="02040503050406030204" pitchFamily="18" charset="0"/>
                                      </a:rPr>
                                      <m:t>(</m:t>
                                    </m:r>
                                    <m:r>
                                      <a:rPr lang="en-GB" sz="1800" b="0" i="1">
                                        <a:solidFill>
                                          <a:schemeClr val="tx1"/>
                                        </a:solidFill>
                                        <a:effectLst/>
                                        <a:latin typeface="Cambria Math" panose="02040503050406030204" pitchFamily="18" charset="0"/>
                                      </a:rPr>
                                      <m:t>𝐴</m:t>
                                    </m:r>
                                  </m:e>
                                  <m:sub>
                                    <m:r>
                                      <a:rPr lang="en-GB" sz="1800" b="0" i="1">
                                        <a:solidFill>
                                          <a:schemeClr val="tx1"/>
                                        </a:solidFill>
                                        <a:effectLst/>
                                        <a:latin typeface="Cambria Math" panose="02040503050406030204" pitchFamily="18" charset="0"/>
                                      </a:rPr>
                                      <m:t>0</m:t>
                                    </m:r>
                                  </m:sub>
                                </m:sSub>
                                <m:r>
                                  <a:rPr lang="en-GB" sz="1800" b="0" i="1">
                                    <a:solidFill>
                                      <a:schemeClr val="tx1"/>
                                    </a:solidFill>
                                    <a:effectLst/>
                                    <a:latin typeface="Cambria Math" panose="02040503050406030204" pitchFamily="18" charset="0"/>
                                  </a:rPr>
                                  <m:t>)+</m:t>
                                </m:r>
                                <m:sSub>
                                  <m:sSubPr>
                                    <m:ctrlPr>
                                      <a:rPr lang="en-GB" sz="1800" b="0" i="1" smtClean="0">
                                        <a:solidFill>
                                          <a:srgbClr val="FF0000"/>
                                        </a:solidFill>
                                        <a:effectLst/>
                                        <a:latin typeface="Cambria Math" panose="02040503050406030204" pitchFamily="18" charset="0"/>
                                      </a:rPr>
                                    </m:ctrlPr>
                                  </m:sSubPr>
                                  <m:e>
                                    <m:r>
                                      <a:rPr lang="en-GB" sz="1800" b="0" i="1">
                                        <a:solidFill>
                                          <a:srgbClr val="FF0000"/>
                                        </a:solidFill>
                                        <a:effectLst/>
                                        <a:latin typeface="Cambria Math" panose="02040503050406030204" pitchFamily="18" charset="0"/>
                                      </a:rPr>
                                      <m:t>𝑧</m:t>
                                    </m:r>
                                  </m:e>
                                  <m:sub>
                                    <m:r>
                                      <a:rPr lang="en-GB" sz="1800" b="0" i="1">
                                        <a:solidFill>
                                          <a:srgbClr val="FF0000"/>
                                        </a:solidFill>
                                        <a:effectLst/>
                                        <a:latin typeface="Cambria Math" panose="02040503050406030204" pitchFamily="18" charset="0"/>
                                      </a:rPr>
                                      <m:t>𝑡</m:t>
                                    </m:r>
                                  </m:sub>
                                </m:sSub>
                              </m:oMath>
                            </m:oMathPara>
                          </a14:m>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(10)</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Choice>
        <mc:Fallback xmlns="">
          <p:graphicFrame>
            <p:nvGraphicFramePr>
              <p:cNvPr id="11" name="Table 10"/>
              <p:cNvGraphicFramePr>
                <a:graphicFrameLocks noGrp="1"/>
              </p:cNvGraphicFramePr>
              <p:nvPr>
                <p:extLst>
                  <p:ext uri="{D42A27DB-BD31-4B8C-83A1-F6EECF244321}">
                    <p14:modId xmlns:p14="http://schemas.microsoft.com/office/powerpoint/2010/main" val="632495902"/>
                  </p:ext>
                </p:extLst>
              </p:nvPr>
            </p:nvGraphicFramePr>
            <p:xfrm>
              <a:off x="513333" y="5717272"/>
              <a:ext cx="9769227" cy="506538"/>
            </p:xfrm>
            <a:graphic>
              <a:graphicData uri="http://schemas.openxmlformats.org/drawingml/2006/table">
                <a:tbl>
                  <a:tblPr firstRow="1" firstCol="1" bandRow="1">
                    <a:tableStyleId>{5C22544A-7EE6-4342-B048-85BDC9FD1C3A}</a:tableStyleId>
                  </a:tblPr>
                  <a:tblGrid>
                    <a:gridCol w="8903475"/>
                    <a:gridCol w="865752"/>
                  </a:tblGrid>
                  <a:tr h="506538">
                    <a:tc>
                      <a:txBody>
                        <a:bodyPr/>
                        <a:lstStyle/>
                        <a:p>
                          <a:endParaRPr lang="en-US"/>
                        </a:p>
                      </a:txBody>
                      <a:tcPr marL="68580" marR="68580" marT="0" marB="0" anchor="ctr">
                        <a:blipFill rotWithShape="0">
                          <a:blip r:embed="rId7"/>
                          <a:stretch>
                            <a:fillRect l="-68" t="-1190" r="-9993" b="-5952"/>
                          </a:stretch>
                        </a:blipFill>
                      </a:tcPr>
                    </a:tc>
                    <a:tc>
                      <a:txBody>
                        <a:bodyPr/>
                        <a:lstStyle/>
                        <a:p>
                          <a:pPr algn="r">
                            <a:lnSpc>
                              <a:spcPct val="107000"/>
                            </a:lnSpc>
                            <a:spcAft>
                              <a:spcPts val="0"/>
                            </a:spcAft>
                          </a:pPr>
                          <a:r>
                            <a:rPr lang="en-GB" sz="1800" b="0" i="1" dirty="0">
                              <a:solidFill>
                                <a:schemeClr val="tx1"/>
                              </a:solidFill>
                              <a:effectLst/>
                              <a:latin typeface="Calibri Light" panose="020F0302020204030204" pitchFamily="34" charset="0"/>
                              <a:cs typeface="Calibri Light" panose="020F0302020204030204" pitchFamily="34" charset="0"/>
                            </a:rPr>
                            <a:t>(10)</a:t>
                          </a:r>
                          <a:endParaRPr lang="en-GB" sz="1800" b="0" i="1" dirty="0">
                            <a:solidFill>
                              <a:schemeClr val="tx1"/>
                            </a:solidFill>
                            <a:effectLst/>
                            <a:latin typeface="Calibri Light" panose="020F0302020204030204" pitchFamily="34" charset="0"/>
                            <a:ea typeface="Calibri" panose="020F0502020204030204" pitchFamily="34" charset="0"/>
                            <a:cs typeface="Calibri Light" panose="020F0302020204030204" pitchFamily="34" charset="0"/>
                          </a:endParaRPr>
                        </a:p>
                      </a:txBody>
                      <a:tcPr marL="68580" marR="68580" marT="0" marB="0" anchor="ctr">
                        <a:solidFill>
                          <a:schemeClr val="bg1"/>
                        </a:solidFill>
                      </a:tcPr>
                    </a:tc>
                  </a:tr>
                </a:tbl>
              </a:graphicData>
            </a:graphic>
          </p:graphicFrame>
        </mc:Fallback>
      </mc:AlternateContent>
      <p:sp>
        <p:nvSpPr>
          <p:cNvPr id="14" name="Rectangle 2"/>
          <p:cNvSpPr>
            <a:spLocks noChangeArrowheads="1"/>
          </p:cNvSpPr>
          <p:nvPr/>
        </p:nvSpPr>
        <p:spPr bwMode="auto">
          <a:xfrm>
            <a:off x="2298700" y="565050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b="1"/>
          </a:p>
        </p:txBody>
      </p:sp>
      <mc:AlternateContent xmlns:mc="http://schemas.openxmlformats.org/markup-compatibility/2006" xmlns:a14="http://schemas.microsoft.com/office/drawing/2010/main">
        <mc:Choice Requires="a14">
          <p:sp>
            <p:nvSpPr>
              <p:cNvPr id="15" name="Rectangle 14"/>
              <p:cNvSpPr/>
              <p:nvPr/>
            </p:nvSpPr>
            <p:spPr>
              <a:xfrm>
                <a:off x="397050" y="6330431"/>
                <a:ext cx="9926123" cy="646331"/>
              </a:xfrm>
              <a:prstGeom prst="rect">
                <a:avLst/>
              </a:prstGeom>
            </p:spPr>
            <p:txBody>
              <a:bodyPr wrap="square">
                <a:spAutoFit/>
              </a:bodyPr>
              <a:lstStyle/>
              <a:p>
                <a:pPr algn="just"/>
                <a:r>
                  <a:rPr lang="en-GB" dirty="0" smtClean="0">
                    <a:latin typeface="Calibri Light" panose="020F0302020204030204" pitchFamily="34" charset="0"/>
                    <a:ea typeface="Times New Roman" panose="02020603050405020304" pitchFamily="18" charset="0"/>
                    <a:cs typeface="Calibri Light" panose="020F0302020204030204" pitchFamily="34" charset="0"/>
                  </a:rPr>
                  <a:t>Or in other words, </a:t>
                </a:r>
                <a14:m>
                  <m:oMath xmlns:m="http://schemas.openxmlformats.org/officeDocument/2006/math">
                    <m:sSub>
                      <m:sSubPr>
                        <m:ctrlPr>
                          <a:rPr lang="en-GB" i="1" smtClean="0">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ctrlPr>
                      </m:sSubPr>
                      <m:e>
                        <m:r>
                          <m:rPr>
                            <m:sty m:val="p"/>
                          </m:rPr>
                          <a:rPr lang="en-GB">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log</m:t>
                        </m:r>
                        <m:r>
                          <a:rPr lang="en-GB">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m:t>
                        </m:r>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m:t>
                        </m:r>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𝐴</m:t>
                        </m:r>
                      </m:e>
                      <m:sub>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𝑡</m:t>
                        </m:r>
                      </m:sub>
                    </m:sSub>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m:t>
                    </m:r>
                  </m:oMath>
                </a14:m>
                <a:r>
                  <a:rPr lang="en-GB" dirty="0">
                    <a:effectLst/>
                    <a:latin typeface="Calibri Light" panose="020F0302020204030204" pitchFamily="34" charset="0"/>
                    <a:ea typeface="Times New Roman" panose="02020603050405020304" pitchFamily="18" charset="0"/>
                    <a:cs typeface="Calibri Light" panose="020F0302020204030204" pitchFamily="34" charset="0"/>
                  </a:rPr>
                  <a:t> has a constant term; </a:t>
                </a:r>
                <a14:m>
                  <m:oMath xmlns:m="http://schemas.openxmlformats.org/officeDocument/2006/math">
                    <m:sSub>
                      <m:sSubPr>
                        <m:ctrlPr>
                          <a:rPr lang="en-GB" i="1" smtClean="0">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ctrlPr>
                      </m:sSubPr>
                      <m:e>
                        <m:r>
                          <m:rPr>
                            <m:sty m:val="p"/>
                          </m:rPr>
                          <a:rPr lang="en-GB">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log</m:t>
                        </m:r>
                        <m:r>
                          <a:rPr lang="en-GB">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m:t>
                        </m:r>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m:t>
                        </m:r>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𝐴</m:t>
                        </m:r>
                      </m:e>
                      <m:sub>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0</m:t>
                        </m:r>
                      </m:sub>
                    </m:sSub>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m:t>
                    </m:r>
                  </m:oMath>
                </a14:m>
                <a:r>
                  <a:rPr lang="en-GB" dirty="0">
                    <a:effectLst/>
                    <a:latin typeface="Calibri Light" panose="020F0302020204030204" pitchFamily="34" charset="0"/>
                    <a:ea typeface="Times New Roman" panose="02020603050405020304" pitchFamily="18" charset="0"/>
                    <a:cs typeface="Calibri Light" panose="020F0302020204030204" pitchFamily="34" charset="0"/>
                  </a:rPr>
                  <a:t>; and a cyclical component, </a:t>
                </a:r>
                <a14:m>
                  <m:oMath xmlns:m="http://schemas.openxmlformats.org/officeDocument/2006/math">
                    <m:sSub>
                      <m:sSubPr>
                        <m:ctrlPr>
                          <a:rPr lang="en-GB" i="1" smtClean="0">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ctrlPr>
                      </m:sSubPr>
                      <m:e>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𝑧</m:t>
                        </m:r>
                      </m:e>
                      <m:sub>
                        <m:r>
                          <a:rPr lang="en-GB" i="1">
                            <a:solidFill>
                              <a:srgbClr val="00B0F0"/>
                            </a:solidFill>
                            <a:effectLst/>
                            <a:latin typeface="Cambria Math" panose="02040503050406030204" pitchFamily="18" charset="0"/>
                            <a:ea typeface="Times New Roman" panose="02020603050405020304" pitchFamily="18" charset="0"/>
                            <a:cs typeface="Segoe UI" panose="020B0502040204020203" pitchFamily="34" charset="0"/>
                          </a:rPr>
                          <m:t>𝑡</m:t>
                        </m:r>
                      </m:sub>
                    </m:sSub>
                  </m:oMath>
                </a14:m>
                <a:r>
                  <a:rPr lang="en-GB" dirty="0" smtClean="0">
                    <a:latin typeface="Calibri Light" panose="020F0302020204030204" pitchFamily="34" charset="0"/>
                    <a:cs typeface="Calibri Light" panose="020F0302020204030204" pitchFamily="34" charset="0"/>
                  </a:rPr>
                  <a:t>, which as </a:t>
                </a:r>
                <a:r>
                  <a:rPr lang="en-GB" dirty="0" smtClean="0">
                    <a:solidFill>
                      <a:srgbClr val="C00000"/>
                    </a:solidFill>
                    <a:latin typeface="Calibri Light" panose="020F0302020204030204" pitchFamily="34" charset="0"/>
                    <a:cs typeface="Calibri Light" panose="020F0302020204030204" pitchFamily="34" charset="0"/>
                  </a:rPr>
                  <a:t>Economides, </a:t>
                </a:r>
                <a:r>
                  <a:rPr lang="en-GB" i="1" dirty="0" smtClean="0">
                    <a:solidFill>
                      <a:srgbClr val="C00000"/>
                    </a:solidFill>
                    <a:latin typeface="Calibri Light" panose="020F0302020204030204" pitchFamily="34" charset="0"/>
                    <a:cs typeface="Calibri Light" panose="020F0302020204030204" pitchFamily="34" charset="0"/>
                  </a:rPr>
                  <a:t>et al</a:t>
                </a:r>
                <a:r>
                  <a:rPr lang="en-GB" dirty="0" smtClean="0">
                    <a:solidFill>
                      <a:srgbClr val="C00000"/>
                    </a:solidFill>
                    <a:latin typeface="Calibri Light" panose="020F0302020204030204" pitchFamily="34" charset="0"/>
                    <a:cs typeface="Calibri Light" panose="020F0302020204030204" pitchFamily="34" charset="0"/>
                  </a:rPr>
                  <a:t>., (2022) </a:t>
                </a:r>
                <a:r>
                  <a:rPr lang="en-GB" dirty="0" smtClean="0">
                    <a:latin typeface="Calibri Light" panose="020F0302020204030204" pitchFamily="34" charset="0"/>
                    <a:cs typeface="Calibri Light" panose="020F0302020204030204" pitchFamily="34" charset="0"/>
                  </a:rPr>
                  <a:t>accept, follows a stochastic process of order AR(1).</a:t>
                </a:r>
                <a:endParaRPr lang="en-GB" dirty="0">
                  <a:latin typeface="Calibri Light" panose="020F0302020204030204" pitchFamily="34" charset="0"/>
                  <a:cs typeface="Calibri Light" panose="020F0302020204030204" pitchFamily="34" charset="0"/>
                </a:endParaRPr>
              </a:p>
            </p:txBody>
          </p:sp>
        </mc:Choice>
        <mc:Fallback xmlns="">
          <p:sp>
            <p:nvSpPr>
              <p:cNvPr id="15" name="Rectangle 14"/>
              <p:cNvSpPr>
                <a:spLocks noRot="1" noChangeAspect="1" noMove="1" noResize="1" noEditPoints="1" noAdjustHandles="1" noChangeArrowheads="1" noChangeShapeType="1" noTextEdit="1"/>
              </p:cNvSpPr>
              <p:nvPr/>
            </p:nvSpPr>
            <p:spPr>
              <a:xfrm>
                <a:off x="397050" y="6330431"/>
                <a:ext cx="9926123" cy="646331"/>
              </a:xfrm>
              <a:prstGeom prst="rect">
                <a:avLst/>
              </a:prstGeom>
              <a:blipFill rotWithShape="0">
                <a:blip r:embed="rId8"/>
                <a:stretch>
                  <a:fillRect l="-491" t="-4717" r="-553" b="-14151"/>
                </a:stretch>
              </a:blipFill>
            </p:spPr>
            <p:txBody>
              <a:bodyPr/>
              <a:lstStyle/>
              <a:p>
                <a:r>
                  <a:rPr lang="en-GB">
                    <a:noFill/>
                  </a:rPr>
                  <a:t> </a:t>
                </a:r>
              </a:p>
            </p:txBody>
          </p:sp>
        </mc:Fallback>
      </mc:AlternateContent>
      <p:graphicFrame>
        <p:nvGraphicFramePr>
          <p:cNvPr id="25" name="object 2"/>
          <p:cNvGraphicFramePr>
            <a:graphicFrameLocks noGrp="1"/>
          </p:cNvGraphicFramePr>
          <p:nvPr>
            <p:extLst>
              <p:ext uri="{D42A27DB-BD31-4B8C-83A1-F6EECF244321}">
                <p14:modId xmlns:p14="http://schemas.microsoft.com/office/powerpoint/2010/main" val="1464944366"/>
              </p:ext>
            </p:extLst>
          </p:nvPr>
        </p:nvGraphicFramePr>
        <p:xfrm>
          <a:off x="519683" y="179705"/>
          <a:ext cx="9812654" cy="513715"/>
        </p:xfrm>
        <a:graphic>
          <a:graphicData uri="http://schemas.openxmlformats.org/drawingml/2006/table">
            <a:tbl>
              <a:tblPr firstRow="1" bandRow="1">
                <a:tableStyleId>{2D5ABB26-0587-4C30-8999-92F81FD0307C}</a:tableStyleId>
              </a:tblPr>
              <a:tblGrid>
                <a:gridCol w="8789417">
                  <a:extLst>
                    <a:ext uri="{9D8B030D-6E8A-4147-A177-3AD203B41FA5}">
                      <a16:colId xmlns="" xmlns:a16="http://schemas.microsoft.com/office/drawing/2014/main" val="20000"/>
                    </a:ext>
                  </a:extLst>
                </a:gridCol>
                <a:gridCol w="1023237">
                  <a:extLst>
                    <a:ext uri="{9D8B030D-6E8A-4147-A177-3AD203B41FA5}">
                      <a16:colId xmlns="" xmlns:a16="http://schemas.microsoft.com/office/drawing/2014/main" val="20001"/>
                    </a:ext>
                  </a:extLst>
                </a:gridCol>
              </a:tblGrid>
              <a:tr h="513715">
                <a:tc>
                  <a:txBody>
                    <a:bodyPr/>
                    <a:lstStyle/>
                    <a:p>
                      <a:pPr marL="66675">
                        <a:lnSpc>
                          <a:spcPct val="100000"/>
                        </a:lnSpc>
                        <a:spcBef>
                          <a:spcPts val="70"/>
                        </a:spcBef>
                      </a:pPr>
                      <a:r>
                        <a:rPr lang="en-GB" sz="2600" spc="-150" dirty="0" smtClean="0">
                          <a:solidFill>
                            <a:srgbClr val="003300"/>
                          </a:solidFill>
                          <a:latin typeface="Calibri Light" panose="020F0302020204030204" pitchFamily="34" charset="0"/>
                          <a:cs typeface="Calibri Light" panose="020F0302020204030204" pitchFamily="34" charset="0"/>
                        </a:rPr>
                        <a:t>From a Theoretical Model to the Empirical Approach</a:t>
                      </a:r>
                      <a:r>
                        <a:rPr sz="2600" dirty="0" smtClean="0">
                          <a:solidFill>
                            <a:srgbClr val="003300"/>
                          </a:solidFill>
                          <a:latin typeface="Calibri Light" panose="020F0302020204030204" pitchFamily="34" charset="0"/>
                          <a:cs typeface="Calibri Light" panose="020F0302020204030204" pitchFamily="34" charset="0"/>
                        </a:rPr>
                        <a:t>…</a:t>
                      </a:r>
                      <a:r>
                        <a:rPr sz="2000" spc="-100" dirty="0" smtClean="0">
                          <a:solidFill>
                            <a:srgbClr val="003300"/>
                          </a:solidFill>
                          <a:latin typeface="Calibri Light" panose="020F0302020204030204" pitchFamily="34" charset="0"/>
                          <a:cs typeface="Calibri Light" panose="020F0302020204030204" pitchFamily="34" charset="0"/>
                        </a:rPr>
                        <a:t> </a:t>
                      </a:r>
                      <a:r>
                        <a:rPr sz="2000" dirty="0" smtClean="0">
                          <a:solidFill>
                            <a:srgbClr val="003300"/>
                          </a:solidFill>
                          <a:latin typeface="Calibri Light" panose="020F0302020204030204" pitchFamily="34" charset="0"/>
                          <a:cs typeface="Calibri Light" panose="020F0302020204030204" pitchFamily="34" charset="0"/>
                        </a:rPr>
                        <a:t>(</a:t>
                      </a:r>
                      <a:r>
                        <a:rPr lang="en-GB" sz="2000" dirty="0" smtClean="0">
                          <a:solidFill>
                            <a:srgbClr val="FF0000"/>
                          </a:solidFill>
                          <a:latin typeface="Calibri Light" panose="020F0302020204030204" pitchFamily="34" charset="0"/>
                          <a:cs typeface="Calibri Light" panose="020F0302020204030204" pitchFamily="34" charset="0"/>
                        </a:rPr>
                        <a:t>3</a:t>
                      </a:r>
                      <a:r>
                        <a:rPr sz="2000" spc="-105" dirty="0" smtClean="0">
                          <a:solidFill>
                            <a:srgbClr val="FF0000"/>
                          </a:solidFill>
                          <a:latin typeface="Calibri Light" panose="020F0302020204030204" pitchFamily="34" charset="0"/>
                          <a:cs typeface="Calibri Light" panose="020F0302020204030204" pitchFamily="34" charset="0"/>
                        </a:rPr>
                        <a:t> </a:t>
                      </a:r>
                      <a:r>
                        <a:rPr sz="2000" dirty="0">
                          <a:solidFill>
                            <a:srgbClr val="003300"/>
                          </a:solidFill>
                          <a:latin typeface="Calibri Light" panose="020F0302020204030204" pitchFamily="34" charset="0"/>
                          <a:cs typeface="Calibri Light" panose="020F0302020204030204" pitchFamily="34" charset="0"/>
                        </a:rPr>
                        <a:t>–</a:t>
                      </a:r>
                      <a:r>
                        <a:rPr sz="2000" spc="-105" dirty="0">
                          <a:solidFill>
                            <a:srgbClr val="003300"/>
                          </a:solidFill>
                          <a:latin typeface="Calibri Light" panose="020F0302020204030204" pitchFamily="34" charset="0"/>
                          <a:cs typeface="Calibri Light" panose="020F0302020204030204" pitchFamily="34" charset="0"/>
                        </a:rPr>
                        <a:t> </a:t>
                      </a:r>
                      <a:r>
                        <a:rPr lang="en-GB" sz="2000" spc="-15" dirty="0" smtClean="0">
                          <a:solidFill>
                            <a:srgbClr val="003300"/>
                          </a:solidFill>
                          <a:latin typeface="Calibri Light" panose="020F0302020204030204" pitchFamily="34" charset="0"/>
                          <a:cs typeface="Calibri Light" panose="020F0302020204030204" pitchFamily="34" charset="0"/>
                        </a:rPr>
                        <a:t>5</a:t>
                      </a:r>
                      <a:r>
                        <a:rPr sz="2000" dirty="0" smtClean="0">
                          <a:solidFill>
                            <a:srgbClr val="003300"/>
                          </a:solidFill>
                          <a:latin typeface="Calibri Light" panose="020F0302020204030204" pitchFamily="34" charset="0"/>
                          <a:cs typeface="Calibri Light" panose="020F0302020204030204" pitchFamily="34" charset="0"/>
                        </a:rPr>
                        <a:t>)</a:t>
                      </a:r>
                      <a:endParaRPr sz="2000" dirty="0">
                        <a:latin typeface="Calibri Light" panose="020F0302020204030204" pitchFamily="34" charset="0"/>
                        <a:cs typeface="Calibri Light" panose="020F0302020204030204" pitchFamily="34" charset="0"/>
                      </a:endParaRPr>
                    </a:p>
                  </a:txBody>
                  <a:tcPr marL="0" marR="0" marT="8890" marB="0">
                    <a:lnB w="12700">
                      <a:solidFill>
                        <a:srgbClr val="003300"/>
                      </a:solidFill>
                      <a:prstDash val="solid"/>
                    </a:lnB>
                  </a:tcPr>
                </a:tc>
                <a:tc>
                  <a:txBody>
                    <a:bodyPr/>
                    <a:lstStyle/>
                    <a:p>
                      <a:pPr>
                        <a:lnSpc>
                          <a:spcPct val="100000"/>
                        </a:lnSpc>
                      </a:pPr>
                      <a:endParaRPr sz="1800" dirty="0">
                        <a:latin typeface="Times New Roman"/>
                        <a:cs typeface="Times New Roman"/>
                      </a:endParaRPr>
                    </a:p>
                  </a:txBody>
                  <a:tcPr marL="0" marR="0" marT="0" marB="0">
                    <a:lnB w="12700">
                      <a:solidFill>
                        <a:srgbClr val="003300"/>
                      </a:solidFill>
                      <a:prstDash val="solid"/>
                    </a:lnB>
                  </a:tcPr>
                </a:tc>
                <a:extLst>
                  <a:ext uri="{0D108BD9-81ED-4DB2-BD59-A6C34878D82A}">
                    <a16:rowId xmlns="" xmlns:a16="http://schemas.microsoft.com/office/drawing/2014/main" val="10000"/>
                  </a:ext>
                </a:extLst>
              </a:tr>
            </a:tbl>
          </a:graphicData>
        </a:graphic>
      </p:graphicFrame>
      <mc:AlternateContent xmlns:mc="http://schemas.openxmlformats.org/markup-compatibility/2006" xmlns:a14="http://schemas.microsoft.com/office/drawing/2010/main">
        <mc:Choice Requires="a14">
          <p:sp>
            <p:nvSpPr>
              <p:cNvPr id="16" name="Rectangle 15"/>
              <p:cNvSpPr/>
              <p:nvPr/>
            </p:nvSpPr>
            <p:spPr>
              <a:xfrm>
                <a:off x="393906" y="3634976"/>
                <a:ext cx="9882574" cy="646331"/>
              </a:xfrm>
              <a:prstGeom prst="rect">
                <a:avLst/>
              </a:prstGeom>
            </p:spPr>
            <p:txBody>
              <a:bodyPr wrap="square">
                <a:spAutoFit/>
              </a:bodyPr>
              <a:lstStyle/>
              <a:p>
                <a:pPr algn="just"/>
                <a:r>
                  <a:rPr lang="en-GB" dirty="0" smtClean="0">
                    <a:latin typeface="Calibri Light" panose="020F0302020204030204" pitchFamily="34" charset="0"/>
                    <a:ea typeface="Calibri" panose="020F0502020204030204" pitchFamily="34" charset="0"/>
                    <a:cs typeface="Calibri Light" panose="020F0302020204030204" pitchFamily="34" charset="0"/>
                  </a:rPr>
                  <a:t>Where, </a:t>
                </a:r>
                <a:r>
                  <a:rPr lang="en-GB" dirty="0">
                    <a:latin typeface="Calibri Light" panose="020F0302020204030204" pitchFamily="34" charset="0"/>
                    <a:ea typeface="Calibri" panose="020F0502020204030204" pitchFamily="34" charset="0"/>
                    <a:cs typeface="Calibri Light" panose="020F0302020204030204" pitchFamily="34" charset="0"/>
                  </a:rPr>
                  <a:t>it is assumed Equation (7) </a:t>
                </a:r>
                <a:r>
                  <a:rPr lang="en-GB" dirty="0" smtClean="0">
                    <a:latin typeface="Calibri Light" panose="020F0302020204030204" pitchFamily="34" charset="0"/>
                    <a:ea typeface="Calibri" panose="020F0502020204030204" pitchFamily="34" charset="0"/>
                    <a:cs typeface="Calibri Light" panose="020F0302020204030204" pitchFamily="34" charset="0"/>
                  </a:rPr>
                  <a:t>and </a:t>
                </a:r>
                <a:r>
                  <a:rPr lang="en-GB" dirty="0">
                    <a:latin typeface="Calibri Light" panose="020F0302020204030204" pitchFamily="34" charset="0"/>
                    <a:ea typeface="Calibri" panose="020F0502020204030204" pitchFamily="34" charset="0"/>
                    <a:cs typeface="Calibri Light" panose="020F0302020204030204" pitchFamily="34" charset="0"/>
                  </a:rPr>
                  <a:t>Equation</a:t>
                </a:r>
                <a:r>
                  <a:rPr lang="en-GB" dirty="0" smtClean="0">
                    <a:latin typeface="Calibri Light" panose="020F0302020204030204" pitchFamily="34" charset="0"/>
                    <a:ea typeface="Calibri" panose="020F0502020204030204" pitchFamily="34" charset="0"/>
                    <a:cs typeface="Calibri Light" panose="020F0302020204030204" pitchFamily="34" charset="0"/>
                  </a:rPr>
                  <a:t> </a:t>
                </a:r>
                <a:r>
                  <a:rPr lang="en-GB" dirty="0">
                    <a:latin typeface="Calibri Light" panose="020F0302020204030204" pitchFamily="34" charset="0"/>
                    <a:ea typeface="Calibri" panose="020F0502020204030204" pitchFamily="34" charset="0"/>
                    <a:cs typeface="Calibri Light" panose="020F0302020204030204" pitchFamily="34" charset="0"/>
                  </a:rPr>
                  <a:t>(8) capture direct </a:t>
                </a:r>
                <a:r>
                  <a:rPr lang="en-GB" dirty="0" smtClean="0">
                    <a:latin typeface="Calibri Light" panose="020F0302020204030204" pitchFamily="34" charset="0"/>
                    <a:ea typeface="Calibri" panose="020F0502020204030204" pitchFamily="34" charset="0"/>
                    <a:cs typeface="Calibri Light" panose="020F0302020204030204" pitchFamily="34" charset="0"/>
                  </a:rPr>
                  <a:t>and indirect </a:t>
                </a:r>
                <a:r>
                  <a:rPr lang="en-GB" dirty="0">
                    <a:latin typeface="Calibri Light" panose="020F0302020204030204" pitchFamily="34" charset="0"/>
                    <a:ea typeface="Calibri" panose="020F0502020204030204" pitchFamily="34" charset="0"/>
                    <a:cs typeface="Calibri Light" panose="020F0302020204030204" pitchFamily="34" charset="0"/>
                  </a:rPr>
                  <a:t>dynamic effects of climate change on  economic growth on other variables that indirectly influence </a:t>
                </a:r>
                <a:r>
                  <a:rPr lang="en-GB" dirty="0" smtClean="0">
                    <a:latin typeface="Calibri Light" panose="020F0302020204030204" pitchFamily="34" charset="0"/>
                    <a:ea typeface="Calibri" panose="020F0502020204030204" pitchFamily="34" charset="0"/>
                    <a:cs typeface="Calibri Light" panose="020F0302020204030204" pitchFamily="34" charset="0"/>
                  </a:rPr>
                  <a:t>output, with </a:t>
                </a:r>
                <a14:m>
                  <m:oMath xmlns:m="http://schemas.openxmlformats.org/officeDocument/2006/math">
                    <m:sSub>
                      <m:sSubPr>
                        <m:ctrlPr>
                          <a:rPr lang="en-GB" i="1" smtClean="0">
                            <a:solidFill>
                              <a:srgbClr val="00B0F0"/>
                            </a:solidFill>
                            <a:effectLst/>
                            <a:latin typeface="Cambria Math" panose="02040503050406030204" pitchFamily="18" charset="0"/>
                          </a:rPr>
                        </m:ctrlPr>
                      </m:sSubPr>
                      <m:e>
                        <m:r>
                          <a:rPr lang="en-GB" i="1">
                            <a:solidFill>
                              <a:srgbClr val="00B0F0"/>
                            </a:solidFill>
                            <a:effectLst/>
                            <a:latin typeface="Cambria Math" panose="02040503050406030204" pitchFamily="18" charset="0"/>
                            <a:ea typeface="Calibri" panose="020F0502020204030204" pitchFamily="34" charset="0"/>
                            <a:cs typeface="Times New Roman" panose="02020603050405020304" pitchFamily="18" charset="0"/>
                          </a:rPr>
                          <m:t>𝐴</m:t>
                        </m:r>
                      </m:e>
                      <m:sub>
                        <m:r>
                          <a:rPr lang="en-GB" i="1">
                            <a:solidFill>
                              <a:srgbClr val="00B0F0"/>
                            </a:solidFill>
                            <a:effectLst/>
                            <a:latin typeface="Cambria Math" panose="02040503050406030204" pitchFamily="18" charset="0"/>
                            <a:ea typeface="Calibri" panose="020F0502020204030204" pitchFamily="34" charset="0"/>
                            <a:cs typeface="Times New Roman" panose="02020603050405020304" pitchFamily="18" charset="0"/>
                          </a:rPr>
                          <m:t>𝑡</m:t>
                        </m:r>
                      </m:sub>
                    </m:sSub>
                  </m:oMath>
                </a14:m>
                <a:r>
                  <a:rPr lang="en-GB" dirty="0">
                    <a:effectLst/>
                    <a:latin typeface="Calibri Light" panose="020F0302020204030204" pitchFamily="34" charset="0"/>
                    <a:ea typeface="Calibri" panose="020F0502020204030204" pitchFamily="34" charset="0"/>
                    <a:cs typeface="Calibri Light" panose="020F0302020204030204" pitchFamily="34" charset="0"/>
                  </a:rPr>
                  <a:t> following:</a:t>
                </a:r>
                <a:endParaRPr lang="en-GB" dirty="0">
                  <a:latin typeface="Calibri Light" panose="020F0302020204030204" pitchFamily="34" charset="0"/>
                  <a:cs typeface="Calibri Light" panose="020F0302020204030204" pitchFamily="34" charset="0"/>
                </a:endParaRPr>
              </a:p>
            </p:txBody>
          </p:sp>
        </mc:Choice>
        <mc:Fallback xmlns="">
          <p:sp>
            <p:nvSpPr>
              <p:cNvPr id="16" name="Rectangle 15"/>
              <p:cNvSpPr>
                <a:spLocks noRot="1" noChangeAspect="1" noMove="1" noResize="1" noEditPoints="1" noAdjustHandles="1" noChangeArrowheads="1" noChangeShapeType="1" noTextEdit="1"/>
              </p:cNvSpPr>
              <p:nvPr/>
            </p:nvSpPr>
            <p:spPr>
              <a:xfrm>
                <a:off x="393906" y="3634976"/>
                <a:ext cx="9882574" cy="646331"/>
              </a:xfrm>
              <a:prstGeom prst="rect">
                <a:avLst/>
              </a:prstGeom>
              <a:blipFill rotWithShape="0">
                <a:blip r:embed="rId9"/>
                <a:stretch>
                  <a:fillRect l="-555" t="-4717" r="-494" b="-14151"/>
                </a:stretch>
              </a:blipFill>
            </p:spPr>
            <p:txBody>
              <a:bodyPr/>
              <a:lstStyle/>
              <a:p>
                <a:r>
                  <a:rPr lang="en-GB">
                    <a:noFill/>
                  </a:rPr>
                  <a:t> </a:t>
                </a:r>
              </a:p>
            </p:txBody>
          </p:sp>
        </mc:Fallback>
      </mc:AlternateContent>
    </p:spTree>
    <p:extLst>
      <p:ext uri="{BB962C8B-B14F-4D97-AF65-F5344CB8AC3E}">
        <p14:creationId xmlns:p14="http://schemas.microsoft.com/office/powerpoint/2010/main" val="6395945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AFE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14237</TotalTime>
  <Words>3954</Words>
  <Application>Microsoft Office PowerPoint</Application>
  <PresentationFormat>Custom</PresentationFormat>
  <Paragraphs>540</Paragraphs>
  <Slides>24</Slides>
  <Notes>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6" baseType="lpstr">
      <vt:lpstr>Arial</vt:lpstr>
      <vt:lpstr>Arial MT</vt:lpstr>
      <vt:lpstr>Calibri</vt:lpstr>
      <vt:lpstr>Calibri Light</vt:lpstr>
      <vt:lpstr>Cambria Math</vt:lpstr>
      <vt:lpstr>Futura Lt BT</vt:lpstr>
      <vt:lpstr>Segoe UI</vt:lpstr>
      <vt:lpstr>Tahoma</vt:lpstr>
      <vt:lpstr>Times New Roman</vt:lpstr>
      <vt:lpstr>Wingdings</vt:lpstr>
      <vt:lpstr>Office Theme</vt:lpstr>
      <vt:lpstr>EViews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Shijaku Gerti</dc:creator>
  <cp:lastModifiedBy>Gerti Shijaku</cp:lastModifiedBy>
  <cp:revision>115</cp:revision>
  <dcterms:created xsi:type="dcterms:W3CDTF">2022-12-02T13:31:26Z</dcterms:created>
  <dcterms:modified xsi:type="dcterms:W3CDTF">2023-11-17T13:37:00Z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2022-12-02T00:00:00Z</vt:filetime>
  </property>
  <property fmtid="{D5CDD505-2E9C-101B-9397-08002B2CF9AE}" pid="3" name="Creator">
    <vt:lpwstr>Microsoft® Word 2013</vt:lpwstr>
  </property>
  <property fmtid="{D5CDD505-2E9C-101B-9397-08002B2CF9AE}" pid="4" name="LastSaved">
    <vt:filetime>2022-12-02T00:00:00Z</vt:filetime>
  </property>
</Properties>
</file>